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58" r:id="rId1"/>
  </p:sldMasterIdLst>
  <p:notesMasterIdLst>
    <p:notesMasterId r:id="rId57"/>
  </p:notesMasterIdLst>
  <p:handoutMasterIdLst>
    <p:handoutMasterId r:id="rId58"/>
  </p:handoutMasterIdLst>
  <p:sldIdLst>
    <p:sldId id="262" r:id="rId2"/>
    <p:sldId id="267" r:id="rId3"/>
    <p:sldId id="278" r:id="rId4"/>
    <p:sldId id="281" r:id="rId5"/>
    <p:sldId id="280" r:id="rId6"/>
    <p:sldId id="282" r:id="rId7"/>
    <p:sldId id="288" r:id="rId8"/>
    <p:sldId id="289" r:id="rId9"/>
    <p:sldId id="284" r:id="rId10"/>
    <p:sldId id="269" r:id="rId11"/>
    <p:sldId id="285" r:id="rId12"/>
    <p:sldId id="299" r:id="rId13"/>
    <p:sldId id="293" r:id="rId14"/>
    <p:sldId id="301" r:id="rId15"/>
    <p:sldId id="302" r:id="rId16"/>
    <p:sldId id="304" r:id="rId17"/>
    <p:sldId id="292" r:id="rId18"/>
    <p:sldId id="294" r:id="rId19"/>
    <p:sldId id="295" r:id="rId20"/>
    <p:sldId id="296" r:id="rId21"/>
    <p:sldId id="298" r:id="rId22"/>
    <p:sldId id="300" r:id="rId23"/>
    <p:sldId id="303" r:id="rId24"/>
    <p:sldId id="305" r:id="rId25"/>
    <p:sldId id="306" r:id="rId26"/>
    <p:sldId id="307" r:id="rId27"/>
    <p:sldId id="286" r:id="rId28"/>
    <p:sldId id="322" r:id="rId29"/>
    <p:sldId id="309" r:id="rId30"/>
    <p:sldId id="310" r:id="rId31"/>
    <p:sldId id="311" r:id="rId32"/>
    <p:sldId id="312" r:id="rId33"/>
    <p:sldId id="313" r:id="rId34"/>
    <p:sldId id="314" r:id="rId35"/>
    <p:sldId id="315" r:id="rId36"/>
    <p:sldId id="321" r:id="rId37"/>
    <p:sldId id="316" r:id="rId38"/>
    <p:sldId id="318" r:id="rId39"/>
    <p:sldId id="319" r:id="rId40"/>
    <p:sldId id="320" r:id="rId41"/>
    <p:sldId id="308" r:id="rId42"/>
    <p:sldId id="287" r:id="rId43"/>
    <p:sldId id="283" r:id="rId44"/>
    <p:sldId id="268" r:id="rId45"/>
    <p:sldId id="290" r:id="rId46"/>
    <p:sldId id="271" r:id="rId47"/>
    <p:sldId id="273" r:id="rId48"/>
    <p:sldId id="274" r:id="rId49"/>
    <p:sldId id="275" r:id="rId50"/>
    <p:sldId id="276" r:id="rId51"/>
    <p:sldId id="277" r:id="rId52"/>
    <p:sldId id="323" r:id="rId53"/>
    <p:sldId id="279" r:id="rId54"/>
    <p:sldId id="270" r:id="rId55"/>
    <p:sldId id="27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orient="horz" pos="3975">
          <p15:clr>
            <a:srgbClr val="A4A3A4"/>
          </p15:clr>
        </p15:guide>
        <p15:guide id="4" orient="horz" pos="1030">
          <p15:clr>
            <a:srgbClr val="A4A3A4"/>
          </p15:clr>
        </p15:guide>
        <p15:guide id="5" pos="7312">
          <p15:clr>
            <a:srgbClr val="A4A3A4"/>
          </p15:clr>
        </p15:guide>
        <p15:guide id="6" pos="3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090"/>
    <a:srgbClr val="0B1213"/>
    <a:srgbClr val="FF0C0D"/>
    <a:srgbClr val="1E1C1F"/>
    <a:srgbClr val="1E77B4"/>
    <a:srgbClr val="2AA02B"/>
    <a:srgbClr val="AB7942"/>
    <a:srgbClr val="FFFFFF"/>
    <a:srgbClr val="000000"/>
    <a:srgbClr val="69DD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2" autoAdjust="0"/>
    <p:restoredTop sz="94603" autoAdjust="0"/>
  </p:normalViewPr>
  <p:slideViewPr>
    <p:cSldViewPr snapToGrid="0" showGuides="1">
      <p:cViewPr>
        <p:scale>
          <a:sx n="100" d="100"/>
          <a:sy n="100" d="100"/>
        </p:scale>
        <p:origin x="120" y="360"/>
      </p:cViewPr>
      <p:guideLst>
        <p:guide orient="horz" pos="936"/>
        <p:guide orient="horz" pos="391"/>
        <p:guide orient="horz" pos="3975"/>
        <p:guide orient="horz" pos="1030"/>
        <p:guide pos="7312"/>
        <p:guide pos="37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11/08/2023</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11/08/2023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3440395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Hvilket mix-forhold giver flest baderinge? Matematisk problem</a:t>
            </a:r>
          </a:p>
          <a:p>
            <a:endParaRPr lang="da-DK" dirty="0"/>
          </a:p>
          <a:p>
            <a:endParaRPr lang="da-DK" dirty="0"/>
          </a:p>
          <a:p>
            <a:r>
              <a:rPr lang="da-DK" dirty="0"/>
              <a:t>To ting man kan prøve:</a:t>
            </a:r>
          </a:p>
          <a:p>
            <a:br>
              <a:rPr lang="da-DK" dirty="0"/>
            </a:br>
            <a:r>
              <a:rPr lang="da-DK" dirty="0" err="1"/>
              <a:t>Lithium</a:t>
            </a:r>
            <a:r>
              <a:rPr lang="da-DK" dirty="0"/>
              <a:t> og Ruthenium (Evt. nyt datasæt?)</a:t>
            </a:r>
          </a:p>
          <a:p>
            <a:r>
              <a:rPr lang="da-DK" dirty="0"/>
              <a:t>Samme analyse som for Jacks CO (Highly </a:t>
            </a:r>
            <a:r>
              <a:rPr lang="da-DK" dirty="0" err="1"/>
              <a:t>cited</a:t>
            </a:r>
            <a:r>
              <a:rPr lang="da-DK" dirty="0"/>
              <a:t> paper, 2020, HEA for CO and CO2 reduction)</a:t>
            </a:r>
          </a:p>
          <a:p>
            <a:endParaRPr lang="da-DK" dirty="0"/>
          </a:p>
          <a:p>
            <a:r>
              <a:rPr lang="da-DK" dirty="0"/>
              <a:t>Læs Alexanders artikel grundigt</a:t>
            </a:r>
          </a:p>
          <a:p>
            <a:endParaRPr lang="da-DK" dirty="0"/>
          </a:p>
          <a:p>
            <a:r>
              <a:rPr lang="da-DK" dirty="0"/>
              <a:t>Prøv med analyse der svarer til CO2/CO reduktion</a:t>
            </a:r>
          </a:p>
          <a:p>
            <a:endParaRPr lang="da-DK" dirty="0"/>
          </a:p>
          <a:p>
            <a:r>
              <a:rPr lang="da-DK" dirty="0"/>
              <a:t>Model for COOH</a:t>
            </a:r>
          </a:p>
          <a:p>
            <a:r>
              <a:rPr lang="da-DK" dirty="0"/>
              <a:t>Model for brint</a:t>
            </a:r>
          </a:p>
          <a:p>
            <a:endParaRPr lang="da-DK" dirty="0"/>
          </a:p>
          <a:p>
            <a:r>
              <a:rPr lang="da-DK" dirty="0"/>
              <a:t>Det er vigtigt at du ikke har Hydrogenbinding i nærheden af</a:t>
            </a:r>
          </a:p>
        </p:txBody>
      </p:sp>
      <p:sp>
        <p:nvSpPr>
          <p:cNvPr id="4" name="Slide Number Placeholder 3"/>
          <p:cNvSpPr>
            <a:spLocks noGrp="1"/>
          </p:cNvSpPr>
          <p:nvPr>
            <p:ph type="sldNum" sz="quarter" idx="5"/>
          </p:nvPr>
        </p:nvSpPr>
        <p:spPr/>
        <p:txBody>
          <a:bodyPr/>
          <a:lstStyle/>
          <a:p>
            <a:fld id="{49436F85-577F-4A92-A47F-D540A2BCC821}" type="slidenum">
              <a:rPr lang="en-GB" smtClean="0"/>
              <a:t>12</a:t>
            </a:fld>
            <a:endParaRPr lang="en-GB"/>
          </a:p>
        </p:txBody>
      </p:sp>
    </p:spTree>
    <p:extLst>
      <p:ext uri="{BB962C8B-B14F-4D97-AF65-F5344CB8AC3E}">
        <p14:creationId xmlns:p14="http://schemas.microsoft.com/office/powerpoint/2010/main" val="295868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14</a:t>
            </a:fld>
            <a:endParaRPr lang="en-GB"/>
          </a:p>
        </p:txBody>
      </p:sp>
    </p:spTree>
    <p:extLst>
      <p:ext uri="{BB962C8B-B14F-4D97-AF65-F5344CB8AC3E}">
        <p14:creationId xmlns:p14="http://schemas.microsoft.com/office/powerpoint/2010/main" val="43768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Sæt </a:t>
            </a:r>
          </a:p>
        </p:txBody>
      </p:sp>
      <p:sp>
        <p:nvSpPr>
          <p:cNvPr id="4" name="Slide Number Placeholder 3"/>
          <p:cNvSpPr>
            <a:spLocks noGrp="1"/>
          </p:cNvSpPr>
          <p:nvPr>
            <p:ph type="sldNum" sz="quarter" idx="5"/>
          </p:nvPr>
        </p:nvSpPr>
        <p:spPr/>
        <p:txBody>
          <a:bodyPr/>
          <a:lstStyle/>
          <a:p>
            <a:fld id="{49436F85-577F-4A92-A47F-D540A2BCC821}" type="slidenum">
              <a:rPr lang="en-GB" smtClean="0"/>
              <a:t>17</a:t>
            </a:fld>
            <a:endParaRPr lang="en-GB"/>
          </a:p>
        </p:txBody>
      </p:sp>
    </p:spTree>
    <p:extLst>
      <p:ext uri="{BB962C8B-B14F-4D97-AF65-F5344CB8AC3E}">
        <p14:creationId xmlns:p14="http://schemas.microsoft.com/office/powerpoint/2010/main" val="2853958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Hvor godt C og H bliver bundet </a:t>
            </a:r>
            <a:r>
              <a:rPr lang="da-DK" dirty="0" err="1"/>
              <a:t>scalerer</a:t>
            </a:r>
            <a:r>
              <a:rPr lang="da-DK" dirty="0"/>
              <a:t> vist rimeligt tæt (Alexanders artikel siger noget om det), men kan man ikke bare sætte A til at være noget der binder godt for COOH, og så have B være et atom, som ikke binder noget som helst </a:t>
            </a:r>
            <a:r>
              <a:rPr lang="da-DK" dirty="0" err="1"/>
              <a:t>adsorbat</a:t>
            </a:r>
            <a:r>
              <a:rPr lang="da-DK" dirty="0"/>
              <a:t> godt. Hvis man så har baderinge, så vil kun enten H eller COOH sætte sig i baderingene, så får man ikke –H og –COOH ved siden af hinanden, fordi man ikke får noget som helst ved siden af hinanden</a:t>
            </a:r>
          </a:p>
        </p:txBody>
      </p:sp>
      <p:sp>
        <p:nvSpPr>
          <p:cNvPr id="4" name="Slide Number Placeholder 3"/>
          <p:cNvSpPr>
            <a:spLocks noGrp="1"/>
          </p:cNvSpPr>
          <p:nvPr>
            <p:ph type="sldNum" sz="quarter" idx="5"/>
          </p:nvPr>
        </p:nvSpPr>
        <p:spPr/>
        <p:txBody>
          <a:bodyPr/>
          <a:lstStyle/>
          <a:p>
            <a:fld id="{49436F85-577F-4A92-A47F-D540A2BCC821}" type="slidenum">
              <a:rPr lang="en-GB" smtClean="0"/>
              <a:t>29</a:t>
            </a:fld>
            <a:endParaRPr lang="en-GB"/>
          </a:p>
        </p:txBody>
      </p:sp>
    </p:spTree>
    <p:extLst>
      <p:ext uri="{BB962C8B-B14F-4D97-AF65-F5344CB8AC3E}">
        <p14:creationId xmlns:p14="http://schemas.microsoft.com/office/powerpoint/2010/main" val="1567302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 FRA PUK – ALLEREDE BRUGT TIL EKSAMEN  - MÅ MAN BRUGE ET </a:t>
            </a:r>
            <a:r>
              <a:rPr lang="en-GB"/>
              <a:t>IDENTISK SLIDE?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38</a:t>
            </a:fld>
            <a:endParaRPr lang="en-GB"/>
          </a:p>
        </p:txBody>
      </p:sp>
    </p:spTree>
    <p:extLst>
      <p:ext uri="{BB962C8B-B14F-4D97-AF65-F5344CB8AC3E}">
        <p14:creationId xmlns:p14="http://schemas.microsoft.com/office/powerpoint/2010/main" val="151186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 FRA PUK – ALLEREDE BRUGT TIL EKSAMEN  - MÅ MAN BRUGE ET IDENTISK S</a:t>
            </a:r>
          </a:p>
        </p:txBody>
      </p:sp>
      <p:sp>
        <p:nvSpPr>
          <p:cNvPr id="4" name="Slide Number Placeholder 3"/>
          <p:cNvSpPr>
            <a:spLocks noGrp="1"/>
          </p:cNvSpPr>
          <p:nvPr>
            <p:ph type="sldNum" sz="quarter" idx="10"/>
          </p:nvPr>
        </p:nvSpPr>
        <p:spPr/>
        <p:txBody>
          <a:bodyPr/>
          <a:lstStyle/>
          <a:p>
            <a:fld id="{49436F85-577F-4A92-A47F-D540A2BCC821}" type="slidenum">
              <a:rPr lang="en-GB" smtClean="0"/>
              <a:t>39</a:t>
            </a:fld>
            <a:endParaRPr lang="en-GB"/>
          </a:p>
        </p:txBody>
      </p:sp>
    </p:spTree>
    <p:extLst>
      <p:ext uri="{BB962C8B-B14F-4D97-AF65-F5344CB8AC3E}">
        <p14:creationId xmlns:p14="http://schemas.microsoft.com/office/powerpoint/2010/main" val="3192312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2</a:t>
            </a:fld>
            <a:endParaRPr lang="en-GB"/>
          </a:p>
        </p:txBody>
      </p:sp>
    </p:spTree>
    <p:extLst>
      <p:ext uri="{BB962C8B-B14F-4D97-AF65-F5344CB8AC3E}">
        <p14:creationId xmlns:p14="http://schemas.microsoft.com/office/powerpoint/2010/main" val="311498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a:t>
            </a:r>
            <a:r>
              <a:rPr lang="en-GB" dirty="0" err="1"/>
              <a:t>Hornsdale</a:t>
            </a:r>
            <a:r>
              <a:rPr lang="en-GB" dirty="0"/>
              <a:t> Power Reserve</a:t>
            </a:r>
          </a:p>
        </p:txBody>
      </p:sp>
      <p:sp>
        <p:nvSpPr>
          <p:cNvPr id="4" name="Slide Number Placeholder 3"/>
          <p:cNvSpPr>
            <a:spLocks noGrp="1"/>
          </p:cNvSpPr>
          <p:nvPr>
            <p:ph type="sldNum" sz="quarter" idx="5"/>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3218191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a:t>
            </a:r>
            <a:r>
              <a:rPr lang="en-GB" dirty="0" err="1"/>
              <a:t>Hornsdale</a:t>
            </a:r>
            <a:r>
              <a:rPr lang="en-GB" dirty="0"/>
              <a:t> Power Reserve</a:t>
            </a:r>
          </a:p>
        </p:txBody>
      </p:sp>
      <p:sp>
        <p:nvSpPr>
          <p:cNvPr id="4" name="Slide Number Placeholder 3"/>
          <p:cNvSpPr>
            <a:spLocks noGrp="1"/>
          </p:cNvSpPr>
          <p:nvPr>
            <p:ph type="sldNum" sz="quarter" idx="5"/>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241643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a:t>
            </a:r>
            <a:r>
              <a:rPr lang="en-GB" dirty="0" err="1"/>
              <a:t>Hornsdale</a:t>
            </a:r>
            <a:r>
              <a:rPr lang="en-GB" dirty="0"/>
              <a:t> Power Reserve</a:t>
            </a:r>
          </a:p>
        </p:txBody>
      </p:sp>
      <p:sp>
        <p:nvSpPr>
          <p:cNvPr id="4" name="Slide Number Placeholder 3"/>
          <p:cNvSpPr>
            <a:spLocks noGrp="1"/>
          </p:cNvSpPr>
          <p:nvPr>
            <p:ph type="sldNum" sz="quarter" idx="5"/>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4126814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Check the numbers</a:t>
            </a:r>
          </a:p>
        </p:txBody>
      </p:sp>
      <p:sp>
        <p:nvSpPr>
          <p:cNvPr id="4" name="Slide Number Placeholder 3"/>
          <p:cNvSpPr>
            <a:spLocks noGrp="1"/>
          </p:cNvSpPr>
          <p:nvPr>
            <p:ph type="sldNum" sz="quarter" idx="5"/>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762607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More </a:t>
            </a:r>
            <a:r>
              <a:rPr lang="da-DK" dirty="0" err="1"/>
              <a:t>fuels</a:t>
            </a:r>
            <a:r>
              <a:rPr lang="da-DK" dirty="0"/>
              <a:t>? </a:t>
            </a:r>
            <a:r>
              <a:rPr lang="da-DK" dirty="0" err="1"/>
              <a:t>Ammonia</a:t>
            </a:r>
            <a:r>
              <a:rPr lang="da-DK" dirty="0"/>
              <a:t>? Li-Ion </a:t>
            </a:r>
            <a:r>
              <a:rPr lang="da-DK" dirty="0" err="1"/>
              <a:t>batteries</a:t>
            </a:r>
            <a:endParaRPr lang="da-DK" dirty="0"/>
          </a:p>
          <a:p>
            <a:endParaRPr lang="da-DK" dirty="0"/>
          </a:p>
          <a:p>
            <a:r>
              <a:rPr lang="da-DK" dirty="0"/>
              <a:t>Udregn energi-effektiviteten som motivation for at bruge FA</a:t>
            </a:r>
          </a:p>
        </p:txBody>
      </p:sp>
      <p:sp>
        <p:nvSpPr>
          <p:cNvPr id="4" name="Slide Number Placeholder 3"/>
          <p:cNvSpPr>
            <a:spLocks noGrp="1"/>
          </p:cNvSpPr>
          <p:nvPr>
            <p:ph type="sldNum" sz="quarter" idx="5"/>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1445349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a-DK" dirty="0"/>
              <a:t>Show the </a:t>
            </a:r>
            <a:r>
              <a:rPr lang="da-DK" dirty="0" err="1"/>
              <a:t>molecule</a:t>
            </a:r>
            <a:endParaRPr lang="da-DK" dirty="0"/>
          </a:p>
          <a:p>
            <a:pPr marL="0" indent="0">
              <a:buNone/>
            </a:pPr>
            <a:endParaRPr lang="da-DK" dirty="0"/>
          </a:p>
          <a:p>
            <a:pPr marL="0" indent="0">
              <a:buNone/>
            </a:pPr>
            <a:r>
              <a:rPr lang="da-DK" dirty="0" err="1"/>
              <a:t>We</a:t>
            </a:r>
            <a:r>
              <a:rPr lang="da-DK" dirty="0"/>
              <a:t> </a:t>
            </a:r>
            <a:r>
              <a:rPr lang="da-DK" dirty="0" err="1"/>
              <a:t>want</a:t>
            </a:r>
            <a:r>
              <a:rPr lang="da-DK" dirty="0"/>
              <a:t> to </a:t>
            </a:r>
            <a:r>
              <a:rPr lang="da-DK" dirty="0" err="1"/>
              <a:t>turn</a:t>
            </a:r>
            <a:r>
              <a:rPr lang="da-DK" dirty="0"/>
              <a:t> it back </a:t>
            </a:r>
            <a:r>
              <a:rPr lang="da-DK" dirty="0" err="1"/>
              <a:t>into</a:t>
            </a:r>
            <a:r>
              <a:rPr lang="da-DK" dirty="0"/>
              <a:t> CO2</a:t>
            </a:r>
          </a:p>
          <a:p>
            <a:pPr marL="0" indent="0">
              <a:buNone/>
            </a:pPr>
            <a:endParaRPr lang="da-DK" dirty="0"/>
          </a:p>
          <a:p>
            <a:pPr marL="0" indent="0">
              <a:buNone/>
            </a:pPr>
            <a:r>
              <a:rPr lang="da-DK" dirty="0" err="1"/>
              <a:t>Also</a:t>
            </a:r>
            <a:r>
              <a:rPr lang="da-DK" dirty="0"/>
              <a:t> show </a:t>
            </a:r>
            <a:r>
              <a:rPr lang="da-DK" dirty="0" err="1"/>
              <a:t>how</a:t>
            </a:r>
            <a:r>
              <a:rPr lang="da-DK" dirty="0"/>
              <a:t> </a:t>
            </a:r>
            <a:r>
              <a:rPr lang="da-DK" dirty="0" err="1"/>
              <a:t>it’s</a:t>
            </a:r>
            <a:r>
              <a:rPr lang="da-DK" dirty="0"/>
              <a:t> made</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156708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Hvis man piller alle H'erne af </a:t>
            </a:r>
            <a:r>
              <a:rPr lang="da-DK" dirty="0" err="1"/>
              <a:t>MeOH</a:t>
            </a:r>
            <a:r>
              <a:rPr lang="da-DK" dirty="0"/>
              <a:t> har man CO, med FA får man CO2</a:t>
            </a:r>
          </a:p>
        </p:txBody>
      </p:sp>
      <p:sp>
        <p:nvSpPr>
          <p:cNvPr id="4" name="Slide Number Placeholder 3"/>
          <p:cNvSpPr>
            <a:spLocks noGrp="1"/>
          </p:cNvSpPr>
          <p:nvPr>
            <p:ph type="sldNum" sz="quarter" idx="5"/>
          </p:nvPr>
        </p:nvSpPr>
        <p:spPr/>
        <p:txBody>
          <a:bodyPr/>
          <a:lstStyle/>
          <a:p>
            <a:fld id="{49436F85-577F-4A92-A47F-D540A2BCC821}" type="slidenum">
              <a:rPr lang="en-GB" smtClean="0"/>
              <a:t>9</a:t>
            </a:fld>
            <a:endParaRPr lang="en-GB"/>
          </a:p>
        </p:txBody>
      </p:sp>
    </p:spTree>
    <p:extLst>
      <p:ext uri="{BB962C8B-B14F-4D97-AF65-F5344CB8AC3E}">
        <p14:creationId xmlns:p14="http://schemas.microsoft.com/office/powerpoint/2010/main" val="2232692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image.ku.dk/lightbox/211/13407586855728741badb20/"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billede stor venstre">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da-DK" dirty="0"/>
              <a:t> Klik på ikonet, hvis du vil udskifte billedet</a:t>
            </a:r>
          </a:p>
        </p:txBody>
      </p:sp>
      <p:sp>
        <p:nvSpPr>
          <p:cNvPr id="2" name="Titel 2"/>
          <p:cNvSpPr>
            <a:spLocks noGrp="1"/>
          </p:cNvSpPr>
          <p:nvPr>
            <p:ph type="ctrTitle"/>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610733C-9034-4EF1-A134-C713BE098F55}" type="datetime1">
              <a:rPr lang="da-DK" smtClean="0"/>
              <a:t>11.08.2023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billede ">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da-DK" dirty="0"/>
              <a:t>Klik på ikonet, hvis du vil udskifte billedet </a:t>
            </a:r>
          </a:p>
        </p:txBody>
      </p:sp>
      <p:sp>
        <p:nvSpPr>
          <p:cNvPr id="2" name="Titel 1"/>
          <p:cNvSpPr>
            <a:spLocks noGrp="1"/>
          </p:cNvSpPr>
          <p:nvPr>
            <p:ph type="title" hasCustomPrompt="1"/>
          </p:nvPr>
        </p:nvSpPr>
        <p:spPr>
          <a:xfrm>
            <a:off x="588964" y="620712"/>
            <a:ext cx="11012486" cy="865187"/>
          </a:xfrm>
        </p:spPr>
        <p:txBody>
          <a:bodyPr/>
          <a:lstStyle/>
          <a:p>
            <a:r>
              <a:rPr lang="da-DK" dirty="0"/>
              <a:t>Klik for at tilføje overskrift</a:t>
            </a:r>
          </a:p>
        </p:txBody>
      </p:sp>
      <p:sp>
        <p:nvSpPr>
          <p:cNvPr id="5" name="Pladsholder til dato 4"/>
          <p:cNvSpPr>
            <a:spLocks noGrp="1"/>
          </p:cNvSpPr>
          <p:nvPr>
            <p:ph type="dt" sz="half" idx="10"/>
          </p:nvPr>
        </p:nvSpPr>
        <p:spPr/>
        <p:txBody>
          <a:bodyPr/>
          <a:lstStyle/>
          <a:p>
            <a:fld id="{B15854C8-09F9-49F3-9200-F6E55E50E9FD}" type="datetime1">
              <a:rPr lang="da-DK" smtClean="0"/>
              <a:t>11.08.2023</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lle tekstlabel høj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da-DK" dirty="0"/>
              <a:t>Klik på ikonet, hvis du vil udskifte billedet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da-DK" dirty="0"/>
              <a:t>Klik for at tilføje tekst </a:t>
            </a:r>
          </a:p>
        </p:txBody>
      </p:sp>
      <p:sp>
        <p:nvSpPr>
          <p:cNvPr id="4" name="Pladsholder til dato 3"/>
          <p:cNvSpPr>
            <a:spLocks noGrp="1"/>
          </p:cNvSpPr>
          <p:nvPr>
            <p:ph type="dt" sz="half" idx="10"/>
          </p:nvPr>
        </p:nvSpPr>
        <p:spPr/>
        <p:txBody>
          <a:bodyPr/>
          <a:lstStyle/>
          <a:p>
            <a:fld id="{68CF2C5F-F0E5-452B-A2F2-3EA33BA229B5}" type="datetime1">
              <a:rPr lang="da-DK" smtClean="0"/>
              <a:t>11.08.2023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lle tekstlabel venstre og billed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da-DK" dirty="0"/>
              <a:t>Klik på ikonet, hvis du vil udskifte billedet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da-DK" dirty="0"/>
              <a:t>Klik for at tilføje tekst</a:t>
            </a:r>
            <a:br>
              <a:rPr lang="da-DK" sz="2400" spc="100" dirty="0">
                <a:solidFill>
                  <a:schemeClr val="bg1"/>
                </a:solidFill>
                <a:latin typeface="+mj-lt"/>
                <a:cs typeface="Microsoft New Tai Lue"/>
              </a:rPr>
            </a:br>
            <a:r>
              <a:rPr lang="da-DK" dirty="0"/>
              <a:t> </a:t>
            </a:r>
          </a:p>
        </p:txBody>
      </p:sp>
      <p:sp>
        <p:nvSpPr>
          <p:cNvPr id="4" name="Pladsholder til dato 3"/>
          <p:cNvSpPr>
            <a:spLocks noGrp="1"/>
          </p:cNvSpPr>
          <p:nvPr>
            <p:ph type="dt" sz="half" idx="10"/>
          </p:nvPr>
        </p:nvSpPr>
        <p:spPr/>
        <p:txBody>
          <a:bodyPr/>
          <a:lstStyle/>
          <a:p>
            <a:fld id="{27446445-93A7-4948-90C3-5E545867631D}" type="datetime1">
              <a:rPr lang="da-DK" smtClean="0"/>
              <a:t>11.08.2023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or tekstlabel høj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da-DK" dirty="0"/>
              <a:t>Klik på ikonet, hvis du vil udskifte billedet  </a:t>
            </a:r>
          </a:p>
        </p:txBody>
      </p:sp>
      <p:sp>
        <p:nvSpPr>
          <p:cNvPr id="4" name="Pladsholder til dato 3"/>
          <p:cNvSpPr>
            <a:spLocks noGrp="1"/>
          </p:cNvSpPr>
          <p:nvPr>
            <p:ph type="dt" sz="half" idx="10"/>
          </p:nvPr>
        </p:nvSpPr>
        <p:spPr/>
        <p:txBody>
          <a:bodyPr/>
          <a:lstStyle/>
          <a:p>
            <a:fld id="{024DFD51-CB30-4E30-94A9-3C7B4B0535D6}" type="datetime1">
              <a:rPr lang="da-DK" smtClean="0"/>
              <a:t>11.08.2023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or tekstlabel venst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da-DK" dirty="0"/>
              <a:t> Klik på ikonet, hvis </a:t>
            </a:r>
            <a:br>
              <a:rPr lang="da-DK" dirty="0"/>
            </a:br>
            <a:r>
              <a:rPr lang="da-DK" dirty="0"/>
              <a:t>du vil udskifte billedet</a:t>
            </a:r>
          </a:p>
        </p:txBody>
      </p:sp>
      <p:sp>
        <p:nvSpPr>
          <p:cNvPr id="4" name="Pladsholder til dato 3"/>
          <p:cNvSpPr>
            <a:spLocks noGrp="1"/>
          </p:cNvSpPr>
          <p:nvPr>
            <p:ph type="dt" sz="half" idx="10"/>
          </p:nvPr>
        </p:nvSpPr>
        <p:spPr/>
        <p:txBody>
          <a:bodyPr/>
          <a:lstStyle/>
          <a:p>
            <a:fld id="{C8EE4329-2AA9-435B-BDB4-F4C3408B6DCE}" type="datetime1">
              <a:rPr lang="da-DK" smtClean="0"/>
              <a:t>11.08.2023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sal-punktopstilling rød">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9E964807-3496-47E8-915B-96DB96A167BC}" type="datetime1">
              <a:rPr lang="da-DK" smtClean="0"/>
              <a:t>11.08.2023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t ">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21280" y="612884"/>
            <a:ext cx="1167618" cy="2400657"/>
          </a:xfrm>
          <a:prstGeom prst="rect">
            <a:avLst/>
          </a:prstGeom>
          <a:noFill/>
        </p:spPr>
        <p:txBody>
          <a:bodyPr wrap="square" rtlCol="0">
            <a:spAutoFit/>
          </a:bodyPr>
          <a:lstStyle/>
          <a:p>
            <a:r>
              <a:rPr lang="da-DK" sz="15000" b="1" dirty="0">
                <a:solidFill>
                  <a:schemeClr val="bg1"/>
                </a:solidFill>
              </a:rPr>
              <a:t>”</a:t>
            </a:r>
          </a:p>
        </p:txBody>
      </p:sp>
      <p:sp>
        <p:nvSpPr>
          <p:cNvPr id="4" name="Pladsholder til dato 3"/>
          <p:cNvSpPr>
            <a:spLocks noGrp="1"/>
          </p:cNvSpPr>
          <p:nvPr>
            <p:ph type="dt" sz="half" idx="10"/>
          </p:nvPr>
        </p:nvSpPr>
        <p:spPr/>
        <p:txBody>
          <a:bodyPr/>
          <a:lstStyle/>
          <a:p>
            <a:fld id="{D8EEB03B-DE17-4D8C-BE2B-1AD42424342D}" type="datetime1">
              <a:rPr lang="da-DK" smtClean="0"/>
              <a:t>11.08.2023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da-DK" dirty="0"/>
              <a:t>Klik for at tilføje tekst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indent="0">
              <a:buNone/>
              <a:defRPr sz="2400" b="0" baseline="0">
                <a:solidFill>
                  <a:schemeClr val="bg1"/>
                </a:solidFill>
              </a:defRPr>
            </a:lvl1pPr>
          </a:lstStyle>
          <a:p>
            <a:pPr lvl="0"/>
            <a:r>
              <a:rPr lang="da-DK" dirty="0"/>
              <a:t>Navn, kilde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 spejlede tekster">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66554F7B-C476-4203-AE9B-5470D905B3E4}" type="datetime1">
              <a:rPr lang="da-DK" smtClean="0"/>
              <a:t>11.08.2023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 </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pPr lvl="0"/>
            <a:r>
              <a:rPr lang="da-DK" dirty="0"/>
              <a:t>Klik for at tilføje overskrift</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fsnitsoverskrift">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7E84363C-5D45-41B3-8FA7-E4A3C28213BA}" type="datetime1">
              <a:rPr lang="da-DK" smtClean="0"/>
              <a:t>11.08.2023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pPr lvl="0"/>
            <a:r>
              <a:rPr lang="da-DK" dirty="0"/>
              <a:t>Klik for at tilføje tekst</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dirty="0"/>
              <a:t>Klik for at tilføje overskrift</a:t>
            </a:r>
          </a:p>
        </p:txBody>
      </p:sp>
      <p:sp>
        <p:nvSpPr>
          <p:cNvPr id="3" name="Pladsholder til dato 2"/>
          <p:cNvSpPr>
            <a:spLocks noGrp="1"/>
          </p:cNvSpPr>
          <p:nvPr>
            <p:ph type="dt" sz="half" idx="10"/>
          </p:nvPr>
        </p:nvSpPr>
        <p:spPr/>
        <p:txBody>
          <a:bodyPr/>
          <a:lstStyle/>
          <a:p>
            <a:fld id="{2F197C15-2114-4FA8-A531-51E467CB49E5}" type="datetime1">
              <a:rPr lang="da-DK" smtClean="0"/>
              <a:t>11.08.2023</a:t>
            </a:fld>
            <a:endParaRPr lang="da-DK" dirty="0"/>
          </a:p>
        </p:txBody>
      </p:sp>
      <p:sp>
        <p:nvSpPr>
          <p:cNvPr id="4" name="Pladsholder til sidefod 3"/>
          <p:cNvSpPr>
            <a:spLocks noGrp="1"/>
          </p:cNvSpPr>
          <p:nvPr>
            <p:ph type="ftr" sz="quarter" idx="11"/>
          </p:nvPr>
        </p:nvSpPr>
        <p:spPr/>
        <p:txBody>
          <a:bodyPr/>
          <a:lstStyle/>
          <a:p>
            <a:endParaRPr lang="da-DK" dirty="0"/>
          </a:p>
        </p:txBody>
      </p:sp>
      <p:sp>
        <p:nvSpPr>
          <p:cNvPr id="5" name="Pladsholder til slidenummer 4"/>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venstre ">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da-DK" dirty="0"/>
              <a:t> Klik på ikonet, hvis du vil udskifte billedet</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C64773BD-B564-4031-8BC1-8FE44AEFACDB}" type="datetime1">
              <a:rPr lang="da-DK" smtClean="0"/>
              <a:t>11.08.2023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da-DK" dirty="0"/>
              <a:t>Navn på oplægsholder, KU-enhed, sted og dato</a:t>
            </a:r>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3F47E5B2-C656-407A-ACD0-1DF350477539}" type="datetime1">
              <a:rPr lang="da-DK" smtClean="0"/>
              <a:t>11.08.2023</a:t>
            </a:fld>
            <a:endParaRPr lang="da-DK" dirty="0"/>
          </a:p>
        </p:txBody>
      </p:sp>
      <p:sp>
        <p:nvSpPr>
          <p:cNvPr id="3" name="Pladsholder til sidefod 2"/>
          <p:cNvSpPr>
            <a:spLocks noGrp="1"/>
          </p:cNvSpPr>
          <p:nvPr>
            <p:ph type="ftr" sz="quarter" idx="11"/>
          </p:nvPr>
        </p:nvSpPr>
        <p:spPr/>
        <p:txBody>
          <a:bodyPr/>
          <a:lstStyle/>
          <a:p>
            <a:endParaRPr lang="da-DK" dirty="0"/>
          </a:p>
        </p:txBody>
      </p:sp>
      <p:sp>
        <p:nvSpPr>
          <p:cNvPr id="4" name="Pladsholder til slidenummer 3"/>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3652055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ruger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da-DK" sz="3000" dirty="0">
                <a:solidFill>
                  <a:schemeClr val="tx1"/>
                </a:solidFill>
              </a:rPr>
              <a:t>Brugerguide</a:t>
            </a:r>
            <a:r>
              <a:rPr lang="da-DK" baseline="0" dirty="0">
                <a:solidFill>
                  <a:schemeClr val="tx1"/>
                </a:solidFill>
              </a:rPr>
              <a:t> </a:t>
            </a:r>
            <a:r>
              <a:rPr lang="da-DK" sz="1800" baseline="0" dirty="0">
                <a:solidFill>
                  <a:schemeClr val="tx1"/>
                </a:solidFill>
              </a:rPr>
              <a:t>– </a:t>
            </a:r>
            <a:r>
              <a:rPr lang="da-DK" sz="1800" dirty="0">
                <a:solidFill>
                  <a:schemeClr val="tx1"/>
                </a:solidFill>
              </a:rPr>
              <a:t>Slet, før du færdiggør din</a:t>
            </a:r>
            <a:r>
              <a:rPr lang="da-DK" sz="1800" baseline="0" dirty="0">
                <a:solidFill>
                  <a:schemeClr val="tx1"/>
                </a:solidFill>
              </a:rPr>
              <a:t> </a:t>
            </a:r>
            <a:r>
              <a:rPr lang="da-DK" sz="1800" dirty="0">
                <a:solidFill>
                  <a:schemeClr val="tx1"/>
                </a:solidFill>
              </a:rPr>
              <a:t>præsentation</a:t>
            </a:r>
          </a:p>
        </p:txBody>
      </p:sp>
      <p:sp>
        <p:nvSpPr>
          <p:cNvPr id="48" name="Text Box 48"/>
          <p:cNvSpPr txBox="1">
            <a:spLocks noChangeArrowheads="1"/>
          </p:cNvSpPr>
          <p:nvPr userDrawn="1"/>
        </p:nvSpPr>
        <p:spPr bwMode="auto">
          <a:xfrm>
            <a:off x="587376" y="1640495"/>
            <a:ext cx="1750290" cy="384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KU-skabeloner til PowerPoint</a:t>
            </a:r>
            <a:br>
              <a:rPr lang="da-DK" sz="1000" b="1" noProof="1">
                <a:solidFill>
                  <a:schemeClr val="tx1"/>
                </a:solidFill>
                <a:latin typeface="+mn-lt"/>
                <a:cs typeface="Arial" panose="020B0604020202020204" pitchFamily="34" charset="0"/>
              </a:rPr>
            </a:br>
            <a:r>
              <a:rPr lang="da-DK" sz="800" dirty="0">
                <a:effectLst/>
                <a:latin typeface="+mj-lt"/>
                <a:ea typeface="Calibri" panose="020F0502020204030204" pitchFamily="34" charset="0"/>
                <a:cs typeface="Times New Roman" panose="02020603050405020304" pitchFamily="18" charset="0"/>
              </a:rPr>
              <a:t>Når du åbner PowerPoint på din KU-pc, åbner en skabelon i 4:3-format og med dansk KU-logo.</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Når du klikker på KU-fanen i værktøjslinjen, kan du via knappen ”Vælg Skabelon” vælge mellem skabeloner</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på henholdsvis dansk og engelsk </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i formaterne 4:3 og 16:9</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i ”fuld” eller ”tom” version (i den fulde version ser du et eksempel på hver diastype i venstrespalten)</a:t>
            </a:r>
          </a:p>
          <a:p>
            <a:pPr marL="88900" lvl="0" indent="-88900">
              <a:lnSpc>
                <a:spcPct val="115000"/>
              </a:lnSpc>
              <a:spcAft>
                <a:spcPts val="100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samt en demopræsentation med indsat tekst på engelsk</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Hvis du bruger en ”fuld” version, skal du slette de dias, du ikke vil bruge.</a:t>
            </a:r>
            <a:br>
              <a:rPr lang="da-DK" sz="800" dirty="0">
                <a:effectLst/>
                <a:latin typeface="+mj-lt"/>
                <a:ea typeface="Calibri" panose="020F0502020204030204" pitchFamily="34" charset="0"/>
                <a:cs typeface="Times New Roman" panose="02020603050405020304" pitchFamily="18" charset="0"/>
              </a:rPr>
            </a:br>
            <a:br>
              <a:rPr lang="da-DK" sz="800" dirty="0">
                <a:effectLst/>
                <a:latin typeface="+mj-lt"/>
                <a:ea typeface="Calibri" panose="020F0502020204030204" pitchFamily="34" charset="0"/>
                <a:cs typeface="Times New Roman" panose="02020603050405020304" pitchFamily="18" charset="0"/>
              </a:rPr>
            </a:br>
            <a:r>
              <a:rPr lang="da-DK" sz="800" dirty="0">
                <a:effectLst/>
                <a:latin typeface="+mj-lt"/>
                <a:ea typeface="Calibri" panose="020F0502020204030204" pitchFamily="34" charset="0"/>
                <a:cs typeface="Times New Roman" panose="02020603050405020304" pitchFamily="18" charset="0"/>
              </a:rPr>
              <a:t>Mac-brugere m.fl. kan hente PowerPoint-skabelonerne på</a:t>
            </a:r>
            <a:r>
              <a:rPr lang="da-DK" sz="800" baseline="0" dirty="0">
                <a:effectLst/>
                <a:latin typeface="+mj-lt"/>
                <a:ea typeface="Calibri" panose="020F0502020204030204" pitchFamily="34" charset="0"/>
                <a:cs typeface="Times New Roman" panose="02020603050405020304" pitchFamily="18" charset="0"/>
              </a:rPr>
              <a:t> </a:t>
            </a: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a:t>
            </a:r>
            <a:br>
              <a:rPr lang="da-DK" sz="800" dirty="0">
                <a:solidFill>
                  <a:schemeClr val="accent4"/>
                </a:solidFill>
                <a:effectLst/>
                <a:latin typeface="+mj-lt"/>
                <a:ea typeface="Calibri" panose="020F0502020204030204" pitchFamily="34" charset="0"/>
                <a:cs typeface="Times New Roman" panose="02020603050405020304" pitchFamily="18" charset="0"/>
                <a:hlinkClick r:id="rId2"/>
              </a:rPr>
            </a:b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skabeloner/powerpoint/</a:t>
            </a:r>
            <a:br>
              <a:rPr lang="da-DK" sz="800" dirty="0">
                <a:solidFill>
                  <a:schemeClr val="accent4"/>
                </a:solidFill>
                <a:effectLst/>
                <a:latin typeface="+mj-lt"/>
                <a:ea typeface="Calibri" panose="020F0502020204030204" pitchFamily="34" charset="0"/>
                <a:cs typeface="Times New Roman" panose="02020603050405020304" pitchFamily="18" charset="0"/>
                <a:hlinkClick r:id="rId2"/>
              </a:rPr>
            </a:b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praesentationer/</a:t>
            </a:r>
            <a:endParaRPr lang="da-DK"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9" name="Text Box 48"/>
          <p:cNvSpPr txBox="1">
            <a:spLocks noChangeArrowheads="1"/>
          </p:cNvSpPr>
          <p:nvPr userDrawn="1"/>
        </p:nvSpPr>
        <p:spPr bwMode="auto">
          <a:xfrm>
            <a:off x="2576655" y="4237555"/>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din enheds navn (fx institut), sidenummer og dato</a:t>
            </a:r>
            <a:br>
              <a:rPr lang="da-DK" sz="1000" b="1" noProof="1">
                <a:solidFill>
                  <a:schemeClr val="tx1"/>
                </a:solidFill>
                <a:latin typeface="+mj-lt"/>
                <a:cs typeface="Arial" panose="020B0604020202020204" pitchFamily="34" charset="0"/>
              </a:rPr>
            </a:br>
            <a:r>
              <a:rPr lang="da-DK" sz="800" b="1" dirty="0">
                <a:effectLst/>
                <a:latin typeface="+mj-lt"/>
                <a:ea typeface="Calibri" panose="020F0502020204030204" pitchFamily="34" charset="0"/>
                <a:cs typeface="Times New Roman" panose="02020603050405020304" pitchFamily="18" charset="0"/>
              </a:rPr>
              <a:t>1.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Indsæt </a:t>
            </a:r>
            <a:r>
              <a:rPr lang="da-DK" sz="800" dirty="0">
                <a:effectLst/>
                <a:latin typeface="+mj-lt"/>
                <a:ea typeface="Calibri" panose="020F0502020204030204" pitchFamily="34" charset="0"/>
                <a:cs typeface="Times New Roman" panose="02020603050405020304" pitchFamily="18" charset="0"/>
              </a:rPr>
              <a:t>i topmenuen </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2.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Sidehoved og Sidefod</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3. </a:t>
            </a:r>
            <a:r>
              <a:rPr lang="da-DK" sz="800" dirty="0">
                <a:effectLst/>
                <a:latin typeface="+mj-lt"/>
                <a:ea typeface="Calibri" panose="020F0502020204030204" pitchFamily="34" charset="0"/>
                <a:cs typeface="Times New Roman" panose="02020603050405020304" pitchFamily="18" charset="0"/>
              </a:rPr>
              <a:t>Udfyld felterne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4. Vælg </a:t>
            </a:r>
            <a:r>
              <a:rPr lang="da-DK" sz="800" b="1" dirty="0">
                <a:effectLst/>
                <a:latin typeface="+mj-lt"/>
                <a:ea typeface="Calibri" panose="020F0502020204030204" pitchFamily="34" charset="0"/>
                <a:cs typeface="Times New Roman" panose="02020603050405020304" pitchFamily="18" charset="0"/>
              </a:rPr>
              <a:t>Anvend på alle </a:t>
            </a:r>
            <a:r>
              <a:rPr lang="da-DK" sz="800" dirty="0">
                <a:effectLst/>
                <a:latin typeface="+mj-lt"/>
                <a:ea typeface="Calibri" panose="020F0502020204030204" pitchFamily="34" charset="0"/>
                <a:cs typeface="Times New Roman" panose="02020603050405020304" pitchFamily="18" charset="0"/>
              </a:rPr>
              <a:t>- eller </a:t>
            </a:r>
            <a:r>
              <a:rPr lang="da-DK" sz="800" b="1" dirty="0">
                <a:effectLst/>
                <a:latin typeface="+mj-lt"/>
                <a:ea typeface="Calibri" panose="020F0502020204030204" pitchFamily="34" charset="0"/>
                <a:cs typeface="Times New Roman" panose="02020603050405020304" pitchFamily="18" charset="0"/>
              </a:rPr>
              <a:t>Anvend</a:t>
            </a:r>
            <a:r>
              <a:rPr lang="da-DK" sz="800" dirty="0">
                <a:effectLst/>
                <a:latin typeface="+mj-lt"/>
                <a:ea typeface="Calibri" panose="020F0502020204030204" pitchFamily="34" charset="0"/>
                <a:cs typeface="Times New Roman" panose="02020603050405020304" pitchFamily="18" charset="0"/>
              </a:rPr>
              <a:t>, hvis det kun skal være på et enkelt dias/slide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Oplysningerne placeres i højre side af den grå topbjælke.</a:t>
            </a:r>
          </a:p>
        </p:txBody>
      </p:sp>
      <p:sp>
        <p:nvSpPr>
          <p:cNvPr id="50" name="Text Box 48"/>
          <p:cNvSpPr txBox="1">
            <a:spLocks noChangeArrowheads="1"/>
          </p:cNvSpPr>
          <p:nvPr userDrawn="1"/>
        </p:nvSpPr>
        <p:spPr bwMode="auto">
          <a:xfrm>
            <a:off x="587375" y="5678667"/>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0"/>
              </a:spcAft>
              <a:defRPr/>
            </a:pPr>
            <a:r>
              <a:rPr lang="da-DK" sz="1000" b="1" noProof="1">
                <a:solidFill>
                  <a:schemeClr val="tx1"/>
                </a:solidFill>
                <a:latin typeface="+mn-lt"/>
                <a:cs typeface="Arial" panose="020B0604020202020204" pitchFamily="34" charset="0"/>
              </a:rPr>
              <a:t>Lav nyt dias/slide (hhv. 2010- + 2013- og 2016-version) </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p:txBody>
      </p:sp>
      <p:pic>
        <p:nvPicPr>
          <p:cNvPr id="51" name="Billede 40"/>
          <p:cNvPicPr>
            <a:picLocks noChangeAspect="1"/>
          </p:cNvPicPr>
          <p:nvPr userDrawn="1"/>
        </p:nvPicPr>
        <p:blipFill rotWithShape="1">
          <a:blip r:embed="rId3"/>
          <a:srcRect l="36944" r="2272" b="69429"/>
          <a:stretch/>
        </p:blipFill>
        <p:spPr>
          <a:xfrm>
            <a:off x="4157637" y="2940574"/>
            <a:ext cx="395416" cy="126627"/>
          </a:xfrm>
          <a:prstGeom prst="rect">
            <a:avLst/>
          </a:prstGeom>
        </p:spPr>
      </p:pic>
      <p:sp>
        <p:nvSpPr>
          <p:cNvPr id="52" name="Text Box 48"/>
          <p:cNvSpPr txBox="1">
            <a:spLocks noChangeArrowheads="1"/>
          </p:cNvSpPr>
          <p:nvPr userDrawn="1"/>
        </p:nvSpPr>
        <p:spPr bwMode="auto">
          <a:xfrm>
            <a:off x="2587038" y="2582327"/>
            <a:ext cx="1624241"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Diastype</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Vælg </a:t>
            </a:r>
            <a:r>
              <a:rPr lang="da-DK" altLang="da-DK" sz="800" b="1" baseline="0" noProof="1">
                <a:solidFill>
                  <a:schemeClr val="tx1"/>
                </a:solidFill>
                <a:latin typeface="+mn-lt"/>
                <a:cs typeface="Arial" panose="020B0604020202020204" pitchFamily="34" charset="0"/>
              </a:rPr>
              <a:t>Layout</a:t>
            </a:r>
            <a:r>
              <a:rPr lang="da-DK" altLang="da-DK" sz="800" baseline="0" noProof="1">
                <a:solidFill>
                  <a:schemeClr val="tx1"/>
                </a:solidFill>
                <a:latin typeface="+mn-lt"/>
                <a:cs typeface="Arial" panose="020B0604020202020204" pitchFamily="34" charset="0"/>
              </a:rPr>
              <a:t> for at ændre dit nuværende dias/slide til et alternativt layout</a:t>
            </a:r>
          </a:p>
        </p:txBody>
      </p:sp>
      <p:sp>
        <p:nvSpPr>
          <p:cNvPr id="53" name="Text Box 48"/>
          <p:cNvSpPr txBox="1">
            <a:spLocks noChangeArrowheads="1"/>
          </p:cNvSpPr>
          <p:nvPr userDrawn="1"/>
        </p:nvSpPr>
        <p:spPr bwMode="auto">
          <a:xfrm>
            <a:off x="2576655" y="3571524"/>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Skrift</a:t>
            </a:r>
            <a:br>
              <a:rPr lang="da-DK" sz="1000" b="1" noProof="1">
                <a:solidFill>
                  <a:schemeClr val="tx1"/>
                </a:solidFill>
                <a:latin typeface="+mn-lt"/>
                <a:cs typeface="Arial" panose="020B0604020202020204" pitchFamily="34" charset="0"/>
              </a:rPr>
            </a:br>
            <a:r>
              <a:rPr lang="da-DK" altLang="da-DK" sz="800" b="0" noProof="1">
                <a:solidFill>
                  <a:schemeClr val="tx1"/>
                </a:solidFill>
                <a:latin typeface="+mn-lt"/>
                <a:cs typeface="Arial" panose="020B0604020202020204" pitchFamily="34" charset="0"/>
              </a:rPr>
              <a:t>KU Anvender skriften Microsoft New Tai Lue i PowerPoint.</a:t>
            </a:r>
            <a:endParaRPr lang="da-DK" altLang="da-DK" sz="800" b="0" baseline="0" noProof="1">
              <a:solidFill>
                <a:schemeClr val="tx1"/>
              </a:solidFill>
              <a:latin typeface="+mn-lt"/>
              <a:cs typeface="Arial" panose="020B0604020202020204" pitchFamily="34" charset="0"/>
            </a:endParaRPr>
          </a:p>
        </p:txBody>
      </p:sp>
      <p:sp>
        <p:nvSpPr>
          <p:cNvPr id="54"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0"/>
              </a:spcAft>
              <a:defRPr/>
            </a:pPr>
            <a:r>
              <a:rPr lang="da-DK" sz="1000" b="1" noProof="1">
                <a:solidFill>
                  <a:schemeClr val="tx1"/>
                </a:solidFill>
                <a:latin typeface="+mj-lt"/>
                <a:cs typeface="Arial" panose="020B0604020202020204" pitchFamily="34" charset="0"/>
              </a:rPr>
              <a:t>Gitter- og 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se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Klik på </a:t>
            </a:r>
            <a:r>
              <a:rPr lang="da-DK" sz="800" b="1" noProof="1">
                <a:solidFill>
                  <a:schemeClr val="tx1"/>
                </a:solidFill>
                <a:latin typeface="+mj-lt"/>
                <a:cs typeface="Arial" panose="020B0604020202020204" pitchFamily="34" charset="0"/>
              </a:rPr>
              <a:t>Vis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Vælg </a:t>
            </a:r>
            <a:r>
              <a:rPr lang="da-DK" sz="800" b="1" noProof="1">
                <a:solidFill>
                  <a:schemeClr val="tx1"/>
                </a:solidFill>
                <a:latin typeface="+mj-lt"/>
                <a:cs typeface="Arial" panose="020B0604020202020204" pitchFamily="34" charset="0"/>
              </a:rPr>
              <a:t>Gitterlinjer</a:t>
            </a:r>
            <a:r>
              <a:rPr lang="da-DK" sz="800" b="0" noProof="1">
                <a:solidFill>
                  <a:schemeClr val="tx1"/>
                </a:solidFill>
                <a:latin typeface="+mj-lt"/>
                <a:cs typeface="Arial" panose="020B0604020202020204" pitchFamily="34" charset="0"/>
              </a:rPr>
              <a:t> og/eller </a:t>
            </a:r>
            <a:r>
              <a:rPr lang="da-DK" sz="800" b="1" noProof="1">
                <a:solidFill>
                  <a:schemeClr val="tx1"/>
                </a:solidFill>
                <a:latin typeface="+mj-lt"/>
                <a:cs typeface="Arial" panose="020B0604020202020204" pitchFamily="34" charset="0"/>
              </a:rPr>
              <a:t>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etablere flere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Før musen over en eksisterende hjælpelinje og klik på linjen (koordinater på linjen vises)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Hold </a:t>
            </a:r>
            <a:r>
              <a:rPr lang="da-DK" sz="800" b="1" noProof="1">
                <a:solidFill>
                  <a:schemeClr val="tx1"/>
                </a:solidFill>
                <a:latin typeface="+mj-lt"/>
                <a:cs typeface="Arial" panose="020B0604020202020204" pitchFamily="34" charset="0"/>
              </a:rPr>
              <a:t>CTRL</a:t>
            </a:r>
            <a:r>
              <a:rPr lang="da-DK" sz="800" b="0" noProof="1">
                <a:solidFill>
                  <a:schemeClr val="tx1"/>
                </a:solidFill>
                <a:latin typeface="+mj-lt"/>
                <a:cs typeface="Arial" panose="020B0604020202020204" pitchFamily="34" charset="0"/>
              </a:rPr>
              <a:t> nede, mens du flytter placeringen af den eksisterende linje (tilføjer en ny)</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Tryk </a:t>
            </a:r>
            <a:r>
              <a:rPr lang="da-DK" sz="800" b="1" noProof="1">
                <a:solidFill>
                  <a:schemeClr val="tx1"/>
                </a:solidFill>
                <a:latin typeface="+mj-lt"/>
                <a:cs typeface="Arial" panose="020B0604020202020204" pitchFamily="34" charset="0"/>
              </a:rPr>
              <a:t>Alt + F9</a:t>
            </a:r>
            <a:r>
              <a:rPr lang="da-DK" sz="800" b="0" noProof="1">
                <a:solidFill>
                  <a:schemeClr val="tx1"/>
                </a:solidFill>
                <a:latin typeface="+mj-lt"/>
                <a:cs typeface="Arial" panose="020B0604020202020204" pitchFamily="34" charset="0"/>
              </a:rPr>
              <a:t> for hurtig visning af hjælpelinjer</a:t>
            </a:r>
          </a:p>
        </p:txBody>
      </p:sp>
      <p:sp>
        <p:nvSpPr>
          <p:cNvPr id="55" name="Text Box 48"/>
          <p:cNvSpPr txBox="1">
            <a:spLocks noChangeArrowheads="1"/>
          </p:cNvSpPr>
          <p:nvPr userDrawn="1"/>
        </p:nvSpPr>
        <p:spPr bwMode="auto">
          <a:xfrm>
            <a:off x="4728822" y="4141417"/>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billede</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På layouts med billedholder: Klik på ikon og vælg </a:t>
            </a:r>
            <a:r>
              <a:rPr lang="da-DK" sz="800" b="1" noProof="1">
                <a:solidFill>
                  <a:schemeClr val="tx1"/>
                </a:solidFill>
                <a:latin typeface="+mj-lt"/>
                <a:cs typeface="Arial" panose="020B0604020202020204" pitchFamily="34" charset="0"/>
              </a:rPr>
              <a:t>Indsæt</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Teksten ”Klik her, hvis du vil udskifte billedet” bliver ikke vist i din præsentation.  </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Du kan hente KU-billeder, som er tilpasset og minimeret til henholdsvis 4:3- og 16:9-format via dette link:</a:t>
            </a:r>
            <a:br>
              <a:rPr lang="da-DK" sz="800" b="0"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 </a:t>
            </a:r>
            <a:r>
              <a:rPr lang="da-DK" sz="800" b="0" noProof="1">
                <a:solidFill>
                  <a:schemeClr val="accent4"/>
                </a:solidFill>
                <a:latin typeface="+mj-lt"/>
                <a:cs typeface="Arial" panose="020B0604020202020204" pitchFamily="34" charset="0"/>
                <a:hlinkClick r:id="rId4"/>
              </a:rPr>
              <a:t>http://image.ku.dk/lightbox/211/13407586855728741badb20/</a:t>
            </a:r>
            <a:r>
              <a:rPr lang="da-DK" sz="800" b="0" baseline="0" noProof="1">
                <a:solidFill>
                  <a:schemeClr val="accent4"/>
                </a:solidFill>
                <a:latin typeface="+mj-lt"/>
                <a:cs typeface="Arial" panose="020B0604020202020204" pitchFamily="34" charset="0"/>
                <a:hlinkClick r:id="rId4"/>
              </a:rPr>
              <a:t> </a:t>
            </a:r>
            <a:endParaRPr lang="da-DK"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Vælg slideshow-visning for at gøre linket aktivt.</a:t>
            </a:r>
          </a:p>
        </p:txBody>
      </p:sp>
      <p:sp>
        <p:nvSpPr>
          <p:cNvPr id="56"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Billedstørrelser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De optimale billedstørrelser 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Gem billederne i 72 dpi og i ”jpg-medium-kvalitet”</a:t>
            </a:r>
          </a:p>
        </p:txBody>
      </p:sp>
      <p:sp>
        <p:nvSpPr>
          <p:cNvPr id="57"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Beskær billede</a:t>
            </a:r>
            <a:br>
              <a:rPr lang="da-DK" sz="1000" b="1" noProof="1">
                <a:solidFill>
                  <a:schemeClr val="tx1"/>
                </a:solidFill>
                <a:latin typeface="+mj-lt"/>
                <a:cs typeface="Arial" panose="020B0604020202020204" pitchFamily="34" charset="0"/>
              </a:rPr>
            </a:br>
            <a:r>
              <a:rPr lang="da-DK" sz="800" b="1" noProof="1">
                <a:solidFill>
                  <a:schemeClr val="tx1"/>
                </a:solidFill>
                <a:latin typeface="+mj-lt"/>
                <a:cs typeface="Arial" panose="020B0604020202020204" pitchFamily="34" charset="0"/>
              </a:rPr>
              <a:t>1</a:t>
            </a:r>
            <a:r>
              <a:rPr lang="da-DK" sz="800" b="0" noProof="1">
                <a:solidFill>
                  <a:schemeClr val="tx1"/>
                </a:solidFill>
                <a:latin typeface="+mj-lt"/>
                <a:cs typeface="Arial" panose="020B0604020202020204" pitchFamily="34" charset="0"/>
              </a:rPr>
              <a:t>. Klik </a:t>
            </a:r>
            <a:r>
              <a:rPr lang="da-DK" sz="800" b="1" noProof="1">
                <a:solidFill>
                  <a:schemeClr val="tx1"/>
                </a:solidFill>
                <a:latin typeface="+mj-lt"/>
                <a:cs typeface="Arial" panose="020B0604020202020204" pitchFamily="34" charset="0"/>
              </a:rPr>
              <a:t>Beskær</a:t>
            </a:r>
            <a:r>
              <a:rPr lang="da-DK" sz="800" b="0" noProof="1">
                <a:solidFill>
                  <a:schemeClr val="tx1"/>
                </a:solidFill>
                <a:latin typeface="+mj-lt"/>
                <a:cs typeface="Arial" panose="020B0604020202020204" pitchFamily="34" charset="0"/>
              </a:rPr>
              <a:t> for at ændre billedets fokus/størrelse</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Ønsker du at skalere billedet, så hold </a:t>
            </a:r>
            <a:r>
              <a:rPr lang="da-DK" sz="800" b="1" noProof="1">
                <a:solidFill>
                  <a:schemeClr val="tx1"/>
                </a:solidFill>
                <a:latin typeface="+mj-lt"/>
                <a:cs typeface="Arial" panose="020B0604020202020204" pitchFamily="34" charset="0"/>
              </a:rPr>
              <a:t>SHIFT</a:t>
            </a:r>
            <a:r>
              <a:rPr lang="da-DK" sz="800" b="0" noProof="1">
                <a:solidFill>
                  <a:schemeClr val="tx1"/>
                </a:solidFill>
                <a:latin typeface="+mj-lt"/>
                <a:cs typeface="Arial" panose="020B0604020202020204" pitchFamily="34" charset="0"/>
              </a:rPr>
              <a:t>-knappen nede, mens du trækker i billedets hjørner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3. </a:t>
            </a:r>
            <a:r>
              <a:rPr lang="da-DK" sz="800" b="0" noProof="1">
                <a:solidFill>
                  <a:schemeClr val="tx1"/>
                </a:solidFill>
                <a:latin typeface="+mj-lt"/>
                <a:cs typeface="Arial" panose="020B0604020202020204" pitchFamily="34" charset="0"/>
              </a:rPr>
              <a:t>Højreklik på billedet og vælg </a:t>
            </a:r>
            <a:r>
              <a:rPr lang="da-DK" sz="800" b="1" noProof="1">
                <a:solidFill>
                  <a:schemeClr val="tx1"/>
                </a:solidFill>
                <a:latin typeface="+mj-lt"/>
                <a:cs typeface="Arial" panose="020B0604020202020204" pitchFamily="34" charset="0"/>
              </a:rPr>
              <a:t>Placer bagerst</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Hvis du sletter billedet og indsætter et nyt, kan billedet lægge sig foran tekst og grafik. Hvis dette sker, skal du vælge billedet, højreklikke og vælge </a:t>
            </a:r>
            <a:r>
              <a:rPr lang="da-DK" sz="800" b="1" noProof="1">
                <a:solidFill>
                  <a:schemeClr val="tx1"/>
                </a:solidFill>
                <a:latin typeface="+mj-lt"/>
                <a:cs typeface="Arial" panose="020B0604020202020204" pitchFamily="34" charset="0"/>
              </a:rPr>
              <a:t>Placer bagerst</a:t>
            </a:r>
          </a:p>
        </p:txBody>
      </p:sp>
      <p:sp>
        <p:nvSpPr>
          <p:cNvPr id="58" name="Text Box 48"/>
          <p:cNvSpPr txBox="1">
            <a:spLocks noChangeArrowheads="1"/>
          </p:cNvSpPr>
          <p:nvPr userDrawn="1"/>
        </p:nvSpPr>
        <p:spPr bwMode="auto">
          <a:xfrm>
            <a:off x="6691561" y="4765322"/>
            <a:ext cx="1634624" cy="88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Skabelonens farver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Du kan vælge mellem en række farver til baggrunde og grafer.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Højreklik på den flade, du vil skifte farve på, og derefter malerbøtte-ikonet (Fyldfarve til figur)</a:t>
            </a:r>
          </a:p>
        </p:txBody>
      </p:sp>
      <p:sp>
        <p:nvSpPr>
          <p:cNvPr id="59"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Mere information</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Se</a:t>
            </a:r>
            <a:r>
              <a:rPr lang="da-DK" sz="800" b="0" baseline="0" noProof="1">
                <a:solidFill>
                  <a:schemeClr val="tx1"/>
                </a:solidFill>
                <a:latin typeface="+mj-lt"/>
                <a:cs typeface="Arial" panose="020B0604020202020204" pitchFamily="34" charset="0"/>
              </a:rPr>
              <a:t> designguiden</a:t>
            </a:r>
            <a:r>
              <a:rPr lang="da-DK" sz="800" b="0" noProof="1">
                <a:solidFill>
                  <a:schemeClr val="tx1"/>
                </a:solidFill>
                <a:latin typeface="+mj-lt"/>
                <a:cs typeface="Arial" panose="020B0604020202020204" pitchFamily="34" charset="0"/>
              </a:rPr>
              <a:t> på</a:t>
            </a:r>
            <a:br>
              <a:rPr lang="da-DK" sz="800" b="0" baseline="0" noProof="1">
                <a:solidFill>
                  <a:schemeClr val="tx1"/>
                </a:solidFill>
                <a:latin typeface="+mj-lt"/>
                <a:cs typeface="Arial" panose="020B0604020202020204" pitchFamily="34" charset="0"/>
              </a:rPr>
            </a:br>
            <a:r>
              <a:rPr lang="da-DK" sz="800" b="0" noProof="1">
                <a:solidFill>
                  <a:schemeClr val="accent4"/>
                </a:solidFill>
                <a:latin typeface="+mj-lt"/>
                <a:cs typeface="Arial" panose="020B0604020202020204" pitchFamily="34" charset="0"/>
                <a:hlinkClick r:id="rId2"/>
              </a:rPr>
              <a:t>www.designguide.ku.dk/ku/</a:t>
            </a:r>
            <a:br>
              <a:rPr lang="da-DK" sz="800" b="0" noProof="1">
                <a:solidFill>
                  <a:schemeClr val="accent4"/>
                </a:solidFill>
                <a:latin typeface="+mj-lt"/>
                <a:cs typeface="Arial" panose="020B0604020202020204" pitchFamily="34" charset="0"/>
                <a:hlinkClick r:id="rId2"/>
              </a:rPr>
            </a:br>
            <a:r>
              <a:rPr lang="da-DK" sz="800" b="0" noProof="1">
                <a:solidFill>
                  <a:schemeClr val="accent4"/>
                </a:solidFill>
                <a:latin typeface="+mj-lt"/>
                <a:cs typeface="Arial" panose="020B0604020202020204" pitchFamily="34" charset="0"/>
                <a:hlinkClick r:id="rId2"/>
              </a:rPr>
              <a:t>skabeloner/powerpoint/</a:t>
            </a:r>
            <a:br>
              <a:rPr lang="da-DK" sz="800" b="0" noProof="1">
                <a:solidFill>
                  <a:schemeClr val="accent4"/>
                </a:solidFill>
                <a:latin typeface="+mj-lt"/>
                <a:cs typeface="Arial" panose="020B0604020202020204" pitchFamily="34" charset="0"/>
                <a:hlinkClick r:id="rId2"/>
              </a:rPr>
            </a:br>
            <a:r>
              <a:rPr lang="da-DK" sz="800" b="0" noProof="1">
                <a:solidFill>
                  <a:schemeClr val="accent4"/>
                </a:solidFill>
                <a:latin typeface="+mj-lt"/>
                <a:cs typeface="Arial" panose="020B0604020202020204" pitchFamily="34" charset="0"/>
                <a:hlinkClick r:id="rId2"/>
              </a:rPr>
              <a:t>praesentationer/</a:t>
            </a:r>
            <a:endParaRPr lang="da-DK" sz="800" b="0" noProof="1">
              <a:solidFill>
                <a:schemeClr val="accent4"/>
              </a:solidFill>
              <a:latin typeface="+mj-lt"/>
              <a:cs typeface="Arial" panose="020B0604020202020204" pitchFamily="34" charset="0"/>
            </a:endParaRPr>
          </a:p>
        </p:txBody>
      </p:sp>
      <p:pic>
        <p:nvPicPr>
          <p:cNvPr id="60"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61"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2"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3" name="Text Box 48"/>
          <p:cNvSpPr txBox="1">
            <a:spLocks noChangeArrowheads="1"/>
          </p:cNvSpPr>
          <p:nvPr userDrawn="1"/>
        </p:nvSpPr>
        <p:spPr bwMode="auto">
          <a:xfrm>
            <a:off x="2564067"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Under knappen </a:t>
            </a:r>
            <a:r>
              <a:rPr lang="da-DK" altLang="da-DK" sz="800" b="1" baseline="0" noProof="1">
                <a:solidFill>
                  <a:schemeClr val="tx1"/>
                </a:solidFill>
                <a:latin typeface="+mn-lt"/>
                <a:cs typeface="Arial" panose="020B0604020202020204" pitchFamily="34" charset="0"/>
              </a:rPr>
              <a:t>Nyt dias/Nyt slide</a:t>
            </a:r>
            <a:r>
              <a:rPr lang="da-DK" altLang="da-DK" sz="8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a:t>
            </a:r>
            <a:endParaRPr lang="da-DK" altLang="da-DK" sz="800" noProof="1">
              <a:solidFill>
                <a:schemeClr val="tx1"/>
              </a:solidFill>
              <a:latin typeface="+mn-lt"/>
              <a:cs typeface="Arial" panose="020B0604020202020204" pitchFamily="34" charset="0"/>
            </a:endParaRPr>
          </a:p>
        </p:txBody>
      </p:sp>
      <p:pic>
        <p:nvPicPr>
          <p:cNvPr id="64" name="Billede 39"/>
          <p:cNvPicPr>
            <a:picLocks noChangeAspect="1"/>
          </p:cNvPicPr>
          <p:nvPr userDrawn="1"/>
        </p:nvPicPr>
        <p:blipFill rotWithShape="1">
          <a:blip r:embed="rId3"/>
          <a:srcRect l="2931" r="60888"/>
          <a:stretch/>
        </p:blipFill>
        <p:spPr>
          <a:xfrm>
            <a:off x="4231619" y="1844048"/>
            <a:ext cx="235367" cy="418987"/>
          </a:xfrm>
          <a:prstGeom prst="rect">
            <a:avLst/>
          </a:prstGeom>
        </p:spPr>
      </p:pic>
      <p:sp>
        <p:nvSpPr>
          <p:cNvPr id="65" name="Freeform 10"/>
          <p:cNvSpPr>
            <a:spLocks noChangeAspect="1"/>
          </p:cNvSpPr>
          <p:nvPr userDrawn="1"/>
        </p:nvSpPr>
        <p:spPr>
          <a:xfrm rot="19800000">
            <a:off x="4404080" y="1900198"/>
            <a:ext cx="69672"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
        <p:nvSpPr>
          <p:cNvPr id="66" name="Freeform 10"/>
          <p:cNvSpPr>
            <a:spLocks noChangeAspect="1"/>
          </p:cNvSpPr>
          <p:nvPr userDrawn="1"/>
        </p:nvSpPr>
        <p:spPr>
          <a:xfrm rot="19800000">
            <a:off x="4416414" y="2138150"/>
            <a:ext cx="69672"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billede stor højre ">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da-DK" dirty="0"/>
              <a:t>Klik på ikonet, hvis du vil udskifte billedet  </a:t>
            </a:r>
            <a:br>
              <a:rPr lang="da-DK" dirty="0"/>
            </a:br>
            <a:r>
              <a:rPr lang="da-DK" dirty="0"/>
              <a:t> </a:t>
            </a:r>
          </a:p>
        </p:txBody>
      </p:sp>
      <p:sp>
        <p:nvSpPr>
          <p:cNvPr id="2" name="Titel 2"/>
          <p:cNvSpPr>
            <a:spLocks noGrp="1"/>
          </p:cNvSpPr>
          <p:nvPr>
            <p:ph type="ctrTitle"/>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C333159E-FBB4-453B-BB73-EC3ABA0B9EC3}" type="datetime1">
              <a:rPr lang="da-DK" smtClean="0"/>
              <a:t>11.08.2023</a:t>
            </a:fld>
            <a:endParaRPr lang="da-DK"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da-DK" dirty="0"/>
              <a:t>Navn på oplægsholder, KU-enhed, sted og dato</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højre">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da-DK" dirty="0"/>
              <a:t>Klik på ikonet, hvis du vil udskifte billedet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72EBC29C-0917-4C4D-9E80-3B6188930562}" type="datetime1">
              <a:rPr lang="da-DK" smtClean="0"/>
              <a:t>11.08.2023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da-DK" dirty="0"/>
              <a:t>Navn på oplægsholder, KU-enhed, sted og dato</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egl stor ">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8880D59A-D7B0-4B9B-8B78-E4C3DDBABBD4}" type="datetime1">
              <a:rPr lang="da-DK" smtClean="0"/>
              <a:t>11.08.2023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da-DK"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 segl lille ">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DACD5312-4BB5-4AD3-ABB6-C66798F20444}" type="datetime1">
              <a:rPr lang="da-DK" smtClean="0"/>
              <a:t>11.08.2023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da-DK" dirty="0"/>
              <a:t>Klik for at tilføje overskrift</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da-DK" dirty="0"/>
              <a:t>Klik for at indsætte tekst</a:t>
            </a:r>
          </a:p>
          <a:p>
            <a:pPr lvl="1"/>
            <a:r>
              <a:rPr lang="da-DK" dirty="0"/>
              <a:t>Andet niveau</a:t>
            </a:r>
          </a:p>
          <a:p>
            <a:pPr lvl="2"/>
            <a:r>
              <a:rPr lang="da-DK" dirty="0"/>
              <a:t>Tredje niveau</a:t>
            </a:r>
          </a:p>
        </p:txBody>
      </p:sp>
      <p:sp>
        <p:nvSpPr>
          <p:cNvPr id="4" name="Pladsholder til dato 3"/>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el og to indholdsobjekter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da-DK" dirty="0"/>
              <a:t>Klik for at tilføje overskrift</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da-DK" dirty="0"/>
              <a:t>Klik for at indsætte tekst</a:t>
            </a:r>
          </a:p>
          <a:p>
            <a:pPr lvl="1"/>
            <a:r>
              <a:rPr lang="da-DK" dirty="0"/>
              <a:t>Andet niveau</a:t>
            </a:r>
          </a:p>
          <a:p>
            <a:pPr lvl="2"/>
            <a:r>
              <a:rPr lang="da-DK" dirty="0"/>
              <a:t>Tredje niveau</a:t>
            </a:r>
          </a:p>
          <a:p>
            <a:pPr lvl="3"/>
            <a:endParaRPr lang="da-DK"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EE4FFEAA-BA47-4F55-BB2A-ABDD4DBF5CDE}" type="datetime1">
              <a:rPr lang="da-DK" smtClean="0"/>
              <a:t>11.08.2023</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indhold og billed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da-DK" dirty="0"/>
              <a:t>Klik på ikonet, hvis du vil udskifte billedet </a:t>
            </a:r>
          </a:p>
        </p:txBody>
      </p:sp>
      <p:sp>
        <p:nvSpPr>
          <p:cNvPr id="2" name="Titel 1"/>
          <p:cNvSpPr>
            <a:spLocks noGrp="1"/>
          </p:cNvSpPr>
          <p:nvPr>
            <p:ph type="title" hasCustomPrompt="1"/>
          </p:nvPr>
        </p:nvSpPr>
        <p:spPr>
          <a:xfrm>
            <a:off x="588965" y="620712"/>
            <a:ext cx="11012486" cy="865187"/>
          </a:xfrm>
        </p:spPr>
        <p:txBody>
          <a:bodyPr/>
          <a:lstStyle/>
          <a:p>
            <a:pPr lvl="0"/>
            <a:r>
              <a:rPr lang="da-DK" dirty="0"/>
              <a:t>Klik for at tilføje overskrift</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7822542C-E4D2-4366-8573-42718107279F}" type="datetime1">
              <a:rPr lang="da-DK" smtClean="0"/>
              <a:t>11.08.2023</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a:t>Klik for at redigere i master</a:t>
            </a:r>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a:t>Klik for at redigere i master</a:t>
            </a:r>
          </a:p>
          <a:p>
            <a:pPr lvl="1"/>
            <a:r>
              <a:rPr lang="da-DK" dirty="0"/>
              <a:t>Andet niveau</a:t>
            </a:r>
          </a:p>
          <a:p>
            <a:pPr lvl="2"/>
            <a:r>
              <a:rPr lang="da-DK" dirty="0"/>
              <a:t>Tredje niveau</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rotWithShape="1">
          <a:blip r:embed="rId24"/>
          <a:srcRect l="12043" t="11448" r="17199" b="13844"/>
          <a:stretch/>
        </p:blipFill>
        <p:spPr>
          <a:xfrm>
            <a:off x="335534" y="63578"/>
            <a:ext cx="166516" cy="211296"/>
          </a:xfrm>
          <a:prstGeom prst="rect">
            <a:avLst/>
          </a:prstGeom>
        </p:spPr>
      </p:pic>
      <p:pic>
        <p:nvPicPr>
          <p:cNvPr id="9" name="Picture 2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54698" y="96467"/>
            <a:ext cx="2346641" cy="159521"/>
          </a:xfrm>
          <a:prstGeom prst="rect">
            <a:avLst/>
          </a:prstGeom>
        </p:spPr>
      </p:pic>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4276E65D-4FB3-40ED-B65A-20F69F4A226A}" type="datetime1">
              <a:rPr lang="da-DK" smtClean="0"/>
              <a:t>11.08.2023</a:t>
            </a:fld>
            <a:endParaRPr lang="da-DK" dirty="0"/>
          </a:p>
        </p:txBody>
      </p:sp>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9.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6.png"/><Relationship Id="rId5" Type="http://schemas.openxmlformats.org/officeDocument/2006/relationships/image" Target="../media/image79.png"/><Relationship Id="rId10" Type="http://schemas.openxmlformats.org/officeDocument/2006/relationships/image" Target="../media/image85.png"/><Relationship Id="rId4" Type="http://schemas.openxmlformats.org/officeDocument/2006/relationships/image" Target="../media/image78.png"/><Relationship Id="rId9" Type="http://schemas.openxmlformats.org/officeDocument/2006/relationships/image" Target="../media/image84.png"/></Relationships>
</file>

<file path=ppt/slides/_rels/slide2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7.png"/><Relationship Id="rId7" Type="http://schemas.openxmlformats.org/officeDocument/2006/relationships/image" Target="../media/image85.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79.png"/><Relationship Id="rId10"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4.xml"/><Relationship Id="rId16"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5.png"/><Relationship Id="rId18" Type="http://schemas.openxmlformats.org/officeDocument/2006/relationships/image" Target="../media/image32.svg"/><Relationship Id="rId3" Type="http://schemas.openxmlformats.org/officeDocument/2006/relationships/image" Target="../media/image21.png"/><Relationship Id="rId21" Type="http://schemas.openxmlformats.org/officeDocument/2006/relationships/image" Target="../media/image4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38.svg"/><Relationship Id="rId20"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44.svg"/><Relationship Id="rId5" Type="http://schemas.openxmlformats.org/officeDocument/2006/relationships/image" Target="../media/image23.png"/><Relationship Id="rId15" Type="http://schemas.openxmlformats.org/officeDocument/2006/relationships/image" Target="../media/image37.png"/><Relationship Id="rId23" Type="http://schemas.openxmlformats.org/officeDocument/2006/relationships/image" Target="../media/image43.png"/><Relationship Id="rId10" Type="http://schemas.openxmlformats.org/officeDocument/2006/relationships/image" Target="../media/image28.svg"/><Relationship Id="rId19" Type="http://schemas.openxmlformats.org/officeDocument/2006/relationships/image" Target="../media/image39.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6.svg"/><Relationship Id="rId22" Type="http://schemas.openxmlformats.org/officeDocument/2006/relationships/image" Target="../media/image42.sv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24.png"/><Relationship Id="rId7" Type="http://schemas.openxmlformats.org/officeDocument/2006/relationships/image" Target="../media/image45.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 Id="rId9"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50.svg"/><Relationship Id="rId5" Type="http://schemas.openxmlformats.org/officeDocument/2006/relationships/image" Target="../media/image41.png"/><Relationship Id="rId10" Type="http://schemas.openxmlformats.org/officeDocument/2006/relationships/image" Target="../media/image49.png"/><Relationship Id="rId4" Type="http://schemas.openxmlformats.org/officeDocument/2006/relationships/image" Target="../media/image40.svg"/><Relationship Id="rId9" Type="http://schemas.openxmlformats.org/officeDocument/2006/relationships/image" Target="../media/image46.sv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2"/>
          </p:nvPr>
        </p:nvSpPr>
        <p:spPr/>
        <p:txBody>
          <a:bodyPr/>
          <a:lstStyle/>
          <a:p>
            <a:fld id="{091A926C-488A-4E3E-9C21-57CAA120E114}" type="slidenum">
              <a:rPr lang="da-DK" smtClean="0"/>
              <a:pPr/>
              <a:t>1</a:t>
            </a:fld>
            <a:endParaRPr lang="da-DK" dirty="0"/>
          </a:p>
        </p:txBody>
      </p:sp>
      <p:sp>
        <p:nvSpPr>
          <p:cNvPr id="8" name="Title 7"/>
          <p:cNvSpPr>
            <a:spLocks noGrp="1"/>
          </p:cNvSpPr>
          <p:nvPr>
            <p:ph type="ctrTitle"/>
          </p:nvPr>
        </p:nvSpPr>
        <p:spPr/>
        <p:txBody>
          <a:bodyPr/>
          <a:lstStyle/>
          <a:p>
            <a:endParaRPr lang="da-DK" dirty="0"/>
          </a:p>
        </p:txBody>
      </p:sp>
      <p:sp>
        <p:nvSpPr>
          <p:cNvPr id="9" name="Text Placeholder 8"/>
          <p:cNvSpPr>
            <a:spLocks noGrp="1"/>
          </p:cNvSpPr>
          <p:nvPr>
            <p:ph type="body" sz="quarter" idx="13"/>
          </p:nvPr>
        </p:nvSpPr>
        <p:spPr/>
        <p:txBody>
          <a:bodyPr/>
          <a:lstStyle/>
          <a:p>
            <a:r>
              <a:rPr lang="da-DK" dirty="0"/>
              <a:t>Marcus Nørgaard Weng, Nanoscience MSc student, CHEAC, Jan Rossmeisl group</a:t>
            </a:r>
          </a:p>
        </p:txBody>
      </p:sp>
      <p:sp>
        <p:nvSpPr>
          <p:cNvPr id="10" name="Text Placeholder 9"/>
          <p:cNvSpPr>
            <a:spLocks noGrp="1"/>
          </p:cNvSpPr>
          <p:nvPr>
            <p:ph type="body" sz="quarter" idx="14"/>
          </p:nvPr>
        </p:nvSpPr>
        <p:spPr/>
        <p:txBody>
          <a:bodyPr/>
          <a:lstStyle/>
          <a:p>
            <a:r>
              <a:rPr lang="da-DK" dirty="0"/>
              <a:t>Formic acid fuel cell catalyst</a:t>
            </a:r>
          </a:p>
        </p:txBody>
      </p:sp>
      <p:sp>
        <p:nvSpPr>
          <p:cNvPr id="4" name="Date Placeholder 3"/>
          <p:cNvSpPr>
            <a:spLocks noGrp="1"/>
          </p:cNvSpPr>
          <p:nvPr>
            <p:ph type="dt" sz="half" idx="10"/>
          </p:nvPr>
        </p:nvSpPr>
        <p:spPr/>
        <p:txBody>
          <a:bodyPr/>
          <a:lstStyle/>
          <a:p>
            <a:fld id="{D8878B0D-3E8D-4E5F-B4CE-FE73AE88A3CA}" type="datetime1">
              <a:rPr lang="da-DK" smtClean="0"/>
              <a:t>11.08.2023</a:t>
            </a:fld>
            <a:endParaRPr lang="da-DK" dirty="0"/>
          </a:p>
        </p:txBody>
      </p:sp>
    </p:spTree>
    <p:extLst>
      <p:ext uri="{BB962C8B-B14F-4D97-AF65-F5344CB8AC3E}">
        <p14:creationId xmlns:p14="http://schemas.microsoft.com/office/powerpoint/2010/main" val="1287639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CBDF-0209-141C-C273-5CB6CCB7430E}"/>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45CB4F41-FF9A-3486-B6C6-4718FB8F8980}"/>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151868B8-815E-5DAA-5AC8-CA500BFDAD6A}"/>
              </a:ext>
            </a:extLst>
          </p:cNvPr>
          <p:cNvSpPr>
            <a:spLocks noGrp="1"/>
          </p:cNvSpPr>
          <p:nvPr>
            <p:ph type="sldNum" sz="quarter" idx="12"/>
          </p:nvPr>
        </p:nvSpPr>
        <p:spPr/>
        <p:txBody>
          <a:bodyPr/>
          <a:lstStyle/>
          <a:p>
            <a:fld id="{091A926C-488A-4E3E-9C21-57CAA120E114}" type="slidenum">
              <a:rPr lang="da-DK" smtClean="0"/>
              <a:t>10</a:t>
            </a:fld>
            <a:endParaRPr lang="da-DK" dirty="0"/>
          </a:p>
        </p:txBody>
      </p:sp>
      <p:sp>
        <p:nvSpPr>
          <p:cNvPr id="8" name="TextBox 7">
            <a:extLst>
              <a:ext uri="{FF2B5EF4-FFF2-40B4-BE49-F238E27FC236}">
                <a16:creationId xmlns:a16="http://schemas.microsoft.com/office/drawing/2014/main" id="{FCC08B26-1CE3-8B76-4B1E-EA92E526997A}"/>
              </a:ext>
            </a:extLst>
          </p:cNvPr>
          <p:cNvSpPr txBox="1"/>
          <p:nvPr/>
        </p:nvSpPr>
        <p:spPr>
          <a:xfrm>
            <a:off x="7245572" y="1485900"/>
            <a:ext cx="2932941" cy="369332"/>
          </a:xfrm>
          <a:prstGeom prst="rect">
            <a:avLst/>
          </a:prstGeom>
          <a:noFill/>
        </p:spPr>
        <p:txBody>
          <a:bodyPr wrap="square">
            <a:spAutoFit/>
          </a:bodyPr>
          <a:lstStyle/>
          <a:p>
            <a:r>
              <a:rPr lang="da-DK" b="1" dirty="0"/>
              <a:t>Unfavourable reactions</a:t>
            </a:r>
            <a:r>
              <a:rPr lang="da-DK" dirty="0"/>
              <a:t>:</a:t>
            </a:r>
          </a:p>
        </p:txBody>
      </p:sp>
      <p:pic>
        <p:nvPicPr>
          <p:cNvPr id="15" name="Picture 14" descr="Diagram&#10;&#10;Description automatically generated with low confidence">
            <a:extLst>
              <a:ext uri="{FF2B5EF4-FFF2-40B4-BE49-F238E27FC236}">
                <a16:creationId xmlns:a16="http://schemas.microsoft.com/office/drawing/2014/main" id="{41B3A755-77A8-6599-19CA-26D3678A0865}"/>
              </a:ext>
            </a:extLst>
          </p:cNvPr>
          <p:cNvPicPr>
            <a:picLocks noChangeAspect="1"/>
          </p:cNvPicPr>
          <p:nvPr/>
        </p:nvPicPr>
        <p:blipFill>
          <a:blip r:embed="rId2"/>
          <a:stretch>
            <a:fillRect/>
          </a:stretch>
        </p:blipFill>
        <p:spPr>
          <a:xfrm>
            <a:off x="588963" y="1981695"/>
            <a:ext cx="3835400" cy="889000"/>
          </a:xfrm>
          <a:prstGeom prst="rect">
            <a:avLst/>
          </a:prstGeom>
        </p:spPr>
      </p:pic>
      <p:pic>
        <p:nvPicPr>
          <p:cNvPr id="17" name="Picture 16" descr="Text, letter&#10;&#10;Description automatically generated">
            <a:extLst>
              <a:ext uri="{FF2B5EF4-FFF2-40B4-BE49-F238E27FC236}">
                <a16:creationId xmlns:a16="http://schemas.microsoft.com/office/drawing/2014/main" id="{50A0A5C6-7B90-D7F5-A2FD-D43C43461413}"/>
              </a:ext>
            </a:extLst>
          </p:cNvPr>
          <p:cNvPicPr>
            <a:picLocks noChangeAspect="1"/>
          </p:cNvPicPr>
          <p:nvPr/>
        </p:nvPicPr>
        <p:blipFill>
          <a:blip r:embed="rId3"/>
          <a:stretch>
            <a:fillRect/>
          </a:stretch>
        </p:blipFill>
        <p:spPr>
          <a:xfrm>
            <a:off x="531813" y="3136323"/>
            <a:ext cx="4051300" cy="1333500"/>
          </a:xfrm>
          <a:prstGeom prst="rect">
            <a:avLst/>
          </a:prstGeom>
        </p:spPr>
      </p:pic>
      <p:pic>
        <p:nvPicPr>
          <p:cNvPr id="19" name="Picture 18" descr="Text&#10;&#10;Description automatically generated">
            <a:extLst>
              <a:ext uri="{FF2B5EF4-FFF2-40B4-BE49-F238E27FC236}">
                <a16:creationId xmlns:a16="http://schemas.microsoft.com/office/drawing/2014/main" id="{B5CF40F8-E56D-FB11-0AB1-223DB19DB7F5}"/>
              </a:ext>
            </a:extLst>
          </p:cNvPr>
          <p:cNvPicPr>
            <a:picLocks noChangeAspect="1"/>
          </p:cNvPicPr>
          <p:nvPr/>
        </p:nvPicPr>
        <p:blipFill>
          <a:blip r:embed="rId4"/>
          <a:stretch>
            <a:fillRect/>
          </a:stretch>
        </p:blipFill>
        <p:spPr>
          <a:xfrm>
            <a:off x="501651" y="4735451"/>
            <a:ext cx="4419600" cy="1257300"/>
          </a:xfrm>
          <a:prstGeom prst="rect">
            <a:avLst/>
          </a:prstGeom>
        </p:spPr>
      </p:pic>
      <p:sp>
        <p:nvSpPr>
          <p:cNvPr id="28" name="Rounded Rectangle 27">
            <a:extLst>
              <a:ext uri="{FF2B5EF4-FFF2-40B4-BE49-F238E27FC236}">
                <a16:creationId xmlns:a16="http://schemas.microsoft.com/office/drawing/2014/main" id="{DE4F3AB7-BA0E-1333-C06B-C0D2FB331104}"/>
              </a:ext>
            </a:extLst>
          </p:cNvPr>
          <p:cNvSpPr/>
          <p:nvPr/>
        </p:nvSpPr>
        <p:spPr>
          <a:xfrm>
            <a:off x="588963" y="1346735"/>
            <a:ext cx="4173537" cy="4685765"/>
          </a:xfrm>
          <a:prstGeom prst="roundRect">
            <a:avLst>
              <a:gd name="adj" fmla="val 2832"/>
            </a:avLst>
          </a:prstGeom>
          <a:solidFill>
            <a:srgbClr val="B9DD5F">
              <a:alpha val="26667"/>
            </a:srgb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21" name="Picture 20" descr="Text&#10;&#10;Description automatically generated">
            <a:extLst>
              <a:ext uri="{FF2B5EF4-FFF2-40B4-BE49-F238E27FC236}">
                <a16:creationId xmlns:a16="http://schemas.microsoft.com/office/drawing/2014/main" id="{FD739140-F019-98DA-C0B8-20EDE261EE68}"/>
              </a:ext>
            </a:extLst>
          </p:cNvPr>
          <p:cNvPicPr>
            <a:picLocks noChangeAspect="1"/>
          </p:cNvPicPr>
          <p:nvPr/>
        </p:nvPicPr>
        <p:blipFill>
          <a:blip r:embed="rId5"/>
          <a:stretch>
            <a:fillRect/>
          </a:stretch>
        </p:blipFill>
        <p:spPr>
          <a:xfrm>
            <a:off x="6476842" y="1999219"/>
            <a:ext cx="4470400" cy="1295400"/>
          </a:xfrm>
          <a:prstGeom prst="rect">
            <a:avLst/>
          </a:prstGeom>
        </p:spPr>
      </p:pic>
      <p:pic>
        <p:nvPicPr>
          <p:cNvPr id="23" name="Picture 22" descr="Text, letter&#10;&#10;Description automatically generated">
            <a:extLst>
              <a:ext uri="{FF2B5EF4-FFF2-40B4-BE49-F238E27FC236}">
                <a16:creationId xmlns:a16="http://schemas.microsoft.com/office/drawing/2014/main" id="{309FDCD6-4D8D-E507-9F21-2FF6C7A75DF2}"/>
              </a:ext>
            </a:extLst>
          </p:cNvPr>
          <p:cNvPicPr>
            <a:picLocks noChangeAspect="1"/>
          </p:cNvPicPr>
          <p:nvPr/>
        </p:nvPicPr>
        <p:blipFill>
          <a:blip r:embed="rId6"/>
          <a:stretch>
            <a:fillRect/>
          </a:stretch>
        </p:blipFill>
        <p:spPr>
          <a:xfrm>
            <a:off x="6616542" y="3429000"/>
            <a:ext cx="4191000" cy="1358900"/>
          </a:xfrm>
          <a:prstGeom prst="rect">
            <a:avLst/>
          </a:prstGeom>
        </p:spPr>
      </p:pic>
      <p:pic>
        <p:nvPicPr>
          <p:cNvPr id="25" name="Picture 24" descr="Diagram, text&#10;&#10;Description automatically generated with medium confidence">
            <a:extLst>
              <a:ext uri="{FF2B5EF4-FFF2-40B4-BE49-F238E27FC236}">
                <a16:creationId xmlns:a16="http://schemas.microsoft.com/office/drawing/2014/main" id="{A57A7D9C-48EE-EE7A-2624-44CB3DF58EC5}"/>
              </a:ext>
            </a:extLst>
          </p:cNvPr>
          <p:cNvPicPr>
            <a:picLocks noChangeAspect="1"/>
          </p:cNvPicPr>
          <p:nvPr/>
        </p:nvPicPr>
        <p:blipFill>
          <a:blip r:embed="rId7"/>
          <a:stretch>
            <a:fillRect/>
          </a:stretch>
        </p:blipFill>
        <p:spPr>
          <a:xfrm>
            <a:off x="6756242" y="4922281"/>
            <a:ext cx="3911600" cy="787400"/>
          </a:xfrm>
          <a:prstGeom prst="rect">
            <a:avLst/>
          </a:prstGeom>
        </p:spPr>
      </p:pic>
      <p:sp>
        <p:nvSpPr>
          <p:cNvPr id="6" name="TextBox 5">
            <a:extLst>
              <a:ext uri="{FF2B5EF4-FFF2-40B4-BE49-F238E27FC236}">
                <a16:creationId xmlns:a16="http://schemas.microsoft.com/office/drawing/2014/main" id="{DD3939B1-4960-6A74-4F61-9598E6552ED6}"/>
              </a:ext>
            </a:extLst>
          </p:cNvPr>
          <p:cNvSpPr txBox="1"/>
          <p:nvPr/>
        </p:nvSpPr>
        <p:spPr>
          <a:xfrm>
            <a:off x="1434045" y="1485900"/>
            <a:ext cx="2483372" cy="369332"/>
          </a:xfrm>
          <a:prstGeom prst="rect">
            <a:avLst/>
          </a:prstGeom>
          <a:noFill/>
        </p:spPr>
        <p:txBody>
          <a:bodyPr wrap="none" rtlCol="0">
            <a:spAutoFit/>
          </a:bodyPr>
          <a:lstStyle/>
          <a:p>
            <a:r>
              <a:rPr lang="da-DK" b="1" dirty="0"/>
              <a:t>Favourable reactions</a:t>
            </a:r>
            <a:r>
              <a:rPr lang="da-DK" dirty="0"/>
              <a:t>:</a:t>
            </a:r>
          </a:p>
        </p:txBody>
      </p:sp>
      <p:pic>
        <p:nvPicPr>
          <p:cNvPr id="27" name="Picture 26" descr="A picture containing text&#10;&#10;Description automatically generated">
            <a:extLst>
              <a:ext uri="{FF2B5EF4-FFF2-40B4-BE49-F238E27FC236}">
                <a16:creationId xmlns:a16="http://schemas.microsoft.com/office/drawing/2014/main" id="{7E877769-8082-D2B0-39BE-37C9C7B8457B}"/>
              </a:ext>
            </a:extLst>
          </p:cNvPr>
          <p:cNvPicPr>
            <a:picLocks noChangeAspect="1"/>
          </p:cNvPicPr>
          <p:nvPr/>
        </p:nvPicPr>
        <p:blipFill>
          <a:blip r:embed="rId8"/>
          <a:stretch>
            <a:fillRect/>
          </a:stretch>
        </p:blipFill>
        <p:spPr>
          <a:xfrm>
            <a:off x="6711792" y="5824536"/>
            <a:ext cx="4000500" cy="825500"/>
          </a:xfrm>
          <a:prstGeom prst="rect">
            <a:avLst/>
          </a:prstGeom>
        </p:spPr>
      </p:pic>
      <p:sp>
        <p:nvSpPr>
          <p:cNvPr id="29" name="Rounded Rectangle 28">
            <a:extLst>
              <a:ext uri="{FF2B5EF4-FFF2-40B4-BE49-F238E27FC236}">
                <a16:creationId xmlns:a16="http://schemas.microsoft.com/office/drawing/2014/main" id="{3DB1C50D-5B89-B661-1410-E72936FA23C4}"/>
              </a:ext>
            </a:extLst>
          </p:cNvPr>
          <p:cNvSpPr/>
          <p:nvPr/>
        </p:nvSpPr>
        <p:spPr>
          <a:xfrm>
            <a:off x="6597792" y="1346735"/>
            <a:ext cx="4173537" cy="5303301"/>
          </a:xfrm>
          <a:prstGeom prst="roundRect">
            <a:avLst>
              <a:gd name="adj" fmla="val 2832"/>
            </a:avLst>
          </a:prstGeom>
          <a:solidFill>
            <a:schemeClr val="accent1">
              <a:lumMod val="40000"/>
              <a:lumOff val="60000"/>
              <a:alpha val="26667"/>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2078252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4803-0352-EDCE-6A73-3578A3D48769}"/>
              </a:ext>
            </a:extLst>
          </p:cNvPr>
          <p:cNvSpPr>
            <a:spLocks noGrp="1"/>
          </p:cNvSpPr>
          <p:nvPr>
            <p:ph type="title"/>
          </p:nvPr>
        </p:nvSpPr>
        <p:spPr>
          <a:xfrm>
            <a:off x="588963" y="620714"/>
            <a:ext cx="5507037" cy="441170"/>
          </a:xfrm>
        </p:spPr>
        <p:txBody>
          <a:bodyPr/>
          <a:lstStyle/>
          <a:p>
            <a:r>
              <a:rPr lang="da-DK" dirty="0"/>
              <a:t>Formic acid oxidation reactions</a:t>
            </a:r>
          </a:p>
        </p:txBody>
      </p:sp>
      <p:sp>
        <p:nvSpPr>
          <p:cNvPr id="4" name="Date Placeholder 3">
            <a:extLst>
              <a:ext uri="{FF2B5EF4-FFF2-40B4-BE49-F238E27FC236}">
                <a16:creationId xmlns:a16="http://schemas.microsoft.com/office/drawing/2014/main" id="{D46A256D-B9F7-B3A8-105B-2B59061BE0D8}"/>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FEA92B6B-89B9-22DE-BB77-EE71C61DCD42}"/>
              </a:ext>
            </a:extLst>
          </p:cNvPr>
          <p:cNvSpPr>
            <a:spLocks noGrp="1"/>
          </p:cNvSpPr>
          <p:nvPr>
            <p:ph type="sldNum" sz="quarter" idx="12"/>
          </p:nvPr>
        </p:nvSpPr>
        <p:spPr/>
        <p:txBody>
          <a:bodyPr/>
          <a:lstStyle/>
          <a:p>
            <a:fld id="{091A926C-488A-4E3E-9C21-57CAA120E114}" type="slidenum">
              <a:rPr lang="da-DK" smtClean="0"/>
              <a:t>11</a:t>
            </a:fld>
            <a:endParaRPr lang="da-DK" dirty="0"/>
          </a:p>
        </p:txBody>
      </p:sp>
      <p:sp>
        <p:nvSpPr>
          <p:cNvPr id="7" name="Oval 6">
            <a:extLst>
              <a:ext uri="{FF2B5EF4-FFF2-40B4-BE49-F238E27FC236}">
                <a16:creationId xmlns:a16="http://schemas.microsoft.com/office/drawing/2014/main" id="{056BB393-9E25-2BC6-C7CF-18177610EBEA}"/>
              </a:ext>
            </a:extLst>
          </p:cNvPr>
          <p:cNvSpPr>
            <a:spLocks noChangeAspect="1"/>
          </p:cNvSpPr>
          <p:nvPr/>
        </p:nvSpPr>
        <p:spPr>
          <a:xfrm>
            <a:off x="5663064" y="141500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534B5C0-4D2C-E959-5D14-BBE34E8522E6}"/>
              </a:ext>
            </a:extLst>
          </p:cNvPr>
          <p:cNvSpPr>
            <a:spLocks noChangeAspect="1"/>
          </p:cNvSpPr>
          <p:nvPr/>
        </p:nvSpPr>
        <p:spPr>
          <a:xfrm>
            <a:off x="5970000"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42C3B81D-20D7-F9C8-E1A0-5127C4B3D54A}"/>
              </a:ext>
            </a:extLst>
          </p:cNvPr>
          <p:cNvSpPr>
            <a:spLocks noChangeAspect="1"/>
          </p:cNvSpPr>
          <p:nvPr/>
        </p:nvSpPr>
        <p:spPr>
          <a:xfrm>
            <a:off x="5480042" y="12651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0F8216C7-502F-C8DA-6615-17B1FCEAC6CC}"/>
              </a:ext>
            </a:extLst>
          </p:cNvPr>
          <p:cNvSpPr>
            <a:spLocks noChangeAspect="1"/>
          </p:cNvSpPr>
          <p:nvPr/>
        </p:nvSpPr>
        <p:spPr>
          <a:xfrm>
            <a:off x="5767967" y="173280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14B09279-71CA-1474-B77C-2F7F5324ACD9}"/>
              </a:ext>
            </a:extLst>
          </p:cNvPr>
          <p:cNvSpPr>
            <a:spLocks noChangeAspect="1"/>
          </p:cNvSpPr>
          <p:nvPr/>
        </p:nvSpPr>
        <p:spPr>
          <a:xfrm>
            <a:off x="5418142"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2" name="Picture 11" descr="A picture containing antenna&#10;&#10;Description automatically generated">
            <a:extLst>
              <a:ext uri="{FF2B5EF4-FFF2-40B4-BE49-F238E27FC236}">
                <a16:creationId xmlns:a16="http://schemas.microsoft.com/office/drawing/2014/main" id="{5FF11BA9-54CD-0A51-4667-58BA369AEFF9}"/>
              </a:ext>
            </a:extLst>
          </p:cNvPr>
          <p:cNvPicPr>
            <a:picLocks noChangeAspect="1"/>
          </p:cNvPicPr>
          <p:nvPr/>
        </p:nvPicPr>
        <p:blipFill rotWithShape="1">
          <a:blip r:embed="rId2"/>
          <a:srcRect t="7751"/>
          <a:stretch/>
        </p:blipFill>
        <p:spPr>
          <a:xfrm>
            <a:off x="445108" y="3177912"/>
            <a:ext cx="1570016" cy="287608"/>
          </a:xfrm>
          <a:prstGeom prst="rect">
            <a:avLst/>
          </a:prstGeom>
        </p:spPr>
      </p:pic>
      <p:sp>
        <p:nvSpPr>
          <p:cNvPr id="13" name="Oval 12">
            <a:extLst>
              <a:ext uri="{FF2B5EF4-FFF2-40B4-BE49-F238E27FC236}">
                <a16:creationId xmlns:a16="http://schemas.microsoft.com/office/drawing/2014/main" id="{FCCB9F58-2517-459B-D5C3-A76F9CBD7397}"/>
              </a:ext>
            </a:extLst>
          </p:cNvPr>
          <p:cNvSpPr>
            <a:spLocks noChangeAspect="1"/>
          </p:cNvSpPr>
          <p:nvPr/>
        </p:nvSpPr>
        <p:spPr>
          <a:xfrm>
            <a:off x="11060788" y="7278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ACCC382-CCF1-B8B8-55C9-95C606F26AC8}"/>
              </a:ext>
            </a:extLst>
          </p:cNvPr>
          <p:cNvSpPr>
            <a:spLocks noChangeAspect="1"/>
          </p:cNvSpPr>
          <p:nvPr/>
        </p:nvSpPr>
        <p:spPr>
          <a:xfrm>
            <a:off x="10867539" y="58037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24E7D72-9D3B-64EA-F232-EC4DD82E56C9}"/>
              </a:ext>
            </a:extLst>
          </p:cNvPr>
          <p:cNvSpPr>
            <a:spLocks noChangeAspect="1"/>
          </p:cNvSpPr>
          <p:nvPr/>
        </p:nvSpPr>
        <p:spPr>
          <a:xfrm>
            <a:off x="11551618" y="5603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6" name="Straight Connector 15">
            <a:extLst>
              <a:ext uri="{FF2B5EF4-FFF2-40B4-BE49-F238E27FC236}">
                <a16:creationId xmlns:a16="http://schemas.microsoft.com/office/drawing/2014/main" id="{591AB0F2-1E2D-BBE9-0DF9-79CEC43E6C6E}"/>
              </a:ext>
            </a:extLst>
          </p:cNvPr>
          <p:cNvCxnSpPr/>
          <p:nvPr/>
        </p:nvCxnSpPr>
        <p:spPr>
          <a:xfrm>
            <a:off x="11754442" y="96377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6E5471C-1F44-674B-AD11-B58842CAC34D}"/>
              </a:ext>
            </a:extLst>
          </p:cNvPr>
          <p:cNvSpPr>
            <a:spLocks noChangeAspect="1"/>
          </p:cNvSpPr>
          <p:nvPr/>
        </p:nvSpPr>
        <p:spPr>
          <a:xfrm>
            <a:off x="1040468"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42D54B30-9A9D-EA39-C97E-EE619D09CB37}"/>
              </a:ext>
            </a:extLst>
          </p:cNvPr>
          <p:cNvSpPr>
            <a:spLocks noChangeAspect="1"/>
          </p:cNvSpPr>
          <p:nvPr/>
        </p:nvSpPr>
        <p:spPr>
          <a:xfrm>
            <a:off x="1347404"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E36AB0D7-A942-B408-1004-325B777FEEB5}"/>
              </a:ext>
            </a:extLst>
          </p:cNvPr>
          <p:cNvSpPr>
            <a:spLocks noChangeAspect="1"/>
          </p:cNvSpPr>
          <p:nvPr/>
        </p:nvSpPr>
        <p:spPr>
          <a:xfrm>
            <a:off x="857446" y="26317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B896BD2E-533A-3312-F906-97F8F8C75369}"/>
              </a:ext>
            </a:extLst>
          </p:cNvPr>
          <p:cNvSpPr>
            <a:spLocks noChangeAspect="1"/>
          </p:cNvSpPr>
          <p:nvPr/>
        </p:nvSpPr>
        <p:spPr>
          <a:xfrm>
            <a:off x="795546"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2" name="Picture 21" descr="A picture containing antenna&#10;&#10;Description automatically generated">
            <a:extLst>
              <a:ext uri="{FF2B5EF4-FFF2-40B4-BE49-F238E27FC236}">
                <a16:creationId xmlns:a16="http://schemas.microsoft.com/office/drawing/2014/main" id="{B5767AC7-4E64-07BD-C95F-1DA85C9B6A19}"/>
              </a:ext>
            </a:extLst>
          </p:cNvPr>
          <p:cNvPicPr>
            <a:picLocks noChangeAspect="1"/>
          </p:cNvPicPr>
          <p:nvPr/>
        </p:nvPicPr>
        <p:blipFill rotWithShape="1">
          <a:blip r:embed="rId2"/>
          <a:srcRect t="7751"/>
          <a:stretch/>
        </p:blipFill>
        <p:spPr>
          <a:xfrm>
            <a:off x="445108" y="4497063"/>
            <a:ext cx="1570016" cy="287608"/>
          </a:xfrm>
          <a:prstGeom prst="rect">
            <a:avLst/>
          </a:prstGeom>
        </p:spPr>
      </p:pic>
      <p:sp>
        <p:nvSpPr>
          <p:cNvPr id="23" name="Oval 22">
            <a:extLst>
              <a:ext uri="{FF2B5EF4-FFF2-40B4-BE49-F238E27FC236}">
                <a16:creationId xmlns:a16="http://schemas.microsoft.com/office/drawing/2014/main" id="{08D5A684-5161-9B29-AA69-2CB4A8105302}"/>
              </a:ext>
            </a:extLst>
          </p:cNvPr>
          <p:cNvSpPr>
            <a:spLocks noChangeAspect="1"/>
          </p:cNvSpPr>
          <p:nvPr/>
        </p:nvSpPr>
        <p:spPr>
          <a:xfrm>
            <a:off x="1046818" y="393670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C94B2B74-968D-6238-69BB-BF7DB81D67FB}"/>
              </a:ext>
            </a:extLst>
          </p:cNvPr>
          <p:cNvSpPr>
            <a:spLocks noChangeAspect="1"/>
          </p:cNvSpPr>
          <p:nvPr/>
        </p:nvSpPr>
        <p:spPr>
          <a:xfrm>
            <a:off x="1363586" y="392105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718BE588-93E0-561F-1AA0-E3154B8061A9}"/>
              </a:ext>
            </a:extLst>
          </p:cNvPr>
          <p:cNvSpPr>
            <a:spLocks noChangeAspect="1"/>
          </p:cNvSpPr>
          <p:nvPr/>
        </p:nvSpPr>
        <p:spPr>
          <a:xfrm>
            <a:off x="801896" y="40095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7" name="Picture 26" descr="A picture containing antenna&#10;&#10;Description automatically generated">
            <a:extLst>
              <a:ext uri="{FF2B5EF4-FFF2-40B4-BE49-F238E27FC236}">
                <a16:creationId xmlns:a16="http://schemas.microsoft.com/office/drawing/2014/main" id="{B5DFDAD3-5628-74DF-1AF0-32A7AB423C0B}"/>
              </a:ext>
            </a:extLst>
          </p:cNvPr>
          <p:cNvPicPr>
            <a:picLocks noChangeAspect="1"/>
          </p:cNvPicPr>
          <p:nvPr/>
        </p:nvPicPr>
        <p:blipFill rotWithShape="1">
          <a:blip r:embed="rId2"/>
          <a:srcRect t="7751"/>
          <a:stretch/>
        </p:blipFill>
        <p:spPr>
          <a:xfrm>
            <a:off x="2731110" y="3177912"/>
            <a:ext cx="1570016" cy="287608"/>
          </a:xfrm>
          <a:prstGeom prst="rect">
            <a:avLst/>
          </a:prstGeom>
        </p:spPr>
      </p:pic>
      <p:sp>
        <p:nvSpPr>
          <p:cNvPr id="28" name="Oval 27">
            <a:extLst>
              <a:ext uri="{FF2B5EF4-FFF2-40B4-BE49-F238E27FC236}">
                <a16:creationId xmlns:a16="http://schemas.microsoft.com/office/drawing/2014/main" id="{E70775AC-50D0-FF67-9215-9016B3609CBE}"/>
              </a:ext>
            </a:extLst>
          </p:cNvPr>
          <p:cNvSpPr>
            <a:spLocks noChangeAspect="1"/>
          </p:cNvSpPr>
          <p:nvPr/>
        </p:nvSpPr>
        <p:spPr>
          <a:xfrm>
            <a:off x="3337736" y="27253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5A24FF85-80DA-D012-16E3-7326A45F8BEF}"/>
              </a:ext>
            </a:extLst>
          </p:cNvPr>
          <p:cNvSpPr>
            <a:spLocks noChangeAspect="1"/>
          </p:cNvSpPr>
          <p:nvPr/>
        </p:nvSpPr>
        <p:spPr>
          <a:xfrm>
            <a:off x="3644672"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0B276B27-DB20-2409-5718-C6CC2966F56C}"/>
              </a:ext>
            </a:extLst>
          </p:cNvPr>
          <p:cNvSpPr>
            <a:spLocks noChangeAspect="1"/>
          </p:cNvSpPr>
          <p:nvPr/>
        </p:nvSpPr>
        <p:spPr>
          <a:xfrm>
            <a:off x="3443801" y="26153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A9645FA4-8EE6-B879-697E-829E2B949AFC}"/>
              </a:ext>
            </a:extLst>
          </p:cNvPr>
          <p:cNvSpPr>
            <a:spLocks noChangeAspect="1"/>
          </p:cNvSpPr>
          <p:nvPr/>
        </p:nvSpPr>
        <p:spPr>
          <a:xfrm>
            <a:off x="3106833"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3" name="Picture 32" descr="A picture containing antenna&#10;&#10;Description automatically generated">
            <a:extLst>
              <a:ext uri="{FF2B5EF4-FFF2-40B4-BE49-F238E27FC236}">
                <a16:creationId xmlns:a16="http://schemas.microsoft.com/office/drawing/2014/main" id="{E82C6883-2235-1B0F-5F33-EBE41E80798B}"/>
              </a:ext>
            </a:extLst>
          </p:cNvPr>
          <p:cNvPicPr>
            <a:picLocks noChangeAspect="1"/>
          </p:cNvPicPr>
          <p:nvPr/>
        </p:nvPicPr>
        <p:blipFill rotWithShape="1">
          <a:blip r:embed="rId2"/>
          <a:srcRect t="7751"/>
          <a:stretch/>
        </p:blipFill>
        <p:spPr>
          <a:xfrm>
            <a:off x="2731110" y="4501558"/>
            <a:ext cx="1570016" cy="287608"/>
          </a:xfrm>
          <a:prstGeom prst="rect">
            <a:avLst/>
          </a:prstGeom>
        </p:spPr>
      </p:pic>
      <p:sp>
        <p:nvSpPr>
          <p:cNvPr id="34" name="Oval 33">
            <a:extLst>
              <a:ext uri="{FF2B5EF4-FFF2-40B4-BE49-F238E27FC236}">
                <a16:creationId xmlns:a16="http://schemas.microsoft.com/office/drawing/2014/main" id="{7669E264-18C0-4B87-DE9D-8420C824ABEE}"/>
              </a:ext>
            </a:extLst>
          </p:cNvPr>
          <p:cNvSpPr>
            <a:spLocks noChangeAspect="1"/>
          </p:cNvSpPr>
          <p:nvPr/>
        </p:nvSpPr>
        <p:spPr>
          <a:xfrm>
            <a:off x="3488320" y="39027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5F916A9-D990-A894-C2A2-2145BB46D666}"/>
              </a:ext>
            </a:extLst>
          </p:cNvPr>
          <p:cNvSpPr>
            <a:spLocks noChangeAspect="1"/>
          </p:cNvSpPr>
          <p:nvPr/>
        </p:nvSpPr>
        <p:spPr>
          <a:xfrm>
            <a:off x="3358177" y="370111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D728E256-DC94-314D-7916-083CA5D394CE}"/>
              </a:ext>
            </a:extLst>
          </p:cNvPr>
          <p:cNvSpPr>
            <a:spLocks noChangeAspect="1"/>
          </p:cNvSpPr>
          <p:nvPr/>
        </p:nvSpPr>
        <p:spPr>
          <a:xfrm>
            <a:off x="3807399" y="400022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7F7FDC07-5FD0-EA3F-738D-9A9492F5D35B}"/>
              </a:ext>
            </a:extLst>
          </p:cNvPr>
          <p:cNvSpPr>
            <a:spLocks noChangeAspect="1"/>
          </p:cNvSpPr>
          <p:nvPr/>
        </p:nvSpPr>
        <p:spPr>
          <a:xfrm>
            <a:off x="3355739" y="417220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4" name="Picture 43" descr="A picture containing antenna&#10;&#10;Description automatically generated">
            <a:extLst>
              <a:ext uri="{FF2B5EF4-FFF2-40B4-BE49-F238E27FC236}">
                <a16:creationId xmlns:a16="http://schemas.microsoft.com/office/drawing/2014/main" id="{7F55CF63-6FD6-E67E-8CE8-0448CF244FCB}"/>
              </a:ext>
            </a:extLst>
          </p:cNvPr>
          <p:cNvPicPr>
            <a:picLocks noChangeAspect="1"/>
          </p:cNvPicPr>
          <p:nvPr/>
        </p:nvPicPr>
        <p:blipFill rotWithShape="1">
          <a:blip r:embed="rId2"/>
          <a:srcRect t="7751"/>
          <a:stretch/>
        </p:blipFill>
        <p:spPr>
          <a:xfrm>
            <a:off x="2731110" y="5830239"/>
            <a:ext cx="1570016" cy="287608"/>
          </a:xfrm>
          <a:prstGeom prst="rect">
            <a:avLst/>
          </a:prstGeom>
        </p:spPr>
      </p:pic>
      <p:sp>
        <p:nvSpPr>
          <p:cNvPr id="45" name="Oval 44">
            <a:extLst>
              <a:ext uri="{FF2B5EF4-FFF2-40B4-BE49-F238E27FC236}">
                <a16:creationId xmlns:a16="http://schemas.microsoft.com/office/drawing/2014/main" id="{FDA210F5-E5C4-66B3-1C77-814D77166BCA}"/>
              </a:ext>
            </a:extLst>
          </p:cNvPr>
          <p:cNvSpPr>
            <a:spLocks noChangeAspect="1"/>
          </p:cNvSpPr>
          <p:nvPr/>
        </p:nvSpPr>
        <p:spPr>
          <a:xfrm>
            <a:off x="3332820" y="526988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06D0098F-1CFE-8084-276C-E89E06050D7C}"/>
              </a:ext>
            </a:extLst>
          </p:cNvPr>
          <p:cNvSpPr>
            <a:spLocks noChangeAspect="1"/>
          </p:cNvSpPr>
          <p:nvPr/>
        </p:nvSpPr>
        <p:spPr>
          <a:xfrm>
            <a:off x="3649588" y="52542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4AB47F48-907C-893E-A6AC-AECFA736B658}"/>
              </a:ext>
            </a:extLst>
          </p:cNvPr>
          <p:cNvSpPr>
            <a:spLocks noChangeAspect="1"/>
          </p:cNvSpPr>
          <p:nvPr/>
        </p:nvSpPr>
        <p:spPr>
          <a:xfrm>
            <a:off x="3087898" y="53427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8" name="Picture 47" descr="A picture containing antenna&#10;&#10;Description automatically generated">
            <a:extLst>
              <a:ext uri="{FF2B5EF4-FFF2-40B4-BE49-F238E27FC236}">
                <a16:creationId xmlns:a16="http://schemas.microsoft.com/office/drawing/2014/main" id="{42334584-CED3-4AE9-15AB-458A48B1D0F2}"/>
              </a:ext>
            </a:extLst>
          </p:cNvPr>
          <p:cNvPicPr>
            <a:picLocks noChangeAspect="1"/>
          </p:cNvPicPr>
          <p:nvPr/>
        </p:nvPicPr>
        <p:blipFill rotWithShape="1">
          <a:blip r:embed="rId2"/>
          <a:srcRect t="7751"/>
          <a:stretch/>
        </p:blipFill>
        <p:spPr>
          <a:xfrm>
            <a:off x="5588042" y="3183712"/>
            <a:ext cx="1570016" cy="287608"/>
          </a:xfrm>
          <a:prstGeom prst="rect">
            <a:avLst/>
          </a:prstGeom>
        </p:spPr>
      </p:pic>
      <p:sp>
        <p:nvSpPr>
          <p:cNvPr id="49" name="Oval 48">
            <a:extLst>
              <a:ext uri="{FF2B5EF4-FFF2-40B4-BE49-F238E27FC236}">
                <a16:creationId xmlns:a16="http://schemas.microsoft.com/office/drawing/2014/main" id="{512F56EC-CD54-98FB-6C90-4590A37FC8A8}"/>
              </a:ext>
            </a:extLst>
          </p:cNvPr>
          <p:cNvSpPr>
            <a:spLocks noChangeAspect="1"/>
          </p:cNvSpPr>
          <p:nvPr/>
        </p:nvSpPr>
        <p:spPr>
          <a:xfrm>
            <a:off x="6189752" y="27905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a:extLst>
              <a:ext uri="{FF2B5EF4-FFF2-40B4-BE49-F238E27FC236}">
                <a16:creationId xmlns:a16="http://schemas.microsoft.com/office/drawing/2014/main" id="{49459869-CDAD-5354-2CDB-2E121E9EFFC4}"/>
              </a:ext>
            </a:extLst>
          </p:cNvPr>
          <p:cNvSpPr>
            <a:spLocks noChangeAspect="1"/>
          </p:cNvSpPr>
          <p:nvPr/>
        </p:nvSpPr>
        <p:spPr>
          <a:xfrm>
            <a:off x="6496688"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Oval 50">
            <a:extLst>
              <a:ext uri="{FF2B5EF4-FFF2-40B4-BE49-F238E27FC236}">
                <a16:creationId xmlns:a16="http://schemas.microsoft.com/office/drawing/2014/main" id="{690EC757-CE48-18AF-4996-963EC2FA06DF}"/>
              </a:ext>
            </a:extLst>
          </p:cNvPr>
          <p:cNvSpPr>
            <a:spLocks noChangeAspect="1"/>
          </p:cNvSpPr>
          <p:nvPr/>
        </p:nvSpPr>
        <p:spPr>
          <a:xfrm>
            <a:off x="6006730" y="26406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BE4228C1-7B57-12D6-F2CF-9026379A6383}"/>
              </a:ext>
            </a:extLst>
          </p:cNvPr>
          <p:cNvSpPr>
            <a:spLocks noChangeAspect="1"/>
          </p:cNvSpPr>
          <p:nvPr/>
        </p:nvSpPr>
        <p:spPr>
          <a:xfrm>
            <a:off x="5944830"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3" name="Picture 52" descr="A picture containing antenna&#10;&#10;Description automatically generated">
            <a:extLst>
              <a:ext uri="{FF2B5EF4-FFF2-40B4-BE49-F238E27FC236}">
                <a16:creationId xmlns:a16="http://schemas.microsoft.com/office/drawing/2014/main" id="{AB4BCBB2-C0E9-C788-662C-6634314C7659}"/>
              </a:ext>
            </a:extLst>
          </p:cNvPr>
          <p:cNvPicPr>
            <a:picLocks noChangeAspect="1"/>
          </p:cNvPicPr>
          <p:nvPr/>
        </p:nvPicPr>
        <p:blipFill rotWithShape="1">
          <a:blip r:embed="rId2"/>
          <a:srcRect t="7751"/>
          <a:stretch/>
        </p:blipFill>
        <p:spPr>
          <a:xfrm>
            <a:off x="5588042" y="4497063"/>
            <a:ext cx="1570016" cy="287608"/>
          </a:xfrm>
          <a:prstGeom prst="rect">
            <a:avLst/>
          </a:prstGeom>
        </p:spPr>
      </p:pic>
      <p:sp>
        <p:nvSpPr>
          <p:cNvPr id="54" name="Oval 53">
            <a:extLst>
              <a:ext uri="{FF2B5EF4-FFF2-40B4-BE49-F238E27FC236}">
                <a16:creationId xmlns:a16="http://schemas.microsoft.com/office/drawing/2014/main" id="{D6326254-E378-2FC5-85AB-839BBEC9C15F}"/>
              </a:ext>
            </a:extLst>
          </p:cNvPr>
          <p:cNvSpPr>
            <a:spLocks noChangeAspect="1"/>
          </p:cNvSpPr>
          <p:nvPr/>
        </p:nvSpPr>
        <p:spPr>
          <a:xfrm>
            <a:off x="6474890" y="410385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55274360-FB88-24AA-EF19-3BD9CABF1170}"/>
              </a:ext>
            </a:extLst>
          </p:cNvPr>
          <p:cNvSpPr>
            <a:spLocks noChangeAspect="1"/>
          </p:cNvSpPr>
          <p:nvPr/>
        </p:nvSpPr>
        <p:spPr>
          <a:xfrm>
            <a:off x="6781826"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9BDF0728-DEBC-173E-D513-3BBA3F0BB65D}"/>
              </a:ext>
            </a:extLst>
          </p:cNvPr>
          <p:cNvSpPr>
            <a:spLocks noChangeAspect="1"/>
          </p:cNvSpPr>
          <p:nvPr/>
        </p:nvSpPr>
        <p:spPr>
          <a:xfrm>
            <a:off x="6291868" y="395404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7" name="Oval 56">
            <a:extLst>
              <a:ext uri="{FF2B5EF4-FFF2-40B4-BE49-F238E27FC236}">
                <a16:creationId xmlns:a16="http://schemas.microsoft.com/office/drawing/2014/main" id="{68736190-0848-63DF-6AA5-DDD299ABF4B9}"/>
              </a:ext>
            </a:extLst>
          </p:cNvPr>
          <p:cNvSpPr>
            <a:spLocks noChangeAspect="1"/>
          </p:cNvSpPr>
          <p:nvPr/>
        </p:nvSpPr>
        <p:spPr>
          <a:xfrm>
            <a:off x="6229968"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8" name="Oval 57">
            <a:extLst>
              <a:ext uri="{FF2B5EF4-FFF2-40B4-BE49-F238E27FC236}">
                <a16:creationId xmlns:a16="http://schemas.microsoft.com/office/drawing/2014/main" id="{E2F8FEAA-EE49-1521-D13E-C9AFB67ECA99}"/>
              </a:ext>
            </a:extLst>
          </p:cNvPr>
          <p:cNvSpPr>
            <a:spLocks noChangeAspect="1"/>
          </p:cNvSpPr>
          <p:nvPr/>
        </p:nvSpPr>
        <p:spPr>
          <a:xfrm>
            <a:off x="5900502" y="431520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9" name="Picture 58" descr="A picture containing antenna&#10;&#10;Description automatically generated">
            <a:extLst>
              <a:ext uri="{FF2B5EF4-FFF2-40B4-BE49-F238E27FC236}">
                <a16:creationId xmlns:a16="http://schemas.microsoft.com/office/drawing/2014/main" id="{3BE647B6-9C27-BC55-E57B-6425592AB54A}"/>
              </a:ext>
            </a:extLst>
          </p:cNvPr>
          <p:cNvPicPr>
            <a:picLocks noChangeAspect="1"/>
          </p:cNvPicPr>
          <p:nvPr/>
        </p:nvPicPr>
        <p:blipFill rotWithShape="1">
          <a:blip r:embed="rId2"/>
          <a:srcRect t="7751"/>
          <a:stretch/>
        </p:blipFill>
        <p:spPr>
          <a:xfrm>
            <a:off x="5614860" y="5830239"/>
            <a:ext cx="1570016" cy="287608"/>
          </a:xfrm>
          <a:prstGeom prst="rect">
            <a:avLst/>
          </a:prstGeom>
        </p:spPr>
      </p:pic>
      <p:sp>
        <p:nvSpPr>
          <p:cNvPr id="60" name="Oval 59">
            <a:extLst>
              <a:ext uri="{FF2B5EF4-FFF2-40B4-BE49-F238E27FC236}">
                <a16:creationId xmlns:a16="http://schemas.microsoft.com/office/drawing/2014/main" id="{674F0FDD-230D-CA7C-4CC1-75FC392429E5}"/>
              </a:ext>
            </a:extLst>
          </p:cNvPr>
          <p:cNvSpPr>
            <a:spLocks noChangeAspect="1"/>
          </p:cNvSpPr>
          <p:nvPr/>
        </p:nvSpPr>
        <p:spPr>
          <a:xfrm>
            <a:off x="6501708" y="543702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1" name="Oval 60">
            <a:extLst>
              <a:ext uri="{FF2B5EF4-FFF2-40B4-BE49-F238E27FC236}">
                <a16:creationId xmlns:a16="http://schemas.microsoft.com/office/drawing/2014/main" id="{7B32D419-AA48-423F-CBAF-6AD45B0352D2}"/>
              </a:ext>
            </a:extLst>
          </p:cNvPr>
          <p:cNvSpPr>
            <a:spLocks noChangeAspect="1"/>
          </p:cNvSpPr>
          <p:nvPr/>
        </p:nvSpPr>
        <p:spPr>
          <a:xfrm>
            <a:off x="6540696" y="51857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2" name="Oval 61">
            <a:extLst>
              <a:ext uri="{FF2B5EF4-FFF2-40B4-BE49-F238E27FC236}">
                <a16:creationId xmlns:a16="http://schemas.microsoft.com/office/drawing/2014/main" id="{A9AD08DD-CFB4-BBB8-EB22-2B8C9E3F521B}"/>
              </a:ext>
            </a:extLst>
          </p:cNvPr>
          <p:cNvSpPr>
            <a:spLocks noChangeAspect="1"/>
          </p:cNvSpPr>
          <p:nvPr/>
        </p:nvSpPr>
        <p:spPr>
          <a:xfrm>
            <a:off x="6060462" y="51641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3" name="Oval 62">
            <a:extLst>
              <a:ext uri="{FF2B5EF4-FFF2-40B4-BE49-F238E27FC236}">
                <a16:creationId xmlns:a16="http://schemas.microsoft.com/office/drawing/2014/main" id="{996B6215-063D-D574-FAE5-BD37A76B8745}"/>
              </a:ext>
            </a:extLst>
          </p:cNvPr>
          <p:cNvSpPr>
            <a:spLocks noChangeAspect="1"/>
          </p:cNvSpPr>
          <p:nvPr/>
        </p:nvSpPr>
        <p:spPr>
          <a:xfrm>
            <a:off x="5969066" y="52688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4" name="Oval 63">
            <a:extLst>
              <a:ext uri="{FF2B5EF4-FFF2-40B4-BE49-F238E27FC236}">
                <a16:creationId xmlns:a16="http://schemas.microsoft.com/office/drawing/2014/main" id="{E84FC8EC-C54D-9C01-A9FF-F4EA0DACB0E3}"/>
              </a:ext>
            </a:extLst>
          </p:cNvPr>
          <p:cNvSpPr>
            <a:spLocks noChangeAspect="1"/>
          </p:cNvSpPr>
          <p:nvPr/>
        </p:nvSpPr>
        <p:spPr>
          <a:xfrm>
            <a:off x="5871166" y="541284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5" name="TextBox 64">
            <a:extLst>
              <a:ext uri="{FF2B5EF4-FFF2-40B4-BE49-F238E27FC236}">
                <a16:creationId xmlns:a16="http://schemas.microsoft.com/office/drawing/2014/main" id="{C4433F3E-01D7-A62A-0E51-F51DA0132913}"/>
              </a:ext>
            </a:extLst>
          </p:cNvPr>
          <p:cNvSpPr txBox="1"/>
          <p:nvPr/>
        </p:nvSpPr>
        <p:spPr>
          <a:xfrm>
            <a:off x="5814418" y="6523403"/>
            <a:ext cx="1207382" cy="276999"/>
          </a:xfrm>
          <a:prstGeom prst="rect">
            <a:avLst/>
          </a:prstGeom>
          <a:noFill/>
        </p:spPr>
        <p:txBody>
          <a:bodyPr wrap="none" rtlCol="0">
            <a:spAutoFit/>
          </a:bodyPr>
          <a:lstStyle/>
          <a:p>
            <a:r>
              <a:rPr lang="da-DK" sz="1200" dirty="0"/>
              <a:t>”H on the side”</a:t>
            </a:r>
          </a:p>
        </p:txBody>
      </p:sp>
      <p:pic>
        <p:nvPicPr>
          <p:cNvPr id="67" name="Picture 66" descr="A picture containing antenna&#10;&#10;Description automatically generated">
            <a:extLst>
              <a:ext uri="{FF2B5EF4-FFF2-40B4-BE49-F238E27FC236}">
                <a16:creationId xmlns:a16="http://schemas.microsoft.com/office/drawing/2014/main" id="{E7206D23-B7BF-A014-540C-FE1674FA2385}"/>
              </a:ext>
            </a:extLst>
          </p:cNvPr>
          <p:cNvPicPr>
            <a:picLocks noChangeAspect="1"/>
          </p:cNvPicPr>
          <p:nvPr/>
        </p:nvPicPr>
        <p:blipFill rotWithShape="1">
          <a:blip r:embed="rId2"/>
          <a:srcRect t="7751"/>
          <a:stretch/>
        </p:blipFill>
        <p:spPr>
          <a:xfrm>
            <a:off x="10016893" y="3182800"/>
            <a:ext cx="1570016" cy="287608"/>
          </a:xfrm>
          <a:prstGeom prst="rect">
            <a:avLst/>
          </a:prstGeom>
        </p:spPr>
      </p:pic>
      <p:sp>
        <p:nvSpPr>
          <p:cNvPr id="68" name="Oval 67">
            <a:extLst>
              <a:ext uri="{FF2B5EF4-FFF2-40B4-BE49-F238E27FC236}">
                <a16:creationId xmlns:a16="http://schemas.microsoft.com/office/drawing/2014/main" id="{0960E280-4E39-2505-9713-2B3ED7284DF2}"/>
              </a:ext>
            </a:extLst>
          </p:cNvPr>
          <p:cNvSpPr>
            <a:spLocks noChangeAspect="1"/>
          </p:cNvSpPr>
          <p:nvPr/>
        </p:nvSpPr>
        <p:spPr>
          <a:xfrm>
            <a:off x="10618603" y="27895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Oval 68">
            <a:extLst>
              <a:ext uri="{FF2B5EF4-FFF2-40B4-BE49-F238E27FC236}">
                <a16:creationId xmlns:a16="http://schemas.microsoft.com/office/drawing/2014/main" id="{A8253083-12F4-FB2A-19AA-178E42558B60}"/>
              </a:ext>
            </a:extLst>
          </p:cNvPr>
          <p:cNvSpPr>
            <a:spLocks noChangeAspect="1"/>
          </p:cNvSpPr>
          <p:nvPr/>
        </p:nvSpPr>
        <p:spPr>
          <a:xfrm>
            <a:off x="10925539"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0" name="Oval 69">
            <a:extLst>
              <a:ext uri="{FF2B5EF4-FFF2-40B4-BE49-F238E27FC236}">
                <a16:creationId xmlns:a16="http://schemas.microsoft.com/office/drawing/2014/main" id="{D0E24E7D-8FD9-19CA-48BF-A4AB9FF56F62}"/>
              </a:ext>
            </a:extLst>
          </p:cNvPr>
          <p:cNvSpPr>
            <a:spLocks noChangeAspect="1"/>
          </p:cNvSpPr>
          <p:nvPr/>
        </p:nvSpPr>
        <p:spPr>
          <a:xfrm>
            <a:off x="10435581" y="263977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1" name="Oval 70">
            <a:extLst>
              <a:ext uri="{FF2B5EF4-FFF2-40B4-BE49-F238E27FC236}">
                <a16:creationId xmlns:a16="http://schemas.microsoft.com/office/drawing/2014/main" id="{E8EBE42A-4745-009C-EDBA-FA326BC781BF}"/>
              </a:ext>
            </a:extLst>
          </p:cNvPr>
          <p:cNvSpPr>
            <a:spLocks noChangeAspect="1"/>
          </p:cNvSpPr>
          <p:nvPr/>
        </p:nvSpPr>
        <p:spPr>
          <a:xfrm>
            <a:off x="10373681"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2" name="Picture 71" descr="A picture containing antenna&#10;&#10;Description automatically generated">
            <a:extLst>
              <a:ext uri="{FF2B5EF4-FFF2-40B4-BE49-F238E27FC236}">
                <a16:creationId xmlns:a16="http://schemas.microsoft.com/office/drawing/2014/main" id="{ECC1D825-807D-9AB6-F27B-6ED1CD35580E}"/>
              </a:ext>
            </a:extLst>
          </p:cNvPr>
          <p:cNvPicPr>
            <a:picLocks noChangeAspect="1"/>
          </p:cNvPicPr>
          <p:nvPr/>
        </p:nvPicPr>
        <p:blipFill rotWithShape="1">
          <a:blip r:embed="rId2"/>
          <a:srcRect t="7751"/>
          <a:stretch/>
        </p:blipFill>
        <p:spPr>
          <a:xfrm>
            <a:off x="10016893" y="4497063"/>
            <a:ext cx="1570016" cy="287608"/>
          </a:xfrm>
          <a:prstGeom prst="rect">
            <a:avLst/>
          </a:prstGeom>
        </p:spPr>
      </p:pic>
      <p:sp>
        <p:nvSpPr>
          <p:cNvPr id="73" name="Oval 72">
            <a:extLst>
              <a:ext uri="{FF2B5EF4-FFF2-40B4-BE49-F238E27FC236}">
                <a16:creationId xmlns:a16="http://schemas.microsoft.com/office/drawing/2014/main" id="{FBFF2930-374E-2617-DCDD-BD4F7951300A}"/>
              </a:ext>
            </a:extLst>
          </p:cNvPr>
          <p:cNvSpPr>
            <a:spLocks noChangeAspect="1"/>
          </p:cNvSpPr>
          <p:nvPr/>
        </p:nvSpPr>
        <p:spPr>
          <a:xfrm>
            <a:off x="11020024" y="411174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4" name="Oval 73">
            <a:extLst>
              <a:ext uri="{FF2B5EF4-FFF2-40B4-BE49-F238E27FC236}">
                <a16:creationId xmlns:a16="http://schemas.microsoft.com/office/drawing/2014/main" id="{4D6E3538-F1ED-A1D2-7D54-668A6366739E}"/>
              </a:ext>
            </a:extLst>
          </p:cNvPr>
          <p:cNvSpPr>
            <a:spLocks noChangeAspect="1"/>
          </p:cNvSpPr>
          <p:nvPr/>
        </p:nvSpPr>
        <p:spPr>
          <a:xfrm>
            <a:off x="11051539" y="385974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Oval 74">
            <a:extLst>
              <a:ext uri="{FF2B5EF4-FFF2-40B4-BE49-F238E27FC236}">
                <a16:creationId xmlns:a16="http://schemas.microsoft.com/office/drawing/2014/main" id="{C132B707-3AD3-A11B-BC89-4FB6C5B77EEA}"/>
              </a:ext>
            </a:extLst>
          </p:cNvPr>
          <p:cNvSpPr>
            <a:spLocks noChangeAspect="1"/>
          </p:cNvSpPr>
          <p:nvPr/>
        </p:nvSpPr>
        <p:spPr>
          <a:xfrm>
            <a:off x="10533902" y="407202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Oval 75">
            <a:extLst>
              <a:ext uri="{FF2B5EF4-FFF2-40B4-BE49-F238E27FC236}">
                <a16:creationId xmlns:a16="http://schemas.microsoft.com/office/drawing/2014/main" id="{E337496F-04E1-40E3-6FCF-41F17E488DF7}"/>
              </a:ext>
            </a:extLst>
          </p:cNvPr>
          <p:cNvSpPr>
            <a:spLocks noChangeAspect="1"/>
          </p:cNvSpPr>
          <p:nvPr/>
        </p:nvSpPr>
        <p:spPr>
          <a:xfrm>
            <a:off x="10472002" y="417669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TextBox 77">
            <a:extLst>
              <a:ext uri="{FF2B5EF4-FFF2-40B4-BE49-F238E27FC236}">
                <a16:creationId xmlns:a16="http://schemas.microsoft.com/office/drawing/2014/main" id="{137B693B-672F-7A45-6710-3F981648F6B5}"/>
              </a:ext>
            </a:extLst>
          </p:cNvPr>
          <p:cNvSpPr txBox="1"/>
          <p:nvPr/>
        </p:nvSpPr>
        <p:spPr>
          <a:xfrm>
            <a:off x="10293503" y="6523402"/>
            <a:ext cx="1148071" cy="276999"/>
          </a:xfrm>
          <a:prstGeom prst="rect">
            <a:avLst/>
          </a:prstGeom>
          <a:noFill/>
        </p:spPr>
        <p:txBody>
          <a:bodyPr wrap="none" rtlCol="0">
            <a:spAutoFit/>
          </a:bodyPr>
          <a:lstStyle/>
          <a:p>
            <a:r>
              <a:rPr lang="da-DK" sz="1200" dirty="0"/>
              <a:t>”CO-OH slide”</a:t>
            </a:r>
          </a:p>
        </p:txBody>
      </p:sp>
      <p:sp>
        <p:nvSpPr>
          <p:cNvPr id="79" name="TextBox 78">
            <a:extLst>
              <a:ext uri="{FF2B5EF4-FFF2-40B4-BE49-F238E27FC236}">
                <a16:creationId xmlns:a16="http://schemas.microsoft.com/office/drawing/2014/main" id="{85852E43-8F87-7E8E-F239-18737E571EE9}"/>
              </a:ext>
            </a:extLst>
          </p:cNvPr>
          <p:cNvSpPr txBox="1"/>
          <p:nvPr/>
        </p:nvSpPr>
        <p:spPr>
          <a:xfrm>
            <a:off x="8113925" y="6523401"/>
            <a:ext cx="1361270" cy="276999"/>
          </a:xfrm>
          <a:prstGeom prst="rect">
            <a:avLst/>
          </a:prstGeom>
          <a:noFill/>
        </p:spPr>
        <p:txBody>
          <a:bodyPr wrap="none" rtlCol="0">
            <a:spAutoFit/>
          </a:bodyPr>
          <a:lstStyle/>
          <a:p>
            <a:r>
              <a:rPr lang="da-DK" sz="1200" dirty="0"/>
              <a:t>”H from solution”</a:t>
            </a:r>
          </a:p>
        </p:txBody>
      </p:sp>
      <p:pic>
        <p:nvPicPr>
          <p:cNvPr id="80" name="Picture 79" descr="A picture containing antenna&#10;&#10;Description automatically generated">
            <a:extLst>
              <a:ext uri="{FF2B5EF4-FFF2-40B4-BE49-F238E27FC236}">
                <a16:creationId xmlns:a16="http://schemas.microsoft.com/office/drawing/2014/main" id="{C10FBC51-6EC4-EC0B-BA4F-8AF6FB533940}"/>
              </a:ext>
            </a:extLst>
          </p:cNvPr>
          <p:cNvPicPr>
            <a:picLocks noChangeAspect="1"/>
          </p:cNvPicPr>
          <p:nvPr/>
        </p:nvPicPr>
        <p:blipFill rotWithShape="1">
          <a:blip r:embed="rId2"/>
          <a:srcRect t="7751"/>
          <a:stretch/>
        </p:blipFill>
        <p:spPr>
          <a:xfrm>
            <a:off x="7849813" y="3177912"/>
            <a:ext cx="1570016" cy="287608"/>
          </a:xfrm>
          <a:prstGeom prst="rect">
            <a:avLst/>
          </a:prstGeom>
        </p:spPr>
      </p:pic>
      <p:sp>
        <p:nvSpPr>
          <p:cNvPr id="81" name="Oval 80">
            <a:extLst>
              <a:ext uri="{FF2B5EF4-FFF2-40B4-BE49-F238E27FC236}">
                <a16:creationId xmlns:a16="http://schemas.microsoft.com/office/drawing/2014/main" id="{F1720101-8AD6-FB55-A49C-9F3ADF33620E}"/>
              </a:ext>
            </a:extLst>
          </p:cNvPr>
          <p:cNvSpPr>
            <a:spLocks noChangeAspect="1"/>
          </p:cNvSpPr>
          <p:nvPr/>
        </p:nvSpPr>
        <p:spPr>
          <a:xfrm>
            <a:off x="8451523"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Oval 81">
            <a:extLst>
              <a:ext uri="{FF2B5EF4-FFF2-40B4-BE49-F238E27FC236}">
                <a16:creationId xmlns:a16="http://schemas.microsoft.com/office/drawing/2014/main" id="{F1892D42-044A-0A1F-1123-5DBD37F1C119}"/>
              </a:ext>
            </a:extLst>
          </p:cNvPr>
          <p:cNvSpPr>
            <a:spLocks noChangeAspect="1"/>
          </p:cNvSpPr>
          <p:nvPr/>
        </p:nvSpPr>
        <p:spPr>
          <a:xfrm>
            <a:off x="8758459"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Oval 82">
            <a:extLst>
              <a:ext uri="{FF2B5EF4-FFF2-40B4-BE49-F238E27FC236}">
                <a16:creationId xmlns:a16="http://schemas.microsoft.com/office/drawing/2014/main" id="{6C98C454-EE49-9FCC-57A4-B5AEB9554066}"/>
              </a:ext>
            </a:extLst>
          </p:cNvPr>
          <p:cNvSpPr>
            <a:spLocks noChangeAspect="1"/>
          </p:cNvSpPr>
          <p:nvPr/>
        </p:nvSpPr>
        <p:spPr>
          <a:xfrm>
            <a:off x="8268501" y="26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Oval 83">
            <a:extLst>
              <a:ext uri="{FF2B5EF4-FFF2-40B4-BE49-F238E27FC236}">
                <a16:creationId xmlns:a16="http://schemas.microsoft.com/office/drawing/2014/main" id="{928907AC-8CEE-77E9-878E-E5AB00BDE00C}"/>
              </a:ext>
            </a:extLst>
          </p:cNvPr>
          <p:cNvSpPr>
            <a:spLocks noChangeAspect="1"/>
          </p:cNvSpPr>
          <p:nvPr/>
        </p:nvSpPr>
        <p:spPr>
          <a:xfrm>
            <a:off x="8206601"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TextBox 84">
            <a:extLst>
              <a:ext uri="{FF2B5EF4-FFF2-40B4-BE49-F238E27FC236}">
                <a16:creationId xmlns:a16="http://schemas.microsoft.com/office/drawing/2014/main" id="{98B64531-41D7-F8B0-4394-5CA515C428D9}"/>
              </a:ext>
            </a:extLst>
          </p:cNvPr>
          <p:cNvSpPr txBox="1"/>
          <p:nvPr/>
        </p:nvSpPr>
        <p:spPr>
          <a:xfrm>
            <a:off x="750426" y="6510046"/>
            <a:ext cx="914033" cy="276999"/>
          </a:xfrm>
          <a:prstGeom prst="rect">
            <a:avLst/>
          </a:prstGeom>
          <a:noFill/>
        </p:spPr>
        <p:txBody>
          <a:bodyPr wrap="none" rtlCol="0">
            <a:spAutoFit/>
          </a:bodyPr>
          <a:lstStyle/>
          <a:p>
            <a:r>
              <a:rPr lang="da-DK" sz="1200" dirty="0"/>
              <a:t>”Standard”</a:t>
            </a:r>
          </a:p>
        </p:txBody>
      </p:sp>
      <p:sp>
        <p:nvSpPr>
          <p:cNvPr id="86" name="TextBox 85">
            <a:extLst>
              <a:ext uri="{FF2B5EF4-FFF2-40B4-BE49-F238E27FC236}">
                <a16:creationId xmlns:a16="http://schemas.microsoft.com/office/drawing/2014/main" id="{0DBCAC83-7268-13C1-214A-E72927AB59FE}"/>
              </a:ext>
            </a:extLst>
          </p:cNvPr>
          <p:cNvSpPr txBox="1"/>
          <p:nvPr/>
        </p:nvSpPr>
        <p:spPr>
          <a:xfrm>
            <a:off x="3059101" y="6510045"/>
            <a:ext cx="904415" cy="276999"/>
          </a:xfrm>
          <a:prstGeom prst="rect">
            <a:avLst/>
          </a:prstGeom>
          <a:noFill/>
        </p:spPr>
        <p:txBody>
          <a:bodyPr wrap="none" rtlCol="0">
            <a:spAutoFit/>
          </a:bodyPr>
          <a:lstStyle/>
          <a:p>
            <a:r>
              <a:rPr lang="da-DK" sz="1200" dirty="0"/>
              <a:t>”Dentates”</a:t>
            </a:r>
          </a:p>
        </p:txBody>
      </p:sp>
      <p:pic>
        <p:nvPicPr>
          <p:cNvPr id="87" name="Picture 86" descr="A picture containing antenna&#10;&#10;Description automatically generated">
            <a:extLst>
              <a:ext uri="{FF2B5EF4-FFF2-40B4-BE49-F238E27FC236}">
                <a16:creationId xmlns:a16="http://schemas.microsoft.com/office/drawing/2014/main" id="{16527714-16D4-CAAB-114C-107F956A6A5D}"/>
              </a:ext>
            </a:extLst>
          </p:cNvPr>
          <p:cNvPicPr>
            <a:picLocks noChangeAspect="1"/>
          </p:cNvPicPr>
          <p:nvPr/>
        </p:nvPicPr>
        <p:blipFill rotWithShape="1">
          <a:blip r:embed="rId2"/>
          <a:srcRect t="7751"/>
          <a:stretch/>
        </p:blipFill>
        <p:spPr>
          <a:xfrm>
            <a:off x="7844937" y="4488814"/>
            <a:ext cx="1570016" cy="287608"/>
          </a:xfrm>
          <a:prstGeom prst="rect">
            <a:avLst/>
          </a:prstGeom>
        </p:spPr>
      </p:pic>
      <p:sp>
        <p:nvSpPr>
          <p:cNvPr id="88" name="Oval 87">
            <a:extLst>
              <a:ext uri="{FF2B5EF4-FFF2-40B4-BE49-F238E27FC236}">
                <a16:creationId xmlns:a16="http://schemas.microsoft.com/office/drawing/2014/main" id="{98E3AA76-0932-C878-485B-594C9A91C554}"/>
              </a:ext>
            </a:extLst>
          </p:cNvPr>
          <p:cNvSpPr>
            <a:spLocks noChangeAspect="1"/>
          </p:cNvSpPr>
          <p:nvPr/>
        </p:nvSpPr>
        <p:spPr>
          <a:xfrm>
            <a:off x="8769329" y="40956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93206B8-32B3-18BF-1564-045DA56706F9}"/>
              </a:ext>
            </a:extLst>
          </p:cNvPr>
          <p:cNvSpPr>
            <a:spLocks noChangeAspect="1"/>
          </p:cNvSpPr>
          <p:nvPr/>
        </p:nvSpPr>
        <p:spPr>
          <a:xfrm>
            <a:off x="8804948" y="384361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BF6C1384-99A9-AB05-1A81-551E6B824D94}"/>
              </a:ext>
            </a:extLst>
          </p:cNvPr>
          <p:cNvSpPr>
            <a:spLocks noChangeAspect="1"/>
          </p:cNvSpPr>
          <p:nvPr/>
        </p:nvSpPr>
        <p:spPr>
          <a:xfrm>
            <a:off x="8127625" y="397571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1C916B9E-2D9E-6CC3-D933-9D43F0AC7006}"/>
              </a:ext>
            </a:extLst>
          </p:cNvPr>
          <p:cNvSpPr>
            <a:spLocks noChangeAspect="1"/>
          </p:cNvSpPr>
          <p:nvPr/>
        </p:nvSpPr>
        <p:spPr>
          <a:xfrm>
            <a:off x="8237887" y="389351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B5233E98-B215-4CC4-A251-225634483D47}"/>
              </a:ext>
            </a:extLst>
          </p:cNvPr>
          <p:cNvSpPr>
            <a:spLocks noChangeAspect="1"/>
          </p:cNvSpPr>
          <p:nvPr/>
        </p:nvSpPr>
        <p:spPr>
          <a:xfrm>
            <a:off x="8379836" y="37954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2" name="Straight Connector 101">
            <a:extLst>
              <a:ext uri="{FF2B5EF4-FFF2-40B4-BE49-F238E27FC236}">
                <a16:creationId xmlns:a16="http://schemas.microsoft.com/office/drawing/2014/main" id="{EC094859-F620-EFDD-75E1-B77BB1333E3C}"/>
              </a:ext>
            </a:extLst>
          </p:cNvPr>
          <p:cNvCxnSpPr>
            <a:cxnSpLocks/>
          </p:cNvCxnSpPr>
          <p:nvPr/>
        </p:nvCxnSpPr>
        <p:spPr>
          <a:xfrm>
            <a:off x="1199371"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E164C10-AF52-C4A0-85F3-C8F346BA788C}"/>
              </a:ext>
            </a:extLst>
          </p:cNvPr>
          <p:cNvCxnSpPr>
            <a:cxnSpLocks/>
          </p:cNvCxnSpPr>
          <p:nvPr/>
        </p:nvCxnSpPr>
        <p:spPr>
          <a:xfrm>
            <a:off x="3767971"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FAC122-CA87-EBB1-02C9-5CAE894D90A5}"/>
              </a:ext>
            </a:extLst>
          </p:cNvPr>
          <p:cNvCxnSpPr>
            <a:cxnSpLocks/>
          </p:cNvCxnSpPr>
          <p:nvPr/>
        </p:nvCxnSpPr>
        <p:spPr>
          <a:xfrm>
            <a:off x="3228221"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992022-5EAB-61F9-5062-83188C7022CE}"/>
              </a:ext>
            </a:extLst>
          </p:cNvPr>
          <p:cNvCxnSpPr>
            <a:cxnSpLocks/>
          </p:cNvCxnSpPr>
          <p:nvPr/>
        </p:nvCxnSpPr>
        <p:spPr>
          <a:xfrm>
            <a:off x="8606671" y="310568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86BB144-8424-E361-BDF3-97525B3227A1}"/>
              </a:ext>
            </a:extLst>
          </p:cNvPr>
          <p:cNvCxnSpPr>
            <a:cxnSpLocks/>
          </p:cNvCxnSpPr>
          <p:nvPr/>
        </p:nvCxnSpPr>
        <p:spPr>
          <a:xfrm>
            <a:off x="3482221" y="44291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154CB70-6038-3C64-6894-6A1CF6BD8A7C}"/>
              </a:ext>
            </a:extLst>
          </p:cNvPr>
          <p:cNvCxnSpPr>
            <a:cxnSpLocks/>
          </p:cNvCxnSpPr>
          <p:nvPr/>
        </p:nvCxnSpPr>
        <p:spPr>
          <a:xfrm>
            <a:off x="6349246"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3BC5B25-174F-C36B-9C71-8E3B9D9327F7}"/>
              </a:ext>
            </a:extLst>
          </p:cNvPr>
          <p:cNvCxnSpPr>
            <a:cxnSpLocks/>
          </p:cNvCxnSpPr>
          <p:nvPr/>
        </p:nvCxnSpPr>
        <p:spPr>
          <a:xfrm>
            <a:off x="5951180" y="442593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93DE1B3-FAF6-30E5-4918-076BD29AAC10}"/>
              </a:ext>
            </a:extLst>
          </p:cNvPr>
          <p:cNvCxnSpPr>
            <a:cxnSpLocks/>
          </p:cNvCxnSpPr>
          <p:nvPr/>
        </p:nvCxnSpPr>
        <p:spPr>
          <a:xfrm>
            <a:off x="6631821" y="442551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7BD204-D9B5-5C40-6C7D-850A16F8B47C}"/>
              </a:ext>
            </a:extLst>
          </p:cNvPr>
          <p:cNvCxnSpPr>
            <a:cxnSpLocks/>
          </p:cNvCxnSpPr>
          <p:nvPr/>
        </p:nvCxnSpPr>
        <p:spPr>
          <a:xfrm>
            <a:off x="6657221" y="576118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A9D8EA9-CE18-60D9-026D-67C0C34F0723}"/>
              </a:ext>
            </a:extLst>
          </p:cNvPr>
          <p:cNvCxnSpPr>
            <a:cxnSpLocks/>
          </p:cNvCxnSpPr>
          <p:nvPr/>
        </p:nvCxnSpPr>
        <p:spPr>
          <a:xfrm>
            <a:off x="8927346" y="441848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A5A712D-DA5C-3319-9F73-A7E03C13F8DC}"/>
              </a:ext>
            </a:extLst>
          </p:cNvPr>
          <p:cNvCxnSpPr>
            <a:cxnSpLocks/>
          </p:cNvCxnSpPr>
          <p:nvPr/>
        </p:nvCxnSpPr>
        <p:spPr>
          <a:xfrm>
            <a:off x="10781546"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89AC30-02FD-15B4-285E-2A344CD4B587}"/>
              </a:ext>
            </a:extLst>
          </p:cNvPr>
          <p:cNvCxnSpPr>
            <a:cxnSpLocks/>
          </p:cNvCxnSpPr>
          <p:nvPr/>
        </p:nvCxnSpPr>
        <p:spPr>
          <a:xfrm>
            <a:off x="11177539"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89A0D0-A861-155F-8179-139A1FF9317F}"/>
              </a:ext>
            </a:extLst>
          </p:cNvPr>
          <p:cNvCxnSpPr>
            <a:cxnSpLocks/>
          </p:cNvCxnSpPr>
          <p:nvPr/>
        </p:nvCxnSpPr>
        <p:spPr>
          <a:xfrm>
            <a:off x="10593203"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76888BF-D264-2536-8BB1-D71A263733A5}"/>
              </a:ext>
            </a:extLst>
          </p:cNvPr>
          <p:cNvCxnSpPr/>
          <p:nvPr/>
        </p:nvCxnSpPr>
        <p:spPr>
          <a:xfrm flipH="1">
            <a:off x="3963516" y="1732808"/>
            <a:ext cx="1454626" cy="882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566D21B-4447-C8D3-E88F-D8E0FB7DC1A4}"/>
              </a:ext>
            </a:extLst>
          </p:cNvPr>
          <p:cNvCxnSpPr>
            <a:cxnSpLocks/>
          </p:cNvCxnSpPr>
          <p:nvPr/>
        </p:nvCxnSpPr>
        <p:spPr>
          <a:xfrm flipH="1">
            <a:off x="1809135" y="1540422"/>
            <a:ext cx="3486546" cy="1128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61484F6-7E47-26D7-75F0-C05D7C9A13A3}"/>
              </a:ext>
            </a:extLst>
          </p:cNvPr>
          <p:cNvCxnSpPr>
            <a:cxnSpLocks/>
          </p:cNvCxnSpPr>
          <p:nvPr/>
        </p:nvCxnSpPr>
        <p:spPr>
          <a:xfrm>
            <a:off x="5955809" y="2027412"/>
            <a:ext cx="64369" cy="483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A4A4C7B-7070-AA0F-7243-DADB24C4EC3E}"/>
              </a:ext>
            </a:extLst>
          </p:cNvPr>
          <p:cNvCxnSpPr>
            <a:cxnSpLocks/>
          </p:cNvCxnSpPr>
          <p:nvPr/>
        </p:nvCxnSpPr>
        <p:spPr>
          <a:xfrm>
            <a:off x="6474890" y="1809047"/>
            <a:ext cx="1528568" cy="8166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75BFEF8-6106-A274-2A64-D8C44E9A6AD0}"/>
              </a:ext>
            </a:extLst>
          </p:cNvPr>
          <p:cNvCxnSpPr>
            <a:cxnSpLocks/>
          </p:cNvCxnSpPr>
          <p:nvPr/>
        </p:nvCxnSpPr>
        <p:spPr>
          <a:xfrm>
            <a:off x="6540696" y="1587642"/>
            <a:ext cx="3476197" cy="1062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DFFAFF7-2DE9-53F1-166E-851D8A836EDE}"/>
              </a:ext>
            </a:extLst>
          </p:cNvPr>
          <p:cNvCxnSpPr>
            <a:cxnSpLocks/>
          </p:cNvCxnSpPr>
          <p:nvPr/>
        </p:nvCxnSpPr>
        <p:spPr>
          <a:xfrm>
            <a:off x="6353740" y="356789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3EB5F65-859C-36B2-F538-57704CD25FFC}"/>
              </a:ext>
            </a:extLst>
          </p:cNvPr>
          <p:cNvCxnSpPr>
            <a:cxnSpLocks/>
          </p:cNvCxnSpPr>
          <p:nvPr/>
        </p:nvCxnSpPr>
        <p:spPr>
          <a:xfrm>
            <a:off x="6373050"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CAC06CA-491D-7E3F-2061-FB557307F07F}"/>
              </a:ext>
            </a:extLst>
          </p:cNvPr>
          <p:cNvCxnSpPr>
            <a:cxnSpLocks/>
          </p:cNvCxnSpPr>
          <p:nvPr/>
        </p:nvCxnSpPr>
        <p:spPr>
          <a:xfrm>
            <a:off x="3496639" y="353525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028C044-AE7B-F67C-9795-50EA3A7A4C8D}"/>
              </a:ext>
            </a:extLst>
          </p:cNvPr>
          <p:cNvCxnSpPr>
            <a:cxnSpLocks/>
          </p:cNvCxnSpPr>
          <p:nvPr/>
        </p:nvCxnSpPr>
        <p:spPr>
          <a:xfrm>
            <a:off x="8631216"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BDE780E-E10C-EE07-9ADA-8B4BD2E29D8A}"/>
              </a:ext>
            </a:extLst>
          </p:cNvPr>
          <p:cNvCxnSpPr>
            <a:cxnSpLocks/>
          </p:cNvCxnSpPr>
          <p:nvPr/>
        </p:nvCxnSpPr>
        <p:spPr>
          <a:xfrm>
            <a:off x="10808088" y="364951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174E7E5-4DD6-9B87-DF20-78EC1178A006}"/>
              </a:ext>
            </a:extLst>
          </p:cNvPr>
          <p:cNvCxnSpPr>
            <a:cxnSpLocks/>
          </p:cNvCxnSpPr>
          <p:nvPr/>
        </p:nvCxnSpPr>
        <p:spPr>
          <a:xfrm>
            <a:off x="1210475"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3435732-1520-4ED7-7B9B-14AFAADE2C6B}"/>
              </a:ext>
            </a:extLst>
          </p:cNvPr>
          <p:cNvCxnSpPr>
            <a:cxnSpLocks/>
          </p:cNvCxnSpPr>
          <p:nvPr/>
        </p:nvCxnSpPr>
        <p:spPr>
          <a:xfrm>
            <a:off x="3504340"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38BCA7-AE34-4FC8-6354-07B824AB9072}"/>
              </a:ext>
            </a:extLst>
          </p:cNvPr>
          <p:cNvCxnSpPr>
            <a:cxnSpLocks/>
          </p:cNvCxnSpPr>
          <p:nvPr/>
        </p:nvCxnSpPr>
        <p:spPr>
          <a:xfrm>
            <a:off x="5014452" y="2884295"/>
            <a:ext cx="0" cy="390274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8432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4803-0352-EDCE-6A73-3578A3D48769}"/>
              </a:ext>
            </a:extLst>
          </p:cNvPr>
          <p:cNvSpPr>
            <a:spLocks noGrp="1"/>
          </p:cNvSpPr>
          <p:nvPr>
            <p:ph type="title"/>
          </p:nvPr>
        </p:nvSpPr>
        <p:spPr>
          <a:xfrm>
            <a:off x="588963" y="620714"/>
            <a:ext cx="5507037" cy="441170"/>
          </a:xfrm>
        </p:spPr>
        <p:txBody>
          <a:bodyPr/>
          <a:lstStyle/>
          <a:p>
            <a:r>
              <a:rPr lang="da-DK" dirty="0"/>
              <a:t>Formic acid oxidation reactions</a:t>
            </a:r>
          </a:p>
        </p:txBody>
      </p:sp>
      <p:sp>
        <p:nvSpPr>
          <p:cNvPr id="4" name="Date Placeholder 3">
            <a:extLst>
              <a:ext uri="{FF2B5EF4-FFF2-40B4-BE49-F238E27FC236}">
                <a16:creationId xmlns:a16="http://schemas.microsoft.com/office/drawing/2014/main" id="{D46A256D-B9F7-B3A8-105B-2B59061BE0D8}"/>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FEA92B6B-89B9-22DE-BB77-EE71C61DCD42}"/>
              </a:ext>
            </a:extLst>
          </p:cNvPr>
          <p:cNvSpPr>
            <a:spLocks noGrp="1"/>
          </p:cNvSpPr>
          <p:nvPr>
            <p:ph type="sldNum" sz="quarter" idx="12"/>
          </p:nvPr>
        </p:nvSpPr>
        <p:spPr/>
        <p:txBody>
          <a:bodyPr/>
          <a:lstStyle/>
          <a:p>
            <a:fld id="{091A926C-488A-4E3E-9C21-57CAA120E114}" type="slidenum">
              <a:rPr lang="da-DK" smtClean="0"/>
              <a:t>12</a:t>
            </a:fld>
            <a:endParaRPr lang="da-DK" dirty="0"/>
          </a:p>
        </p:txBody>
      </p:sp>
      <p:sp>
        <p:nvSpPr>
          <p:cNvPr id="7" name="Oval 6">
            <a:extLst>
              <a:ext uri="{FF2B5EF4-FFF2-40B4-BE49-F238E27FC236}">
                <a16:creationId xmlns:a16="http://schemas.microsoft.com/office/drawing/2014/main" id="{056BB393-9E25-2BC6-C7CF-18177610EBEA}"/>
              </a:ext>
            </a:extLst>
          </p:cNvPr>
          <p:cNvSpPr>
            <a:spLocks noChangeAspect="1"/>
          </p:cNvSpPr>
          <p:nvPr/>
        </p:nvSpPr>
        <p:spPr>
          <a:xfrm>
            <a:off x="5663064" y="141500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534B5C0-4D2C-E959-5D14-BBE34E8522E6}"/>
              </a:ext>
            </a:extLst>
          </p:cNvPr>
          <p:cNvSpPr>
            <a:spLocks noChangeAspect="1"/>
          </p:cNvSpPr>
          <p:nvPr/>
        </p:nvSpPr>
        <p:spPr>
          <a:xfrm>
            <a:off x="5970000"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42C3B81D-20D7-F9C8-E1A0-5127C4B3D54A}"/>
              </a:ext>
            </a:extLst>
          </p:cNvPr>
          <p:cNvSpPr>
            <a:spLocks noChangeAspect="1"/>
          </p:cNvSpPr>
          <p:nvPr/>
        </p:nvSpPr>
        <p:spPr>
          <a:xfrm>
            <a:off x="5480042" y="12651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0F8216C7-502F-C8DA-6615-17B1FCEAC6CC}"/>
              </a:ext>
            </a:extLst>
          </p:cNvPr>
          <p:cNvSpPr>
            <a:spLocks noChangeAspect="1"/>
          </p:cNvSpPr>
          <p:nvPr/>
        </p:nvSpPr>
        <p:spPr>
          <a:xfrm>
            <a:off x="5767967" y="173280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14B09279-71CA-1474-B77C-2F7F5324ACD9}"/>
              </a:ext>
            </a:extLst>
          </p:cNvPr>
          <p:cNvSpPr>
            <a:spLocks noChangeAspect="1"/>
          </p:cNvSpPr>
          <p:nvPr/>
        </p:nvSpPr>
        <p:spPr>
          <a:xfrm>
            <a:off x="5418142"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2" name="Picture 11" descr="A picture containing antenna&#10;&#10;Description automatically generated">
            <a:extLst>
              <a:ext uri="{FF2B5EF4-FFF2-40B4-BE49-F238E27FC236}">
                <a16:creationId xmlns:a16="http://schemas.microsoft.com/office/drawing/2014/main" id="{5FF11BA9-54CD-0A51-4667-58BA369AEFF9}"/>
              </a:ext>
            </a:extLst>
          </p:cNvPr>
          <p:cNvPicPr>
            <a:picLocks noChangeAspect="1"/>
          </p:cNvPicPr>
          <p:nvPr/>
        </p:nvPicPr>
        <p:blipFill rotWithShape="1">
          <a:blip r:embed="rId3"/>
          <a:srcRect t="7751"/>
          <a:stretch/>
        </p:blipFill>
        <p:spPr>
          <a:xfrm>
            <a:off x="306882" y="3177912"/>
            <a:ext cx="1570016" cy="287608"/>
          </a:xfrm>
          <a:prstGeom prst="rect">
            <a:avLst/>
          </a:prstGeom>
        </p:spPr>
      </p:pic>
      <p:sp>
        <p:nvSpPr>
          <p:cNvPr id="13" name="Oval 12">
            <a:extLst>
              <a:ext uri="{FF2B5EF4-FFF2-40B4-BE49-F238E27FC236}">
                <a16:creationId xmlns:a16="http://schemas.microsoft.com/office/drawing/2014/main" id="{FCCB9F58-2517-459B-D5C3-A76F9CBD7397}"/>
              </a:ext>
            </a:extLst>
          </p:cNvPr>
          <p:cNvSpPr>
            <a:spLocks noChangeAspect="1"/>
          </p:cNvSpPr>
          <p:nvPr/>
        </p:nvSpPr>
        <p:spPr>
          <a:xfrm>
            <a:off x="11060788" y="7278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ACCC382-CCF1-B8B8-55C9-95C606F26AC8}"/>
              </a:ext>
            </a:extLst>
          </p:cNvPr>
          <p:cNvSpPr>
            <a:spLocks noChangeAspect="1"/>
          </p:cNvSpPr>
          <p:nvPr/>
        </p:nvSpPr>
        <p:spPr>
          <a:xfrm>
            <a:off x="10867539" y="58037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24E7D72-9D3B-64EA-F232-EC4DD82E56C9}"/>
              </a:ext>
            </a:extLst>
          </p:cNvPr>
          <p:cNvSpPr>
            <a:spLocks noChangeAspect="1"/>
          </p:cNvSpPr>
          <p:nvPr/>
        </p:nvSpPr>
        <p:spPr>
          <a:xfrm>
            <a:off x="11551618" y="5603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6" name="Straight Connector 15">
            <a:extLst>
              <a:ext uri="{FF2B5EF4-FFF2-40B4-BE49-F238E27FC236}">
                <a16:creationId xmlns:a16="http://schemas.microsoft.com/office/drawing/2014/main" id="{591AB0F2-1E2D-BBE9-0DF9-79CEC43E6C6E}"/>
              </a:ext>
            </a:extLst>
          </p:cNvPr>
          <p:cNvCxnSpPr/>
          <p:nvPr/>
        </p:nvCxnSpPr>
        <p:spPr>
          <a:xfrm>
            <a:off x="11754442" y="96377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6E5471C-1F44-674B-AD11-B58842CAC34D}"/>
              </a:ext>
            </a:extLst>
          </p:cNvPr>
          <p:cNvSpPr>
            <a:spLocks noChangeAspect="1"/>
          </p:cNvSpPr>
          <p:nvPr/>
        </p:nvSpPr>
        <p:spPr>
          <a:xfrm>
            <a:off x="902242"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42D54B30-9A9D-EA39-C97E-EE619D09CB37}"/>
              </a:ext>
            </a:extLst>
          </p:cNvPr>
          <p:cNvSpPr>
            <a:spLocks noChangeAspect="1"/>
          </p:cNvSpPr>
          <p:nvPr/>
        </p:nvSpPr>
        <p:spPr>
          <a:xfrm>
            <a:off x="120917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E36AB0D7-A942-B408-1004-325B777FEEB5}"/>
              </a:ext>
            </a:extLst>
          </p:cNvPr>
          <p:cNvSpPr>
            <a:spLocks noChangeAspect="1"/>
          </p:cNvSpPr>
          <p:nvPr/>
        </p:nvSpPr>
        <p:spPr>
          <a:xfrm>
            <a:off x="719220" y="26317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B896BD2E-533A-3312-F906-97F8F8C75369}"/>
              </a:ext>
            </a:extLst>
          </p:cNvPr>
          <p:cNvSpPr>
            <a:spLocks noChangeAspect="1"/>
          </p:cNvSpPr>
          <p:nvPr/>
        </p:nvSpPr>
        <p:spPr>
          <a:xfrm>
            <a:off x="657320"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2" name="Picture 21" descr="A picture containing antenna&#10;&#10;Description automatically generated">
            <a:extLst>
              <a:ext uri="{FF2B5EF4-FFF2-40B4-BE49-F238E27FC236}">
                <a16:creationId xmlns:a16="http://schemas.microsoft.com/office/drawing/2014/main" id="{B5767AC7-4E64-07BD-C95F-1DA85C9B6A19}"/>
              </a:ext>
            </a:extLst>
          </p:cNvPr>
          <p:cNvPicPr>
            <a:picLocks noChangeAspect="1"/>
          </p:cNvPicPr>
          <p:nvPr/>
        </p:nvPicPr>
        <p:blipFill rotWithShape="1">
          <a:blip r:embed="rId3"/>
          <a:srcRect t="7751"/>
          <a:stretch/>
        </p:blipFill>
        <p:spPr>
          <a:xfrm>
            <a:off x="306882" y="4497063"/>
            <a:ext cx="1570016" cy="287608"/>
          </a:xfrm>
          <a:prstGeom prst="rect">
            <a:avLst/>
          </a:prstGeom>
        </p:spPr>
      </p:pic>
      <p:sp>
        <p:nvSpPr>
          <p:cNvPr id="23" name="Oval 22">
            <a:extLst>
              <a:ext uri="{FF2B5EF4-FFF2-40B4-BE49-F238E27FC236}">
                <a16:creationId xmlns:a16="http://schemas.microsoft.com/office/drawing/2014/main" id="{08D5A684-5161-9B29-AA69-2CB4A8105302}"/>
              </a:ext>
            </a:extLst>
          </p:cNvPr>
          <p:cNvSpPr>
            <a:spLocks noChangeAspect="1"/>
          </p:cNvSpPr>
          <p:nvPr/>
        </p:nvSpPr>
        <p:spPr>
          <a:xfrm>
            <a:off x="908592" y="393670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C94B2B74-968D-6238-69BB-BF7DB81D67FB}"/>
              </a:ext>
            </a:extLst>
          </p:cNvPr>
          <p:cNvSpPr>
            <a:spLocks noChangeAspect="1"/>
          </p:cNvSpPr>
          <p:nvPr/>
        </p:nvSpPr>
        <p:spPr>
          <a:xfrm>
            <a:off x="1225360" y="392105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718BE588-93E0-561F-1AA0-E3154B8061A9}"/>
              </a:ext>
            </a:extLst>
          </p:cNvPr>
          <p:cNvSpPr>
            <a:spLocks noChangeAspect="1"/>
          </p:cNvSpPr>
          <p:nvPr/>
        </p:nvSpPr>
        <p:spPr>
          <a:xfrm>
            <a:off x="663670" y="40095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7" name="Picture 26" descr="A picture containing antenna&#10;&#10;Description automatically generated">
            <a:extLst>
              <a:ext uri="{FF2B5EF4-FFF2-40B4-BE49-F238E27FC236}">
                <a16:creationId xmlns:a16="http://schemas.microsoft.com/office/drawing/2014/main" id="{B5DFDAD3-5628-74DF-1AF0-32A7AB423C0B}"/>
              </a:ext>
            </a:extLst>
          </p:cNvPr>
          <p:cNvPicPr>
            <a:picLocks noChangeAspect="1"/>
          </p:cNvPicPr>
          <p:nvPr/>
        </p:nvPicPr>
        <p:blipFill rotWithShape="1">
          <a:blip r:embed="rId3"/>
          <a:srcRect t="7751"/>
          <a:stretch/>
        </p:blipFill>
        <p:spPr>
          <a:xfrm>
            <a:off x="2316437" y="3177912"/>
            <a:ext cx="1570016" cy="287608"/>
          </a:xfrm>
          <a:prstGeom prst="rect">
            <a:avLst/>
          </a:prstGeom>
        </p:spPr>
      </p:pic>
      <p:sp>
        <p:nvSpPr>
          <p:cNvPr id="28" name="Oval 27">
            <a:extLst>
              <a:ext uri="{FF2B5EF4-FFF2-40B4-BE49-F238E27FC236}">
                <a16:creationId xmlns:a16="http://schemas.microsoft.com/office/drawing/2014/main" id="{E70775AC-50D0-FF67-9215-9016B3609CBE}"/>
              </a:ext>
            </a:extLst>
          </p:cNvPr>
          <p:cNvSpPr>
            <a:spLocks noChangeAspect="1"/>
          </p:cNvSpPr>
          <p:nvPr/>
        </p:nvSpPr>
        <p:spPr>
          <a:xfrm>
            <a:off x="2923063" y="27253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5A24FF85-80DA-D012-16E3-7326A45F8BEF}"/>
              </a:ext>
            </a:extLst>
          </p:cNvPr>
          <p:cNvSpPr>
            <a:spLocks noChangeAspect="1"/>
          </p:cNvSpPr>
          <p:nvPr/>
        </p:nvSpPr>
        <p:spPr>
          <a:xfrm>
            <a:off x="3229999"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0B276B27-DB20-2409-5718-C6CC2966F56C}"/>
              </a:ext>
            </a:extLst>
          </p:cNvPr>
          <p:cNvSpPr>
            <a:spLocks noChangeAspect="1"/>
          </p:cNvSpPr>
          <p:nvPr/>
        </p:nvSpPr>
        <p:spPr>
          <a:xfrm>
            <a:off x="3029128" y="26153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A9645FA4-8EE6-B879-697E-829E2B949AFC}"/>
              </a:ext>
            </a:extLst>
          </p:cNvPr>
          <p:cNvSpPr>
            <a:spLocks noChangeAspect="1"/>
          </p:cNvSpPr>
          <p:nvPr/>
        </p:nvSpPr>
        <p:spPr>
          <a:xfrm>
            <a:off x="2692160"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3" name="Picture 32" descr="A picture containing antenna&#10;&#10;Description automatically generated">
            <a:extLst>
              <a:ext uri="{FF2B5EF4-FFF2-40B4-BE49-F238E27FC236}">
                <a16:creationId xmlns:a16="http://schemas.microsoft.com/office/drawing/2014/main" id="{E82C6883-2235-1B0F-5F33-EBE41E80798B}"/>
              </a:ext>
            </a:extLst>
          </p:cNvPr>
          <p:cNvPicPr>
            <a:picLocks noChangeAspect="1"/>
          </p:cNvPicPr>
          <p:nvPr/>
        </p:nvPicPr>
        <p:blipFill rotWithShape="1">
          <a:blip r:embed="rId3"/>
          <a:srcRect t="7751"/>
          <a:stretch/>
        </p:blipFill>
        <p:spPr>
          <a:xfrm>
            <a:off x="2316437" y="4501558"/>
            <a:ext cx="1570016" cy="287608"/>
          </a:xfrm>
          <a:prstGeom prst="rect">
            <a:avLst/>
          </a:prstGeom>
        </p:spPr>
      </p:pic>
      <p:sp>
        <p:nvSpPr>
          <p:cNvPr id="34" name="Oval 33">
            <a:extLst>
              <a:ext uri="{FF2B5EF4-FFF2-40B4-BE49-F238E27FC236}">
                <a16:creationId xmlns:a16="http://schemas.microsoft.com/office/drawing/2014/main" id="{7669E264-18C0-4B87-DE9D-8420C824ABEE}"/>
              </a:ext>
            </a:extLst>
          </p:cNvPr>
          <p:cNvSpPr>
            <a:spLocks noChangeAspect="1"/>
          </p:cNvSpPr>
          <p:nvPr/>
        </p:nvSpPr>
        <p:spPr>
          <a:xfrm>
            <a:off x="3073647" y="39027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5F916A9-D990-A894-C2A2-2145BB46D666}"/>
              </a:ext>
            </a:extLst>
          </p:cNvPr>
          <p:cNvSpPr>
            <a:spLocks noChangeAspect="1"/>
          </p:cNvSpPr>
          <p:nvPr/>
        </p:nvSpPr>
        <p:spPr>
          <a:xfrm>
            <a:off x="2943504" y="370111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D728E256-DC94-314D-7916-083CA5D394CE}"/>
              </a:ext>
            </a:extLst>
          </p:cNvPr>
          <p:cNvSpPr>
            <a:spLocks noChangeAspect="1"/>
          </p:cNvSpPr>
          <p:nvPr/>
        </p:nvSpPr>
        <p:spPr>
          <a:xfrm>
            <a:off x="3392726" y="400022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7F7FDC07-5FD0-EA3F-738D-9A9492F5D35B}"/>
              </a:ext>
            </a:extLst>
          </p:cNvPr>
          <p:cNvSpPr>
            <a:spLocks noChangeAspect="1"/>
          </p:cNvSpPr>
          <p:nvPr/>
        </p:nvSpPr>
        <p:spPr>
          <a:xfrm>
            <a:off x="2941066" y="417220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4" name="Picture 43" descr="A picture containing antenna&#10;&#10;Description automatically generated">
            <a:extLst>
              <a:ext uri="{FF2B5EF4-FFF2-40B4-BE49-F238E27FC236}">
                <a16:creationId xmlns:a16="http://schemas.microsoft.com/office/drawing/2014/main" id="{7F55CF63-6FD6-E67E-8CE8-0448CF244FCB}"/>
              </a:ext>
            </a:extLst>
          </p:cNvPr>
          <p:cNvPicPr>
            <a:picLocks noChangeAspect="1"/>
          </p:cNvPicPr>
          <p:nvPr/>
        </p:nvPicPr>
        <p:blipFill rotWithShape="1">
          <a:blip r:embed="rId3"/>
          <a:srcRect t="7751"/>
          <a:stretch/>
        </p:blipFill>
        <p:spPr>
          <a:xfrm>
            <a:off x="2316437" y="5830239"/>
            <a:ext cx="1570016" cy="287608"/>
          </a:xfrm>
          <a:prstGeom prst="rect">
            <a:avLst/>
          </a:prstGeom>
        </p:spPr>
      </p:pic>
      <p:sp>
        <p:nvSpPr>
          <p:cNvPr id="45" name="Oval 44">
            <a:extLst>
              <a:ext uri="{FF2B5EF4-FFF2-40B4-BE49-F238E27FC236}">
                <a16:creationId xmlns:a16="http://schemas.microsoft.com/office/drawing/2014/main" id="{FDA210F5-E5C4-66B3-1C77-814D77166BCA}"/>
              </a:ext>
            </a:extLst>
          </p:cNvPr>
          <p:cNvSpPr>
            <a:spLocks noChangeAspect="1"/>
          </p:cNvSpPr>
          <p:nvPr/>
        </p:nvSpPr>
        <p:spPr>
          <a:xfrm>
            <a:off x="2918147" y="526988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06D0098F-1CFE-8084-276C-E89E06050D7C}"/>
              </a:ext>
            </a:extLst>
          </p:cNvPr>
          <p:cNvSpPr>
            <a:spLocks noChangeAspect="1"/>
          </p:cNvSpPr>
          <p:nvPr/>
        </p:nvSpPr>
        <p:spPr>
          <a:xfrm>
            <a:off x="3234915" y="52542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4AB47F48-907C-893E-A6AC-AECFA736B658}"/>
              </a:ext>
            </a:extLst>
          </p:cNvPr>
          <p:cNvSpPr>
            <a:spLocks noChangeAspect="1"/>
          </p:cNvSpPr>
          <p:nvPr/>
        </p:nvSpPr>
        <p:spPr>
          <a:xfrm>
            <a:off x="2673225" y="53427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8" name="Picture 47" descr="A picture containing antenna&#10;&#10;Description automatically generated">
            <a:extLst>
              <a:ext uri="{FF2B5EF4-FFF2-40B4-BE49-F238E27FC236}">
                <a16:creationId xmlns:a16="http://schemas.microsoft.com/office/drawing/2014/main" id="{42334584-CED3-4AE9-15AB-458A48B1D0F2}"/>
              </a:ext>
            </a:extLst>
          </p:cNvPr>
          <p:cNvPicPr>
            <a:picLocks noChangeAspect="1"/>
          </p:cNvPicPr>
          <p:nvPr/>
        </p:nvPicPr>
        <p:blipFill rotWithShape="1">
          <a:blip r:embed="rId3"/>
          <a:srcRect t="7751"/>
          <a:stretch/>
        </p:blipFill>
        <p:spPr>
          <a:xfrm>
            <a:off x="4694891" y="3183712"/>
            <a:ext cx="1570016" cy="287608"/>
          </a:xfrm>
          <a:prstGeom prst="rect">
            <a:avLst/>
          </a:prstGeom>
        </p:spPr>
      </p:pic>
      <p:sp>
        <p:nvSpPr>
          <p:cNvPr id="49" name="Oval 48">
            <a:extLst>
              <a:ext uri="{FF2B5EF4-FFF2-40B4-BE49-F238E27FC236}">
                <a16:creationId xmlns:a16="http://schemas.microsoft.com/office/drawing/2014/main" id="{512F56EC-CD54-98FB-6C90-4590A37FC8A8}"/>
              </a:ext>
            </a:extLst>
          </p:cNvPr>
          <p:cNvSpPr>
            <a:spLocks noChangeAspect="1"/>
          </p:cNvSpPr>
          <p:nvPr/>
        </p:nvSpPr>
        <p:spPr>
          <a:xfrm>
            <a:off x="5296601" y="27905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a:extLst>
              <a:ext uri="{FF2B5EF4-FFF2-40B4-BE49-F238E27FC236}">
                <a16:creationId xmlns:a16="http://schemas.microsoft.com/office/drawing/2014/main" id="{49459869-CDAD-5354-2CDB-2E121E9EFFC4}"/>
              </a:ext>
            </a:extLst>
          </p:cNvPr>
          <p:cNvSpPr>
            <a:spLocks noChangeAspect="1"/>
          </p:cNvSpPr>
          <p:nvPr/>
        </p:nvSpPr>
        <p:spPr>
          <a:xfrm>
            <a:off x="5603537"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Oval 50">
            <a:extLst>
              <a:ext uri="{FF2B5EF4-FFF2-40B4-BE49-F238E27FC236}">
                <a16:creationId xmlns:a16="http://schemas.microsoft.com/office/drawing/2014/main" id="{690EC757-CE48-18AF-4996-963EC2FA06DF}"/>
              </a:ext>
            </a:extLst>
          </p:cNvPr>
          <p:cNvSpPr>
            <a:spLocks noChangeAspect="1"/>
          </p:cNvSpPr>
          <p:nvPr/>
        </p:nvSpPr>
        <p:spPr>
          <a:xfrm>
            <a:off x="5113579" y="26406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BE4228C1-7B57-12D6-F2CF-9026379A6383}"/>
              </a:ext>
            </a:extLst>
          </p:cNvPr>
          <p:cNvSpPr>
            <a:spLocks noChangeAspect="1"/>
          </p:cNvSpPr>
          <p:nvPr/>
        </p:nvSpPr>
        <p:spPr>
          <a:xfrm>
            <a:off x="5051679"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3" name="Picture 52" descr="A picture containing antenna&#10;&#10;Description automatically generated">
            <a:extLst>
              <a:ext uri="{FF2B5EF4-FFF2-40B4-BE49-F238E27FC236}">
                <a16:creationId xmlns:a16="http://schemas.microsoft.com/office/drawing/2014/main" id="{AB4BCBB2-C0E9-C788-662C-6634314C7659}"/>
              </a:ext>
            </a:extLst>
          </p:cNvPr>
          <p:cNvPicPr>
            <a:picLocks noChangeAspect="1"/>
          </p:cNvPicPr>
          <p:nvPr/>
        </p:nvPicPr>
        <p:blipFill rotWithShape="1">
          <a:blip r:embed="rId3"/>
          <a:srcRect t="7751"/>
          <a:stretch/>
        </p:blipFill>
        <p:spPr>
          <a:xfrm>
            <a:off x="4694891" y="4497063"/>
            <a:ext cx="1570016" cy="287608"/>
          </a:xfrm>
          <a:prstGeom prst="rect">
            <a:avLst/>
          </a:prstGeom>
        </p:spPr>
      </p:pic>
      <p:sp>
        <p:nvSpPr>
          <p:cNvPr id="54" name="Oval 53">
            <a:extLst>
              <a:ext uri="{FF2B5EF4-FFF2-40B4-BE49-F238E27FC236}">
                <a16:creationId xmlns:a16="http://schemas.microsoft.com/office/drawing/2014/main" id="{D6326254-E378-2FC5-85AB-839BBEC9C15F}"/>
              </a:ext>
            </a:extLst>
          </p:cNvPr>
          <p:cNvSpPr>
            <a:spLocks noChangeAspect="1"/>
          </p:cNvSpPr>
          <p:nvPr/>
        </p:nvSpPr>
        <p:spPr>
          <a:xfrm>
            <a:off x="5581739" y="410385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55274360-FB88-24AA-EF19-3BD9CABF1170}"/>
              </a:ext>
            </a:extLst>
          </p:cNvPr>
          <p:cNvSpPr>
            <a:spLocks noChangeAspect="1"/>
          </p:cNvSpPr>
          <p:nvPr/>
        </p:nvSpPr>
        <p:spPr>
          <a:xfrm>
            <a:off x="5888675"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9BDF0728-DEBC-173E-D513-3BBA3F0BB65D}"/>
              </a:ext>
            </a:extLst>
          </p:cNvPr>
          <p:cNvSpPr>
            <a:spLocks noChangeAspect="1"/>
          </p:cNvSpPr>
          <p:nvPr/>
        </p:nvSpPr>
        <p:spPr>
          <a:xfrm>
            <a:off x="5398717" y="395404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7" name="Oval 56">
            <a:extLst>
              <a:ext uri="{FF2B5EF4-FFF2-40B4-BE49-F238E27FC236}">
                <a16:creationId xmlns:a16="http://schemas.microsoft.com/office/drawing/2014/main" id="{68736190-0848-63DF-6AA5-DDD299ABF4B9}"/>
              </a:ext>
            </a:extLst>
          </p:cNvPr>
          <p:cNvSpPr>
            <a:spLocks noChangeAspect="1"/>
          </p:cNvSpPr>
          <p:nvPr/>
        </p:nvSpPr>
        <p:spPr>
          <a:xfrm>
            <a:off x="5336817"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8" name="Oval 57">
            <a:extLst>
              <a:ext uri="{FF2B5EF4-FFF2-40B4-BE49-F238E27FC236}">
                <a16:creationId xmlns:a16="http://schemas.microsoft.com/office/drawing/2014/main" id="{E2F8FEAA-EE49-1521-D13E-C9AFB67ECA99}"/>
              </a:ext>
            </a:extLst>
          </p:cNvPr>
          <p:cNvSpPr>
            <a:spLocks noChangeAspect="1"/>
          </p:cNvSpPr>
          <p:nvPr/>
        </p:nvSpPr>
        <p:spPr>
          <a:xfrm>
            <a:off x="5007351" y="431520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9" name="Picture 58" descr="A picture containing antenna&#10;&#10;Description automatically generated">
            <a:extLst>
              <a:ext uri="{FF2B5EF4-FFF2-40B4-BE49-F238E27FC236}">
                <a16:creationId xmlns:a16="http://schemas.microsoft.com/office/drawing/2014/main" id="{3BE647B6-9C27-BC55-E57B-6425592AB54A}"/>
              </a:ext>
            </a:extLst>
          </p:cNvPr>
          <p:cNvPicPr>
            <a:picLocks noChangeAspect="1"/>
          </p:cNvPicPr>
          <p:nvPr/>
        </p:nvPicPr>
        <p:blipFill rotWithShape="1">
          <a:blip r:embed="rId3"/>
          <a:srcRect t="7751"/>
          <a:stretch/>
        </p:blipFill>
        <p:spPr>
          <a:xfrm>
            <a:off x="4721709" y="5830239"/>
            <a:ext cx="1570016" cy="287608"/>
          </a:xfrm>
          <a:prstGeom prst="rect">
            <a:avLst/>
          </a:prstGeom>
        </p:spPr>
      </p:pic>
      <p:sp>
        <p:nvSpPr>
          <p:cNvPr id="60" name="Oval 59">
            <a:extLst>
              <a:ext uri="{FF2B5EF4-FFF2-40B4-BE49-F238E27FC236}">
                <a16:creationId xmlns:a16="http://schemas.microsoft.com/office/drawing/2014/main" id="{674F0FDD-230D-CA7C-4CC1-75FC392429E5}"/>
              </a:ext>
            </a:extLst>
          </p:cNvPr>
          <p:cNvSpPr>
            <a:spLocks noChangeAspect="1"/>
          </p:cNvSpPr>
          <p:nvPr/>
        </p:nvSpPr>
        <p:spPr>
          <a:xfrm>
            <a:off x="5608557" y="543702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1" name="Oval 60">
            <a:extLst>
              <a:ext uri="{FF2B5EF4-FFF2-40B4-BE49-F238E27FC236}">
                <a16:creationId xmlns:a16="http://schemas.microsoft.com/office/drawing/2014/main" id="{7B32D419-AA48-423F-CBAF-6AD45B0352D2}"/>
              </a:ext>
            </a:extLst>
          </p:cNvPr>
          <p:cNvSpPr>
            <a:spLocks noChangeAspect="1"/>
          </p:cNvSpPr>
          <p:nvPr/>
        </p:nvSpPr>
        <p:spPr>
          <a:xfrm>
            <a:off x="5647545" y="51857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2" name="Oval 61">
            <a:extLst>
              <a:ext uri="{FF2B5EF4-FFF2-40B4-BE49-F238E27FC236}">
                <a16:creationId xmlns:a16="http://schemas.microsoft.com/office/drawing/2014/main" id="{A9AD08DD-CFB4-BBB8-EB22-2B8C9E3F521B}"/>
              </a:ext>
            </a:extLst>
          </p:cNvPr>
          <p:cNvSpPr>
            <a:spLocks noChangeAspect="1"/>
          </p:cNvSpPr>
          <p:nvPr/>
        </p:nvSpPr>
        <p:spPr>
          <a:xfrm>
            <a:off x="5167311" y="51641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3" name="Oval 62">
            <a:extLst>
              <a:ext uri="{FF2B5EF4-FFF2-40B4-BE49-F238E27FC236}">
                <a16:creationId xmlns:a16="http://schemas.microsoft.com/office/drawing/2014/main" id="{996B6215-063D-D574-FAE5-BD37A76B8745}"/>
              </a:ext>
            </a:extLst>
          </p:cNvPr>
          <p:cNvSpPr>
            <a:spLocks noChangeAspect="1"/>
          </p:cNvSpPr>
          <p:nvPr/>
        </p:nvSpPr>
        <p:spPr>
          <a:xfrm>
            <a:off x="5075915" y="52688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4" name="Oval 63">
            <a:extLst>
              <a:ext uri="{FF2B5EF4-FFF2-40B4-BE49-F238E27FC236}">
                <a16:creationId xmlns:a16="http://schemas.microsoft.com/office/drawing/2014/main" id="{E84FC8EC-C54D-9C01-A9FF-F4EA0DACB0E3}"/>
              </a:ext>
            </a:extLst>
          </p:cNvPr>
          <p:cNvSpPr>
            <a:spLocks noChangeAspect="1"/>
          </p:cNvSpPr>
          <p:nvPr/>
        </p:nvSpPr>
        <p:spPr>
          <a:xfrm>
            <a:off x="4978015" y="541284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5" name="TextBox 64">
            <a:extLst>
              <a:ext uri="{FF2B5EF4-FFF2-40B4-BE49-F238E27FC236}">
                <a16:creationId xmlns:a16="http://schemas.microsoft.com/office/drawing/2014/main" id="{C4433F3E-01D7-A62A-0E51-F51DA0132913}"/>
              </a:ext>
            </a:extLst>
          </p:cNvPr>
          <p:cNvSpPr txBox="1"/>
          <p:nvPr/>
        </p:nvSpPr>
        <p:spPr>
          <a:xfrm>
            <a:off x="4921267" y="6523403"/>
            <a:ext cx="1207382" cy="276999"/>
          </a:xfrm>
          <a:prstGeom prst="rect">
            <a:avLst/>
          </a:prstGeom>
          <a:noFill/>
        </p:spPr>
        <p:txBody>
          <a:bodyPr wrap="none" rtlCol="0">
            <a:spAutoFit/>
          </a:bodyPr>
          <a:lstStyle/>
          <a:p>
            <a:r>
              <a:rPr lang="da-DK" sz="1200" dirty="0"/>
              <a:t>”H on the side”</a:t>
            </a:r>
          </a:p>
        </p:txBody>
      </p:sp>
      <p:pic>
        <p:nvPicPr>
          <p:cNvPr id="67" name="Picture 66" descr="A picture containing antenna&#10;&#10;Description automatically generated">
            <a:extLst>
              <a:ext uri="{FF2B5EF4-FFF2-40B4-BE49-F238E27FC236}">
                <a16:creationId xmlns:a16="http://schemas.microsoft.com/office/drawing/2014/main" id="{E7206D23-B7BF-A014-540C-FE1674FA2385}"/>
              </a:ext>
            </a:extLst>
          </p:cNvPr>
          <p:cNvPicPr>
            <a:picLocks noChangeAspect="1"/>
          </p:cNvPicPr>
          <p:nvPr/>
        </p:nvPicPr>
        <p:blipFill rotWithShape="1">
          <a:blip r:embed="rId3"/>
          <a:srcRect t="7751"/>
          <a:stretch/>
        </p:blipFill>
        <p:spPr>
          <a:xfrm>
            <a:off x="8443268" y="3182800"/>
            <a:ext cx="1570016" cy="287608"/>
          </a:xfrm>
          <a:prstGeom prst="rect">
            <a:avLst/>
          </a:prstGeom>
        </p:spPr>
      </p:pic>
      <p:sp>
        <p:nvSpPr>
          <p:cNvPr id="68" name="Oval 67">
            <a:extLst>
              <a:ext uri="{FF2B5EF4-FFF2-40B4-BE49-F238E27FC236}">
                <a16:creationId xmlns:a16="http://schemas.microsoft.com/office/drawing/2014/main" id="{0960E280-4E39-2505-9713-2B3ED7284DF2}"/>
              </a:ext>
            </a:extLst>
          </p:cNvPr>
          <p:cNvSpPr>
            <a:spLocks noChangeAspect="1"/>
          </p:cNvSpPr>
          <p:nvPr/>
        </p:nvSpPr>
        <p:spPr>
          <a:xfrm>
            <a:off x="9044978" y="27895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Oval 68">
            <a:extLst>
              <a:ext uri="{FF2B5EF4-FFF2-40B4-BE49-F238E27FC236}">
                <a16:creationId xmlns:a16="http://schemas.microsoft.com/office/drawing/2014/main" id="{A8253083-12F4-FB2A-19AA-178E42558B60}"/>
              </a:ext>
            </a:extLst>
          </p:cNvPr>
          <p:cNvSpPr>
            <a:spLocks noChangeAspect="1"/>
          </p:cNvSpPr>
          <p:nvPr/>
        </p:nvSpPr>
        <p:spPr>
          <a:xfrm>
            <a:off x="9351914"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0" name="Oval 69">
            <a:extLst>
              <a:ext uri="{FF2B5EF4-FFF2-40B4-BE49-F238E27FC236}">
                <a16:creationId xmlns:a16="http://schemas.microsoft.com/office/drawing/2014/main" id="{D0E24E7D-8FD9-19CA-48BF-A4AB9FF56F62}"/>
              </a:ext>
            </a:extLst>
          </p:cNvPr>
          <p:cNvSpPr>
            <a:spLocks noChangeAspect="1"/>
          </p:cNvSpPr>
          <p:nvPr/>
        </p:nvSpPr>
        <p:spPr>
          <a:xfrm>
            <a:off x="8861956" y="263977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1" name="Oval 70">
            <a:extLst>
              <a:ext uri="{FF2B5EF4-FFF2-40B4-BE49-F238E27FC236}">
                <a16:creationId xmlns:a16="http://schemas.microsoft.com/office/drawing/2014/main" id="{E8EBE42A-4745-009C-EDBA-FA326BC781BF}"/>
              </a:ext>
            </a:extLst>
          </p:cNvPr>
          <p:cNvSpPr>
            <a:spLocks noChangeAspect="1"/>
          </p:cNvSpPr>
          <p:nvPr/>
        </p:nvSpPr>
        <p:spPr>
          <a:xfrm>
            <a:off x="8800056"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2" name="Picture 71" descr="A picture containing antenna&#10;&#10;Description automatically generated">
            <a:extLst>
              <a:ext uri="{FF2B5EF4-FFF2-40B4-BE49-F238E27FC236}">
                <a16:creationId xmlns:a16="http://schemas.microsoft.com/office/drawing/2014/main" id="{ECC1D825-807D-9AB6-F27B-6ED1CD35580E}"/>
              </a:ext>
            </a:extLst>
          </p:cNvPr>
          <p:cNvPicPr>
            <a:picLocks noChangeAspect="1"/>
          </p:cNvPicPr>
          <p:nvPr/>
        </p:nvPicPr>
        <p:blipFill rotWithShape="1">
          <a:blip r:embed="rId3"/>
          <a:srcRect t="7751"/>
          <a:stretch/>
        </p:blipFill>
        <p:spPr>
          <a:xfrm>
            <a:off x="8443268" y="4497063"/>
            <a:ext cx="1570016" cy="287608"/>
          </a:xfrm>
          <a:prstGeom prst="rect">
            <a:avLst/>
          </a:prstGeom>
        </p:spPr>
      </p:pic>
      <p:sp>
        <p:nvSpPr>
          <p:cNvPr id="73" name="Oval 72">
            <a:extLst>
              <a:ext uri="{FF2B5EF4-FFF2-40B4-BE49-F238E27FC236}">
                <a16:creationId xmlns:a16="http://schemas.microsoft.com/office/drawing/2014/main" id="{FBFF2930-374E-2617-DCDD-BD4F7951300A}"/>
              </a:ext>
            </a:extLst>
          </p:cNvPr>
          <p:cNvSpPr>
            <a:spLocks noChangeAspect="1"/>
          </p:cNvSpPr>
          <p:nvPr/>
        </p:nvSpPr>
        <p:spPr>
          <a:xfrm>
            <a:off x="9446399" y="411174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4" name="Oval 73">
            <a:extLst>
              <a:ext uri="{FF2B5EF4-FFF2-40B4-BE49-F238E27FC236}">
                <a16:creationId xmlns:a16="http://schemas.microsoft.com/office/drawing/2014/main" id="{4D6E3538-F1ED-A1D2-7D54-668A6366739E}"/>
              </a:ext>
            </a:extLst>
          </p:cNvPr>
          <p:cNvSpPr>
            <a:spLocks noChangeAspect="1"/>
          </p:cNvSpPr>
          <p:nvPr/>
        </p:nvSpPr>
        <p:spPr>
          <a:xfrm>
            <a:off x="9477914" y="385974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Oval 74">
            <a:extLst>
              <a:ext uri="{FF2B5EF4-FFF2-40B4-BE49-F238E27FC236}">
                <a16:creationId xmlns:a16="http://schemas.microsoft.com/office/drawing/2014/main" id="{C132B707-3AD3-A11B-BC89-4FB6C5B77EEA}"/>
              </a:ext>
            </a:extLst>
          </p:cNvPr>
          <p:cNvSpPr>
            <a:spLocks noChangeAspect="1"/>
          </p:cNvSpPr>
          <p:nvPr/>
        </p:nvSpPr>
        <p:spPr>
          <a:xfrm>
            <a:off x="8960277" y="407202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Oval 75">
            <a:extLst>
              <a:ext uri="{FF2B5EF4-FFF2-40B4-BE49-F238E27FC236}">
                <a16:creationId xmlns:a16="http://schemas.microsoft.com/office/drawing/2014/main" id="{E337496F-04E1-40E3-6FCF-41F17E488DF7}"/>
              </a:ext>
            </a:extLst>
          </p:cNvPr>
          <p:cNvSpPr>
            <a:spLocks noChangeAspect="1"/>
          </p:cNvSpPr>
          <p:nvPr/>
        </p:nvSpPr>
        <p:spPr>
          <a:xfrm>
            <a:off x="8898377" y="417669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TextBox 77">
            <a:extLst>
              <a:ext uri="{FF2B5EF4-FFF2-40B4-BE49-F238E27FC236}">
                <a16:creationId xmlns:a16="http://schemas.microsoft.com/office/drawing/2014/main" id="{137B693B-672F-7A45-6710-3F981648F6B5}"/>
              </a:ext>
            </a:extLst>
          </p:cNvPr>
          <p:cNvSpPr txBox="1"/>
          <p:nvPr/>
        </p:nvSpPr>
        <p:spPr>
          <a:xfrm>
            <a:off x="8719878" y="6523402"/>
            <a:ext cx="1148071" cy="276999"/>
          </a:xfrm>
          <a:prstGeom prst="rect">
            <a:avLst/>
          </a:prstGeom>
          <a:noFill/>
        </p:spPr>
        <p:txBody>
          <a:bodyPr wrap="none" rtlCol="0">
            <a:spAutoFit/>
          </a:bodyPr>
          <a:lstStyle/>
          <a:p>
            <a:r>
              <a:rPr lang="da-DK" sz="1200" dirty="0"/>
              <a:t>”CO-OH slide”</a:t>
            </a:r>
          </a:p>
        </p:txBody>
      </p:sp>
      <p:sp>
        <p:nvSpPr>
          <p:cNvPr id="79" name="TextBox 78">
            <a:extLst>
              <a:ext uri="{FF2B5EF4-FFF2-40B4-BE49-F238E27FC236}">
                <a16:creationId xmlns:a16="http://schemas.microsoft.com/office/drawing/2014/main" id="{85852E43-8F87-7E8E-F239-18737E571EE9}"/>
              </a:ext>
            </a:extLst>
          </p:cNvPr>
          <p:cNvSpPr txBox="1"/>
          <p:nvPr/>
        </p:nvSpPr>
        <p:spPr>
          <a:xfrm>
            <a:off x="6859272" y="6523401"/>
            <a:ext cx="1361270" cy="276999"/>
          </a:xfrm>
          <a:prstGeom prst="rect">
            <a:avLst/>
          </a:prstGeom>
          <a:noFill/>
        </p:spPr>
        <p:txBody>
          <a:bodyPr wrap="none" rtlCol="0">
            <a:spAutoFit/>
          </a:bodyPr>
          <a:lstStyle/>
          <a:p>
            <a:r>
              <a:rPr lang="da-DK" sz="1200" dirty="0"/>
              <a:t>”H from solution”</a:t>
            </a:r>
          </a:p>
        </p:txBody>
      </p:sp>
      <p:pic>
        <p:nvPicPr>
          <p:cNvPr id="80" name="Picture 79" descr="A picture containing antenna&#10;&#10;Description automatically generated">
            <a:extLst>
              <a:ext uri="{FF2B5EF4-FFF2-40B4-BE49-F238E27FC236}">
                <a16:creationId xmlns:a16="http://schemas.microsoft.com/office/drawing/2014/main" id="{C10FBC51-6EC4-EC0B-BA4F-8AF6FB533940}"/>
              </a:ext>
            </a:extLst>
          </p:cNvPr>
          <p:cNvPicPr>
            <a:picLocks noChangeAspect="1"/>
          </p:cNvPicPr>
          <p:nvPr/>
        </p:nvPicPr>
        <p:blipFill rotWithShape="1">
          <a:blip r:embed="rId3"/>
          <a:srcRect t="7751"/>
          <a:stretch/>
        </p:blipFill>
        <p:spPr>
          <a:xfrm>
            <a:off x="6595160" y="3177912"/>
            <a:ext cx="1570016" cy="287608"/>
          </a:xfrm>
          <a:prstGeom prst="rect">
            <a:avLst/>
          </a:prstGeom>
        </p:spPr>
      </p:pic>
      <p:sp>
        <p:nvSpPr>
          <p:cNvPr id="81" name="Oval 80">
            <a:extLst>
              <a:ext uri="{FF2B5EF4-FFF2-40B4-BE49-F238E27FC236}">
                <a16:creationId xmlns:a16="http://schemas.microsoft.com/office/drawing/2014/main" id="{F1720101-8AD6-FB55-A49C-9F3ADF33620E}"/>
              </a:ext>
            </a:extLst>
          </p:cNvPr>
          <p:cNvSpPr>
            <a:spLocks noChangeAspect="1"/>
          </p:cNvSpPr>
          <p:nvPr/>
        </p:nvSpPr>
        <p:spPr>
          <a:xfrm>
            <a:off x="7196870"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Oval 81">
            <a:extLst>
              <a:ext uri="{FF2B5EF4-FFF2-40B4-BE49-F238E27FC236}">
                <a16:creationId xmlns:a16="http://schemas.microsoft.com/office/drawing/2014/main" id="{F1892D42-044A-0A1F-1123-5DBD37F1C119}"/>
              </a:ext>
            </a:extLst>
          </p:cNvPr>
          <p:cNvSpPr>
            <a:spLocks noChangeAspect="1"/>
          </p:cNvSpPr>
          <p:nvPr/>
        </p:nvSpPr>
        <p:spPr>
          <a:xfrm>
            <a:off x="7503806"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Oval 82">
            <a:extLst>
              <a:ext uri="{FF2B5EF4-FFF2-40B4-BE49-F238E27FC236}">
                <a16:creationId xmlns:a16="http://schemas.microsoft.com/office/drawing/2014/main" id="{6C98C454-EE49-9FCC-57A4-B5AEB9554066}"/>
              </a:ext>
            </a:extLst>
          </p:cNvPr>
          <p:cNvSpPr>
            <a:spLocks noChangeAspect="1"/>
          </p:cNvSpPr>
          <p:nvPr/>
        </p:nvSpPr>
        <p:spPr>
          <a:xfrm>
            <a:off x="7013848" y="26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Oval 83">
            <a:extLst>
              <a:ext uri="{FF2B5EF4-FFF2-40B4-BE49-F238E27FC236}">
                <a16:creationId xmlns:a16="http://schemas.microsoft.com/office/drawing/2014/main" id="{928907AC-8CEE-77E9-878E-E5AB00BDE00C}"/>
              </a:ext>
            </a:extLst>
          </p:cNvPr>
          <p:cNvSpPr>
            <a:spLocks noChangeAspect="1"/>
          </p:cNvSpPr>
          <p:nvPr/>
        </p:nvSpPr>
        <p:spPr>
          <a:xfrm>
            <a:off x="695194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TextBox 84">
            <a:extLst>
              <a:ext uri="{FF2B5EF4-FFF2-40B4-BE49-F238E27FC236}">
                <a16:creationId xmlns:a16="http://schemas.microsoft.com/office/drawing/2014/main" id="{98B64531-41D7-F8B0-4394-5CA515C428D9}"/>
              </a:ext>
            </a:extLst>
          </p:cNvPr>
          <p:cNvSpPr txBox="1"/>
          <p:nvPr/>
        </p:nvSpPr>
        <p:spPr>
          <a:xfrm>
            <a:off x="612200" y="6510046"/>
            <a:ext cx="700833" cy="276999"/>
          </a:xfrm>
          <a:prstGeom prst="rect">
            <a:avLst/>
          </a:prstGeom>
          <a:noFill/>
        </p:spPr>
        <p:txBody>
          <a:bodyPr wrap="none" rtlCol="0">
            <a:spAutoFit/>
          </a:bodyPr>
          <a:lstStyle/>
          <a:p>
            <a:r>
              <a:rPr lang="da-DK" sz="1200" dirty="0"/>
              <a:t>”Direct”</a:t>
            </a:r>
          </a:p>
        </p:txBody>
      </p:sp>
      <p:sp>
        <p:nvSpPr>
          <p:cNvPr id="86" name="TextBox 85">
            <a:extLst>
              <a:ext uri="{FF2B5EF4-FFF2-40B4-BE49-F238E27FC236}">
                <a16:creationId xmlns:a16="http://schemas.microsoft.com/office/drawing/2014/main" id="{0DBCAC83-7268-13C1-214A-E72927AB59FE}"/>
              </a:ext>
            </a:extLst>
          </p:cNvPr>
          <p:cNvSpPr txBox="1"/>
          <p:nvPr/>
        </p:nvSpPr>
        <p:spPr>
          <a:xfrm>
            <a:off x="2644428" y="6510045"/>
            <a:ext cx="904415" cy="276999"/>
          </a:xfrm>
          <a:prstGeom prst="rect">
            <a:avLst/>
          </a:prstGeom>
          <a:noFill/>
        </p:spPr>
        <p:txBody>
          <a:bodyPr wrap="none" rtlCol="0">
            <a:spAutoFit/>
          </a:bodyPr>
          <a:lstStyle/>
          <a:p>
            <a:r>
              <a:rPr lang="da-DK" sz="1200" dirty="0"/>
              <a:t>”Dentates”</a:t>
            </a:r>
          </a:p>
        </p:txBody>
      </p:sp>
      <p:pic>
        <p:nvPicPr>
          <p:cNvPr id="87" name="Picture 86" descr="A picture containing antenna&#10;&#10;Description automatically generated">
            <a:extLst>
              <a:ext uri="{FF2B5EF4-FFF2-40B4-BE49-F238E27FC236}">
                <a16:creationId xmlns:a16="http://schemas.microsoft.com/office/drawing/2014/main" id="{16527714-16D4-CAAB-114C-107F956A6A5D}"/>
              </a:ext>
            </a:extLst>
          </p:cNvPr>
          <p:cNvPicPr>
            <a:picLocks noChangeAspect="1"/>
          </p:cNvPicPr>
          <p:nvPr/>
        </p:nvPicPr>
        <p:blipFill rotWithShape="1">
          <a:blip r:embed="rId3"/>
          <a:srcRect t="7751"/>
          <a:stretch/>
        </p:blipFill>
        <p:spPr>
          <a:xfrm>
            <a:off x="6590284" y="4488814"/>
            <a:ext cx="1570016" cy="287608"/>
          </a:xfrm>
          <a:prstGeom prst="rect">
            <a:avLst/>
          </a:prstGeom>
        </p:spPr>
      </p:pic>
      <p:sp>
        <p:nvSpPr>
          <p:cNvPr id="88" name="Oval 87">
            <a:extLst>
              <a:ext uri="{FF2B5EF4-FFF2-40B4-BE49-F238E27FC236}">
                <a16:creationId xmlns:a16="http://schemas.microsoft.com/office/drawing/2014/main" id="{98E3AA76-0932-C878-485B-594C9A91C554}"/>
              </a:ext>
            </a:extLst>
          </p:cNvPr>
          <p:cNvSpPr>
            <a:spLocks noChangeAspect="1"/>
          </p:cNvSpPr>
          <p:nvPr/>
        </p:nvSpPr>
        <p:spPr>
          <a:xfrm>
            <a:off x="7514676" y="40956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93206B8-32B3-18BF-1564-045DA56706F9}"/>
              </a:ext>
            </a:extLst>
          </p:cNvPr>
          <p:cNvSpPr>
            <a:spLocks noChangeAspect="1"/>
          </p:cNvSpPr>
          <p:nvPr/>
        </p:nvSpPr>
        <p:spPr>
          <a:xfrm>
            <a:off x="7550295" y="384361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BF6C1384-99A9-AB05-1A81-551E6B824D94}"/>
              </a:ext>
            </a:extLst>
          </p:cNvPr>
          <p:cNvSpPr>
            <a:spLocks noChangeAspect="1"/>
          </p:cNvSpPr>
          <p:nvPr/>
        </p:nvSpPr>
        <p:spPr>
          <a:xfrm>
            <a:off x="6872972" y="397571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1C916B9E-2D9E-6CC3-D933-9D43F0AC7006}"/>
              </a:ext>
            </a:extLst>
          </p:cNvPr>
          <p:cNvSpPr>
            <a:spLocks noChangeAspect="1"/>
          </p:cNvSpPr>
          <p:nvPr/>
        </p:nvSpPr>
        <p:spPr>
          <a:xfrm>
            <a:off x="6983234" y="389351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B5233E98-B215-4CC4-A251-225634483D47}"/>
              </a:ext>
            </a:extLst>
          </p:cNvPr>
          <p:cNvSpPr>
            <a:spLocks noChangeAspect="1"/>
          </p:cNvSpPr>
          <p:nvPr/>
        </p:nvSpPr>
        <p:spPr>
          <a:xfrm>
            <a:off x="7125183" y="37954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2" name="Straight Connector 101">
            <a:extLst>
              <a:ext uri="{FF2B5EF4-FFF2-40B4-BE49-F238E27FC236}">
                <a16:creationId xmlns:a16="http://schemas.microsoft.com/office/drawing/2014/main" id="{EC094859-F620-EFDD-75E1-B77BB1333E3C}"/>
              </a:ext>
            </a:extLst>
          </p:cNvPr>
          <p:cNvCxnSpPr>
            <a:cxnSpLocks/>
          </p:cNvCxnSpPr>
          <p:nvPr/>
        </p:nvCxnSpPr>
        <p:spPr>
          <a:xfrm>
            <a:off x="1061145"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E164C10-AF52-C4A0-85F3-C8F346BA788C}"/>
              </a:ext>
            </a:extLst>
          </p:cNvPr>
          <p:cNvCxnSpPr>
            <a:cxnSpLocks/>
          </p:cNvCxnSpPr>
          <p:nvPr/>
        </p:nvCxnSpPr>
        <p:spPr>
          <a:xfrm>
            <a:off x="335329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FAC122-CA87-EBB1-02C9-5CAE894D90A5}"/>
              </a:ext>
            </a:extLst>
          </p:cNvPr>
          <p:cNvCxnSpPr>
            <a:cxnSpLocks/>
          </p:cNvCxnSpPr>
          <p:nvPr/>
        </p:nvCxnSpPr>
        <p:spPr>
          <a:xfrm>
            <a:off x="281354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992022-5EAB-61F9-5062-83188C7022CE}"/>
              </a:ext>
            </a:extLst>
          </p:cNvPr>
          <p:cNvCxnSpPr>
            <a:cxnSpLocks/>
          </p:cNvCxnSpPr>
          <p:nvPr/>
        </p:nvCxnSpPr>
        <p:spPr>
          <a:xfrm>
            <a:off x="7352018" y="310568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86BB144-8424-E361-BDF3-97525B3227A1}"/>
              </a:ext>
            </a:extLst>
          </p:cNvPr>
          <p:cNvCxnSpPr>
            <a:cxnSpLocks/>
          </p:cNvCxnSpPr>
          <p:nvPr/>
        </p:nvCxnSpPr>
        <p:spPr>
          <a:xfrm>
            <a:off x="3067548" y="44291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154CB70-6038-3C64-6894-6A1CF6BD8A7C}"/>
              </a:ext>
            </a:extLst>
          </p:cNvPr>
          <p:cNvCxnSpPr>
            <a:cxnSpLocks/>
          </p:cNvCxnSpPr>
          <p:nvPr/>
        </p:nvCxnSpPr>
        <p:spPr>
          <a:xfrm>
            <a:off x="5456095"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3BC5B25-174F-C36B-9C71-8E3B9D9327F7}"/>
              </a:ext>
            </a:extLst>
          </p:cNvPr>
          <p:cNvCxnSpPr>
            <a:cxnSpLocks/>
          </p:cNvCxnSpPr>
          <p:nvPr/>
        </p:nvCxnSpPr>
        <p:spPr>
          <a:xfrm>
            <a:off x="5058029" y="442593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93DE1B3-FAF6-30E5-4918-076BD29AAC10}"/>
              </a:ext>
            </a:extLst>
          </p:cNvPr>
          <p:cNvCxnSpPr>
            <a:cxnSpLocks/>
          </p:cNvCxnSpPr>
          <p:nvPr/>
        </p:nvCxnSpPr>
        <p:spPr>
          <a:xfrm>
            <a:off x="5738670" y="442551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7BD204-D9B5-5C40-6C7D-850A16F8B47C}"/>
              </a:ext>
            </a:extLst>
          </p:cNvPr>
          <p:cNvCxnSpPr>
            <a:cxnSpLocks/>
          </p:cNvCxnSpPr>
          <p:nvPr/>
        </p:nvCxnSpPr>
        <p:spPr>
          <a:xfrm>
            <a:off x="5764070" y="576118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A9D8EA9-CE18-60D9-026D-67C0C34F0723}"/>
              </a:ext>
            </a:extLst>
          </p:cNvPr>
          <p:cNvCxnSpPr>
            <a:cxnSpLocks/>
          </p:cNvCxnSpPr>
          <p:nvPr/>
        </p:nvCxnSpPr>
        <p:spPr>
          <a:xfrm>
            <a:off x="7672693" y="441848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A5A712D-DA5C-3319-9F73-A7E03C13F8DC}"/>
              </a:ext>
            </a:extLst>
          </p:cNvPr>
          <p:cNvCxnSpPr>
            <a:cxnSpLocks/>
          </p:cNvCxnSpPr>
          <p:nvPr/>
        </p:nvCxnSpPr>
        <p:spPr>
          <a:xfrm>
            <a:off x="9207921"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89AC30-02FD-15B4-285E-2A344CD4B587}"/>
              </a:ext>
            </a:extLst>
          </p:cNvPr>
          <p:cNvCxnSpPr>
            <a:cxnSpLocks/>
          </p:cNvCxnSpPr>
          <p:nvPr/>
        </p:nvCxnSpPr>
        <p:spPr>
          <a:xfrm>
            <a:off x="9603914"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89A0D0-A861-155F-8179-139A1FF9317F}"/>
              </a:ext>
            </a:extLst>
          </p:cNvPr>
          <p:cNvCxnSpPr>
            <a:cxnSpLocks/>
          </p:cNvCxnSpPr>
          <p:nvPr/>
        </p:nvCxnSpPr>
        <p:spPr>
          <a:xfrm>
            <a:off x="9019578"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76888BF-D264-2536-8BB1-D71A263733A5}"/>
              </a:ext>
            </a:extLst>
          </p:cNvPr>
          <p:cNvCxnSpPr>
            <a:cxnSpLocks/>
          </p:cNvCxnSpPr>
          <p:nvPr/>
        </p:nvCxnSpPr>
        <p:spPr>
          <a:xfrm flipH="1">
            <a:off x="3615070" y="1732808"/>
            <a:ext cx="1803072" cy="935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566D21B-4447-C8D3-E88F-D8E0FB7DC1A4}"/>
              </a:ext>
            </a:extLst>
          </p:cNvPr>
          <p:cNvCxnSpPr>
            <a:cxnSpLocks/>
          </p:cNvCxnSpPr>
          <p:nvPr/>
        </p:nvCxnSpPr>
        <p:spPr>
          <a:xfrm flipH="1">
            <a:off x="1616149" y="1540422"/>
            <a:ext cx="3679532" cy="1138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61484F6-7E47-26D7-75F0-C05D7C9A13A3}"/>
              </a:ext>
            </a:extLst>
          </p:cNvPr>
          <p:cNvCxnSpPr>
            <a:cxnSpLocks/>
          </p:cNvCxnSpPr>
          <p:nvPr/>
        </p:nvCxnSpPr>
        <p:spPr>
          <a:xfrm flipH="1">
            <a:off x="5624623" y="2030819"/>
            <a:ext cx="85061" cy="5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A4A4C7B-7070-AA0F-7243-DADB24C4EC3E}"/>
              </a:ext>
            </a:extLst>
          </p:cNvPr>
          <p:cNvCxnSpPr>
            <a:cxnSpLocks/>
          </p:cNvCxnSpPr>
          <p:nvPr/>
        </p:nvCxnSpPr>
        <p:spPr>
          <a:xfrm>
            <a:off x="6230679" y="1807535"/>
            <a:ext cx="616688" cy="71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75BFEF8-6106-A274-2A64-D8C44E9A6AD0}"/>
              </a:ext>
            </a:extLst>
          </p:cNvPr>
          <p:cNvCxnSpPr>
            <a:cxnSpLocks/>
          </p:cNvCxnSpPr>
          <p:nvPr/>
        </p:nvCxnSpPr>
        <p:spPr>
          <a:xfrm>
            <a:off x="6379535" y="1658679"/>
            <a:ext cx="2243470" cy="967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DFFAFF7-2DE9-53F1-166E-851D8A836EDE}"/>
              </a:ext>
            </a:extLst>
          </p:cNvPr>
          <p:cNvCxnSpPr>
            <a:cxnSpLocks/>
          </p:cNvCxnSpPr>
          <p:nvPr/>
        </p:nvCxnSpPr>
        <p:spPr>
          <a:xfrm>
            <a:off x="5460589" y="356789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3EB5F65-859C-36B2-F538-57704CD25FFC}"/>
              </a:ext>
            </a:extLst>
          </p:cNvPr>
          <p:cNvCxnSpPr>
            <a:cxnSpLocks/>
          </p:cNvCxnSpPr>
          <p:nvPr/>
        </p:nvCxnSpPr>
        <p:spPr>
          <a:xfrm>
            <a:off x="5479899"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CAC06CA-491D-7E3F-2061-FB557307F07F}"/>
              </a:ext>
            </a:extLst>
          </p:cNvPr>
          <p:cNvCxnSpPr>
            <a:cxnSpLocks/>
          </p:cNvCxnSpPr>
          <p:nvPr/>
        </p:nvCxnSpPr>
        <p:spPr>
          <a:xfrm>
            <a:off x="3081966" y="353525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028C044-AE7B-F67C-9795-50EA3A7A4C8D}"/>
              </a:ext>
            </a:extLst>
          </p:cNvPr>
          <p:cNvCxnSpPr>
            <a:cxnSpLocks/>
          </p:cNvCxnSpPr>
          <p:nvPr/>
        </p:nvCxnSpPr>
        <p:spPr>
          <a:xfrm>
            <a:off x="7376563"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BDE780E-E10C-EE07-9ADA-8B4BD2E29D8A}"/>
              </a:ext>
            </a:extLst>
          </p:cNvPr>
          <p:cNvCxnSpPr>
            <a:cxnSpLocks/>
          </p:cNvCxnSpPr>
          <p:nvPr/>
        </p:nvCxnSpPr>
        <p:spPr>
          <a:xfrm>
            <a:off x="9234463" y="364951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174E7E5-4DD6-9B87-DF20-78EC1178A006}"/>
              </a:ext>
            </a:extLst>
          </p:cNvPr>
          <p:cNvCxnSpPr>
            <a:cxnSpLocks/>
          </p:cNvCxnSpPr>
          <p:nvPr/>
        </p:nvCxnSpPr>
        <p:spPr>
          <a:xfrm>
            <a:off x="1072249"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3435732-1520-4ED7-7B9B-14AFAADE2C6B}"/>
              </a:ext>
            </a:extLst>
          </p:cNvPr>
          <p:cNvCxnSpPr>
            <a:cxnSpLocks/>
          </p:cNvCxnSpPr>
          <p:nvPr/>
        </p:nvCxnSpPr>
        <p:spPr>
          <a:xfrm>
            <a:off x="3089667"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38BCA7-AE34-4FC8-6354-07B824AB9072}"/>
              </a:ext>
            </a:extLst>
          </p:cNvPr>
          <p:cNvCxnSpPr>
            <a:cxnSpLocks/>
          </p:cNvCxnSpPr>
          <p:nvPr/>
        </p:nvCxnSpPr>
        <p:spPr>
          <a:xfrm>
            <a:off x="4280793" y="2884295"/>
            <a:ext cx="0" cy="390274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3383FCC9-60F5-D025-04B9-85C0EFD26B65}"/>
              </a:ext>
            </a:extLst>
          </p:cNvPr>
          <p:cNvSpPr txBox="1"/>
          <p:nvPr/>
        </p:nvSpPr>
        <p:spPr>
          <a:xfrm>
            <a:off x="10403477" y="6515153"/>
            <a:ext cx="1510350" cy="276999"/>
          </a:xfrm>
          <a:prstGeom prst="rect">
            <a:avLst/>
          </a:prstGeom>
          <a:noFill/>
        </p:spPr>
        <p:txBody>
          <a:bodyPr wrap="none" rtlCol="0">
            <a:spAutoFit/>
          </a:bodyPr>
          <a:lstStyle/>
          <a:p>
            <a:r>
              <a:rPr lang="da-DK" sz="1200" dirty="0"/>
              <a:t>”CO</a:t>
            </a:r>
            <a:r>
              <a:rPr lang="da-DK" sz="1200" baseline="-25000" dirty="0"/>
              <a:t>2</a:t>
            </a:r>
            <a:r>
              <a:rPr lang="da-DK" sz="1200" dirty="0"/>
              <a:t>RR at the end”</a:t>
            </a:r>
          </a:p>
        </p:txBody>
      </p:sp>
      <p:cxnSp>
        <p:nvCxnSpPr>
          <p:cNvPr id="116" name="Straight Arrow Connector 115">
            <a:extLst>
              <a:ext uri="{FF2B5EF4-FFF2-40B4-BE49-F238E27FC236}">
                <a16:creationId xmlns:a16="http://schemas.microsoft.com/office/drawing/2014/main" id="{77BBBDA3-59BD-8B79-51B2-C3D740C67C00}"/>
              </a:ext>
            </a:extLst>
          </p:cNvPr>
          <p:cNvCxnSpPr>
            <a:cxnSpLocks/>
          </p:cNvCxnSpPr>
          <p:nvPr/>
        </p:nvCxnSpPr>
        <p:spPr>
          <a:xfrm>
            <a:off x="6428560" y="1566494"/>
            <a:ext cx="3959449" cy="1144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122" descr="A picture containing antenna&#10;&#10;Description automatically generated">
            <a:extLst>
              <a:ext uri="{FF2B5EF4-FFF2-40B4-BE49-F238E27FC236}">
                <a16:creationId xmlns:a16="http://schemas.microsoft.com/office/drawing/2014/main" id="{D4AAF295-EE98-8FE3-8026-C54940A4219D}"/>
              </a:ext>
            </a:extLst>
          </p:cNvPr>
          <p:cNvPicPr>
            <a:picLocks noChangeAspect="1"/>
          </p:cNvPicPr>
          <p:nvPr/>
        </p:nvPicPr>
        <p:blipFill rotWithShape="1">
          <a:blip r:embed="rId3"/>
          <a:srcRect t="7751"/>
          <a:stretch/>
        </p:blipFill>
        <p:spPr>
          <a:xfrm>
            <a:off x="10336772" y="3183100"/>
            <a:ext cx="1570016" cy="287608"/>
          </a:xfrm>
          <a:prstGeom prst="rect">
            <a:avLst/>
          </a:prstGeom>
        </p:spPr>
      </p:pic>
      <p:sp>
        <p:nvSpPr>
          <p:cNvPr id="125" name="Oval 124">
            <a:extLst>
              <a:ext uri="{FF2B5EF4-FFF2-40B4-BE49-F238E27FC236}">
                <a16:creationId xmlns:a16="http://schemas.microsoft.com/office/drawing/2014/main" id="{148C1D59-6B51-9E9C-221A-545334E36D61}"/>
              </a:ext>
            </a:extLst>
          </p:cNvPr>
          <p:cNvSpPr>
            <a:spLocks noChangeAspect="1"/>
          </p:cNvSpPr>
          <p:nvPr/>
        </p:nvSpPr>
        <p:spPr>
          <a:xfrm>
            <a:off x="10932132" y="27898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7" name="Oval 126">
            <a:extLst>
              <a:ext uri="{FF2B5EF4-FFF2-40B4-BE49-F238E27FC236}">
                <a16:creationId xmlns:a16="http://schemas.microsoft.com/office/drawing/2014/main" id="{3E8E3C03-E7D2-05D1-3205-2A6E8C36E68E}"/>
              </a:ext>
            </a:extLst>
          </p:cNvPr>
          <p:cNvSpPr>
            <a:spLocks noChangeAspect="1"/>
          </p:cNvSpPr>
          <p:nvPr/>
        </p:nvSpPr>
        <p:spPr>
          <a:xfrm>
            <a:off x="11239068"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4" name="Oval 133">
            <a:extLst>
              <a:ext uri="{FF2B5EF4-FFF2-40B4-BE49-F238E27FC236}">
                <a16:creationId xmlns:a16="http://schemas.microsoft.com/office/drawing/2014/main" id="{896006DB-82EB-DBCF-B03E-8A7E3FD48F0A}"/>
              </a:ext>
            </a:extLst>
          </p:cNvPr>
          <p:cNvSpPr>
            <a:spLocks noChangeAspect="1"/>
          </p:cNvSpPr>
          <p:nvPr/>
        </p:nvSpPr>
        <p:spPr>
          <a:xfrm>
            <a:off x="10749110" y="263690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6" name="Oval 135">
            <a:extLst>
              <a:ext uri="{FF2B5EF4-FFF2-40B4-BE49-F238E27FC236}">
                <a16:creationId xmlns:a16="http://schemas.microsoft.com/office/drawing/2014/main" id="{3360E57D-25FD-B7B3-A765-EE6C90323D8F}"/>
              </a:ext>
            </a:extLst>
          </p:cNvPr>
          <p:cNvSpPr>
            <a:spLocks noChangeAspect="1"/>
          </p:cNvSpPr>
          <p:nvPr/>
        </p:nvSpPr>
        <p:spPr>
          <a:xfrm>
            <a:off x="10687210"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7" name="Picture 136" descr="A picture containing antenna&#10;&#10;Description automatically generated">
            <a:extLst>
              <a:ext uri="{FF2B5EF4-FFF2-40B4-BE49-F238E27FC236}">
                <a16:creationId xmlns:a16="http://schemas.microsoft.com/office/drawing/2014/main" id="{0C99848E-E3CA-0F73-BC8C-E3DC234C6187}"/>
              </a:ext>
            </a:extLst>
          </p:cNvPr>
          <p:cNvPicPr>
            <a:picLocks noChangeAspect="1"/>
          </p:cNvPicPr>
          <p:nvPr/>
        </p:nvPicPr>
        <p:blipFill rotWithShape="1">
          <a:blip r:embed="rId3"/>
          <a:srcRect t="7751"/>
          <a:stretch/>
        </p:blipFill>
        <p:spPr>
          <a:xfrm>
            <a:off x="10336772" y="4502251"/>
            <a:ext cx="1570016" cy="287608"/>
          </a:xfrm>
          <a:prstGeom prst="rect">
            <a:avLst/>
          </a:prstGeom>
        </p:spPr>
      </p:pic>
      <p:sp>
        <p:nvSpPr>
          <p:cNvPr id="138" name="Oval 137">
            <a:extLst>
              <a:ext uri="{FF2B5EF4-FFF2-40B4-BE49-F238E27FC236}">
                <a16:creationId xmlns:a16="http://schemas.microsoft.com/office/drawing/2014/main" id="{C8A69C13-4828-C58E-F46F-2240962D9018}"/>
              </a:ext>
            </a:extLst>
          </p:cNvPr>
          <p:cNvSpPr>
            <a:spLocks noChangeAspect="1"/>
          </p:cNvSpPr>
          <p:nvPr/>
        </p:nvSpPr>
        <p:spPr>
          <a:xfrm>
            <a:off x="10938482" y="394189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9" name="Oval 138">
            <a:extLst>
              <a:ext uri="{FF2B5EF4-FFF2-40B4-BE49-F238E27FC236}">
                <a16:creationId xmlns:a16="http://schemas.microsoft.com/office/drawing/2014/main" id="{0B2C1D78-C176-DBE4-11E0-DF9C274BEC59}"/>
              </a:ext>
            </a:extLst>
          </p:cNvPr>
          <p:cNvSpPr>
            <a:spLocks noChangeAspect="1"/>
          </p:cNvSpPr>
          <p:nvPr/>
        </p:nvSpPr>
        <p:spPr>
          <a:xfrm>
            <a:off x="11255250" y="39262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0" name="Oval 139">
            <a:extLst>
              <a:ext uri="{FF2B5EF4-FFF2-40B4-BE49-F238E27FC236}">
                <a16:creationId xmlns:a16="http://schemas.microsoft.com/office/drawing/2014/main" id="{014B8CD4-2612-F8AF-D71A-7083DDBC3A2B}"/>
              </a:ext>
            </a:extLst>
          </p:cNvPr>
          <p:cNvSpPr>
            <a:spLocks noChangeAspect="1"/>
          </p:cNvSpPr>
          <p:nvPr/>
        </p:nvSpPr>
        <p:spPr>
          <a:xfrm>
            <a:off x="10693560" y="40147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1" name="Straight Connector 140">
            <a:extLst>
              <a:ext uri="{FF2B5EF4-FFF2-40B4-BE49-F238E27FC236}">
                <a16:creationId xmlns:a16="http://schemas.microsoft.com/office/drawing/2014/main" id="{D898ACD2-6D9C-FA6F-EFB4-E1A8C8D4FA98}"/>
              </a:ext>
            </a:extLst>
          </p:cNvPr>
          <p:cNvCxnSpPr>
            <a:cxnSpLocks/>
          </p:cNvCxnSpPr>
          <p:nvPr/>
        </p:nvCxnSpPr>
        <p:spPr>
          <a:xfrm>
            <a:off x="11091035" y="3113495"/>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6889B7E-72EA-06C4-2129-99DD18E12174}"/>
              </a:ext>
            </a:extLst>
          </p:cNvPr>
          <p:cNvCxnSpPr>
            <a:cxnSpLocks/>
          </p:cNvCxnSpPr>
          <p:nvPr/>
        </p:nvCxnSpPr>
        <p:spPr>
          <a:xfrm>
            <a:off x="11102139" y="356277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picture containing antenna&#10;&#10;Description automatically generated">
            <a:extLst>
              <a:ext uri="{FF2B5EF4-FFF2-40B4-BE49-F238E27FC236}">
                <a16:creationId xmlns:a16="http://schemas.microsoft.com/office/drawing/2014/main" id="{0BC15574-6677-3BF1-A46F-4470BF05979C}"/>
              </a:ext>
            </a:extLst>
          </p:cNvPr>
          <p:cNvPicPr>
            <a:picLocks noChangeAspect="1"/>
          </p:cNvPicPr>
          <p:nvPr/>
        </p:nvPicPr>
        <p:blipFill rotWithShape="1">
          <a:blip r:embed="rId3"/>
          <a:srcRect t="7751"/>
          <a:stretch/>
        </p:blipFill>
        <p:spPr>
          <a:xfrm>
            <a:off x="10329111" y="5823179"/>
            <a:ext cx="1570016" cy="287608"/>
          </a:xfrm>
          <a:prstGeom prst="rect">
            <a:avLst/>
          </a:prstGeom>
        </p:spPr>
      </p:pic>
      <p:sp>
        <p:nvSpPr>
          <p:cNvPr id="144" name="Oval 143">
            <a:extLst>
              <a:ext uri="{FF2B5EF4-FFF2-40B4-BE49-F238E27FC236}">
                <a16:creationId xmlns:a16="http://schemas.microsoft.com/office/drawing/2014/main" id="{DF9028B8-806E-52D4-B758-378D54307DFD}"/>
              </a:ext>
            </a:extLst>
          </p:cNvPr>
          <p:cNvSpPr>
            <a:spLocks noChangeAspect="1"/>
          </p:cNvSpPr>
          <p:nvPr/>
        </p:nvSpPr>
        <p:spPr>
          <a:xfrm>
            <a:off x="11215959" y="542996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5" name="Oval 144">
            <a:extLst>
              <a:ext uri="{FF2B5EF4-FFF2-40B4-BE49-F238E27FC236}">
                <a16:creationId xmlns:a16="http://schemas.microsoft.com/office/drawing/2014/main" id="{A56A453F-2848-A25D-E1EF-DE48C85C6A4A}"/>
              </a:ext>
            </a:extLst>
          </p:cNvPr>
          <p:cNvSpPr>
            <a:spLocks noChangeAspect="1"/>
          </p:cNvSpPr>
          <p:nvPr/>
        </p:nvSpPr>
        <p:spPr>
          <a:xfrm>
            <a:off x="11254947" y="51786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6" name="Oval 145">
            <a:extLst>
              <a:ext uri="{FF2B5EF4-FFF2-40B4-BE49-F238E27FC236}">
                <a16:creationId xmlns:a16="http://schemas.microsoft.com/office/drawing/2014/main" id="{C8C9DBC0-1AB0-640C-B7C5-308755143B19}"/>
              </a:ext>
            </a:extLst>
          </p:cNvPr>
          <p:cNvSpPr>
            <a:spLocks noChangeAspect="1"/>
          </p:cNvSpPr>
          <p:nvPr/>
        </p:nvSpPr>
        <p:spPr>
          <a:xfrm>
            <a:off x="10774713" y="515712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7" name="Oval 146">
            <a:extLst>
              <a:ext uri="{FF2B5EF4-FFF2-40B4-BE49-F238E27FC236}">
                <a16:creationId xmlns:a16="http://schemas.microsoft.com/office/drawing/2014/main" id="{08ED4D89-7B46-EC5A-2148-31F04B7C9666}"/>
              </a:ext>
            </a:extLst>
          </p:cNvPr>
          <p:cNvSpPr>
            <a:spLocks noChangeAspect="1"/>
          </p:cNvSpPr>
          <p:nvPr/>
        </p:nvSpPr>
        <p:spPr>
          <a:xfrm>
            <a:off x="10683317" y="526178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8" name="Oval 147">
            <a:extLst>
              <a:ext uri="{FF2B5EF4-FFF2-40B4-BE49-F238E27FC236}">
                <a16:creationId xmlns:a16="http://schemas.microsoft.com/office/drawing/2014/main" id="{D838267A-B4C2-C0B0-B3A2-3172332ADA53}"/>
              </a:ext>
            </a:extLst>
          </p:cNvPr>
          <p:cNvSpPr>
            <a:spLocks noChangeAspect="1"/>
          </p:cNvSpPr>
          <p:nvPr/>
        </p:nvSpPr>
        <p:spPr>
          <a:xfrm>
            <a:off x="10585417" y="540578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9" name="Straight Connector 148">
            <a:extLst>
              <a:ext uri="{FF2B5EF4-FFF2-40B4-BE49-F238E27FC236}">
                <a16:creationId xmlns:a16="http://schemas.microsoft.com/office/drawing/2014/main" id="{080A8A3D-B098-9220-323D-31F6A52E4509}"/>
              </a:ext>
            </a:extLst>
          </p:cNvPr>
          <p:cNvCxnSpPr>
            <a:cxnSpLocks/>
          </p:cNvCxnSpPr>
          <p:nvPr/>
        </p:nvCxnSpPr>
        <p:spPr>
          <a:xfrm>
            <a:off x="11371472" y="575412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6F6D997-4F74-AC47-5830-52D2A561D608}"/>
              </a:ext>
            </a:extLst>
          </p:cNvPr>
          <p:cNvCxnSpPr>
            <a:cxnSpLocks/>
          </p:cNvCxnSpPr>
          <p:nvPr/>
        </p:nvCxnSpPr>
        <p:spPr>
          <a:xfrm>
            <a:off x="11087301" y="486526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53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3064-6770-60DD-23B5-AA80A1F0E4D4}"/>
              </a:ext>
            </a:extLst>
          </p:cNvPr>
          <p:cNvSpPr>
            <a:spLocks noGrp="1"/>
          </p:cNvSpPr>
          <p:nvPr>
            <p:ph type="title"/>
          </p:nvPr>
        </p:nvSpPr>
        <p:spPr/>
        <p:txBody>
          <a:bodyPr/>
          <a:lstStyle/>
          <a:p>
            <a:r>
              <a:rPr lang="da-DK" dirty="0"/>
              <a:t>DFT data from Jack</a:t>
            </a:r>
          </a:p>
        </p:txBody>
      </p:sp>
      <p:sp>
        <p:nvSpPr>
          <p:cNvPr id="4" name="Date Placeholder 3">
            <a:extLst>
              <a:ext uri="{FF2B5EF4-FFF2-40B4-BE49-F238E27FC236}">
                <a16:creationId xmlns:a16="http://schemas.microsoft.com/office/drawing/2014/main" id="{1AA47862-DB76-4823-78B0-D7F4E181073B}"/>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DDC7C6A8-25F9-CB03-14F3-52367610F660}"/>
              </a:ext>
            </a:extLst>
          </p:cNvPr>
          <p:cNvSpPr>
            <a:spLocks noGrp="1"/>
          </p:cNvSpPr>
          <p:nvPr>
            <p:ph type="sldNum" sz="quarter" idx="12"/>
          </p:nvPr>
        </p:nvSpPr>
        <p:spPr/>
        <p:txBody>
          <a:bodyPr/>
          <a:lstStyle/>
          <a:p>
            <a:fld id="{091A926C-488A-4E3E-9C21-57CAA120E114}" type="slidenum">
              <a:rPr lang="da-DK" smtClean="0"/>
              <a:t>13</a:t>
            </a:fld>
            <a:endParaRPr lang="da-DK" dirty="0"/>
          </a:p>
        </p:txBody>
      </p:sp>
      <p:pic>
        <p:nvPicPr>
          <p:cNvPr id="7" name="Picture 6">
            <a:extLst>
              <a:ext uri="{FF2B5EF4-FFF2-40B4-BE49-F238E27FC236}">
                <a16:creationId xmlns:a16="http://schemas.microsoft.com/office/drawing/2014/main" id="{7AA2DA08-D55D-4E0C-8757-7051A094A060}"/>
              </a:ext>
            </a:extLst>
          </p:cNvPr>
          <p:cNvPicPr>
            <a:picLocks noChangeAspect="1"/>
          </p:cNvPicPr>
          <p:nvPr/>
        </p:nvPicPr>
        <p:blipFill>
          <a:blip r:embed="rId2"/>
          <a:stretch>
            <a:fillRect/>
          </a:stretch>
        </p:blipFill>
        <p:spPr>
          <a:xfrm>
            <a:off x="1403198" y="1082732"/>
            <a:ext cx="7113479" cy="5330629"/>
          </a:xfrm>
          <a:prstGeom prst="rect">
            <a:avLst/>
          </a:prstGeom>
        </p:spPr>
      </p:pic>
    </p:spTree>
    <p:extLst>
      <p:ext uri="{BB962C8B-B14F-4D97-AF65-F5344CB8AC3E}">
        <p14:creationId xmlns:p14="http://schemas.microsoft.com/office/powerpoint/2010/main" val="3026144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4803-0352-EDCE-6A73-3578A3D48769}"/>
              </a:ext>
            </a:extLst>
          </p:cNvPr>
          <p:cNvSpPr>
            <a:spLocks noGrp="1"/>
          </p:cNvSpPr>
          <p:nvPr>
            <p:ph type="title"/>
          </p:nvPr>
        </p:nvSpPr>
        <p:spPr>
          <a:xfrm>
            <a:off x="588963" y="620714"/>
            <a:ext cx="5507037" cy="441170"/>
          </a:xfrm>
        </p:spPr>
        <p:txBody>
          <a:bodyPr/>
          <a:lstStyle/>
          <a:p>
            <a:r>
              <a:rPr lang="da-DK" dirty="0"/>
              <a:t>Formic acid oxidation reactions</a:t>
            </a:r>
          </a:p>
        </p:txBody>
      </p:sp>
      <p:sp>
        <p:nvSpPr>
          <p:cNvPr id="4" name="Date Placeholder 3">
            <a:extLst>
              <a:ext uri="{FF2B5EF4-FFF2-40B4-BE49-F238E27FC236}">
                <a16:creationId xmlns:a16="http://schemas.microsoft.com/office/drawing/2014/main" id="{D46A256D-B9F7-B3A8-105B-2B59061BE0D8}"/>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FEA92B6B-89B9-22DE-BB77-EE71C61DCD42}"/>
              </a:ext>
            </a:extLst>
          </p:cNvPr>
          <p:cNvSpPr>
            <a:spLocks noGrp="1"/>
          </p:cNvSpPr>
          <p:nvPr>
            <p:ph type="sldNum" sz="quarter" idx="12"/>
          </p:nvPr>
        </p:nvSpPr>
        <p:spPr/>
        <p:txBody>
          <a:bodyPr/>
          <a:lstStyle/>
          <a:p>
            <a:fld id="{091A926C-488A-4E3E-9C21-57CAA120E114}" type="slidenum">
              <a:rPr lang="da-DK" smtClean="0"/>
              <a:t>14</a:t>
            </a:fld>
            <a:endParaRPr lang="da-DK" dirty="0"/>
          </a:p>
        </p:txBody>
      </p:sp>
      <p:sp>
        <p:nvSpPr>
          <p:cNvPr id="7" name="Oval 6">
            <a:extLst>
              <a:ext uri="{FF2B5EF4-FFF2-40B4-BE49-F238E27FC236}">
                <a16:creationId xmlns:a16="http://schemas.microsoft.com/office/drawing/2014/main" id="{056BB393-9E25-2BC6-C7CF-18177610EBEA}"/>
              </a:ext>
            </a:extLst>
          </p:cNvPr>
          <p:cNvSpPr>
            <a:spLocks noChangeAspect="1"/>
          </p:cNvSpPr>
          <p:nvPr/>
        </p:nvSpPr>
        <p:spPr>
          <a:xfrm>
            <a:off x="5663064" y="141500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534B5C0-4D2C-E959-5D14-BBE34E8522E6}"/>
              </a:ext>
            </a:extLst>
          </p:cNvPr>
          <p:cNvSpPr>
            <a:spLocks noChangeAspect="1"/>
          </p:cNvSpPr>
          <p:nvPr/>
        </p:nvSpPr>
        <p:spPr>
          <a:xfrm>
            <a:off x="5970000"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42C3B81D-20D7-F9C8-E1A0-5127C4B3D54A}"/>
              </a:ext>
            </a:extLst>
          </p:cNvPr>
          <p:cNvSpPr>
            <a:spLocks noChangeAspect="1"/>
          </p:cNvSpPr>
          <p:nvPr/>
        </p:nvSpPr>
        <p:spPr>
          <a:xfrm>
            <a:off x="5480042" y="12651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0F8216C7-502F-C8DA-6615-17B1FCEAC6CC}"/>
              </a:ext>
            </a:extLst>
          </p:cNvPr>
          <p:cNvSpPr>
            <a:spLocks noChangeAspect="1"/>
          </p:cNvSpPr>
          <p:nvPr/>
        </p:nvSpPr>
        <p:spPr>
          <a:xfrm>
            <a:off x="5767967" y="173280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14B09279-71CA-1474-B77C-2F7F5324ACD9}"/>
              </a:ext>
            </a:extLst>
          </p:cNvPr>
          <p:cNvSpPr>
            <a:spLocks noChangeAspect="1"/>
          </p:cNvSpPr>
          <p:nvPr/>
        </p:nvSpPr>
        <p:spPr>
          <a:xfrm>
            <a:off x="5418142"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2" name="Picture 11" descr="A picture containing antenna&#10;&#10;Description automatically generated">
            <a:extLst>
              <a:ext uri="{FF2B5EF4-FFF2-40B4-BE49-F238E27FC236}">
                <a16:creationId xmlns:a16="http://schemas.microsoft.com/office/drawing/2014/main" id="{5FF11BA9-54CD-0A51-4667-58BA369AEFF9}"/>
              </a:ext>
            </a:extLst>
          </p:cNvPr>
          <p:cNvPicPr>
            <a:picLocks noChangeAspect="1"/>
          </p:cNvPicPr>
          <p:nvPr/>
        </p:nvPicPr>
        <p:blipFill rotWithShape="1">
          <a:blip r:embed="rId3"/>
          <a:srcRect t="7751"/>
          <a:stretch/>
        </p:blipFill>
        <p:spPr>
          <a:xfrm>
            <a:off x="306882" y="3177912"/>
            <a:ext cx="1570016" cy="287608"/>
          </a:xfrm>
          <a:prstGeom prst="rect">
            <a:avLst/>
          </a:prstGeom>
        </p:spPr>
      </p:pic>
      <p:sp>
        <p:nvSpPr>
          <p:cNvPr id="13" name="Oval 12">
            <a:extLst>
              <a:ext uri="{FF2B5EF4-FFF2-40B4-BE49-F238E27FC236}">
                <a16:creationId xmlns:a16="http://schemas.microsoft.com/office/drawing/2014/main" id="{FCCB9F58-2517-459B-D5C3-A76F9CBD7397}"/>
              </a:ext>
            </a:extLst>
          </p:cNvPr>
          <p:cNvSpPr>
            <a:spLocks noChangeAspect="1"/>
          </p:cNvSpPr>
          <p:nvPr/>
        </p:nvSpPr>
        <p:spPr>
          <a:xfrm>
            <a:off x="11060788" y="7278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ACCC382-CCF1-B8B8-55C9-95C606F26AC8}"/>
              </a:ext>
            </a:extLst>
          </p:cNvPr>
          <p:cNvSpPr>
            <a:spLocks noChangeAspect="1"/>
          </p:cNvSpPr>
          <p:nvPr/>
        </p:nvSpPr>
        <p:spPr>
          <a:xfrm>
            <a:off x="10867539" y="58037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24E7D72-9D3B-64EA-F232-EC4DD82E56C9}"/>
              </a:ext>
            </a:extLst>
          </p:cNvPr>
          <p:cNvSpPr>
            <a:spLocks noChangeAspect="1"/>
          </p:cNvSpPr>
          <p:nvPr/>
        </p:nvSpPr>
        <p:spPr>
          <a:xfrm>
            <a:off x="11551618" y="5603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6" name="Straight Connector 15">
            <a:extLst>
              <a:ext uri="{FF2B5EF4-FFF2-40B4-BE49-F238E27FC236}">
                <a16:creationId xmlns:a16="http://schemas.microsoft.com/office/drawing/2014/main" id="{591AB0F2-1E2D-BBE9-0DF9-79CEC43E6C6E}"/>
              </a:ext>
            </a:extLst>
          </p:cNvPr>
          <p:cNvCxnSpPr/>
          <p:nvPr/>
        </p:nvCxnSpPr>
        <p:spPr>
          <a:xfrm>
            <a:off x="11754442" y="96377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6E5471C-1F44-674B-AD11-B58842CAC34D}"/>
              </a:ext>
            </a:extLst>
          </p:cNvPr>
          <p:cNvSpPr>
            <a:spLocks noChangeAspect="1"/>
          </p:cNvSpPr>
          <p:nvPr/>
        </p:nvSpPr>
        <p:spPr>
          <a:xfrm>
            <a:off x="902242"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42D54B30-9A9D-EA39-C97E-EE619D09CB37}"/>
              </a:ext>
            </a:extLst>
          </p:cNvPr>
          <p:cNvSpPr>
            <a:spLocks noChangeAspect="1"/>
          </p:cNvSpPr>
          <p:nvPr/>
        </p:nvSpPr>
        <p:spPr>
          <a:xfrm>
            <a:off x="120917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E36AB0D7-A942-B408-1004-325B777FEEB5}"/>
              </a:ext>
            </a:extLst>
          </p:cNvPr>
          <p:cNvSpPr>
            <a:spLocks noChangeAspect="1"/>
          </p:cNvSpPr>
          <p:nvPr/>
        </p:nvSpPr>
        <p:spPr>
          <a:xfrm>
            <a:off x="719220" y="26317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B896BD2E-533A-3312-F906-97F8F8C75369}"/>
              </a:ext>
            </a:extLst>
          </p:cNvPr>
          <p:cNvSpPr>
            <a:spLocks noChangeAspect="1"/>
          </p:cNvSpPr>
          <p:nvPr/>
        </p:nvSpPr>
        <p:spPr>
          <a:xfrm>
            <a:off x="657320"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2" name="Picture 21" descr="A picture containing antenna&#10;&#10;Description automatically generated">
            <a:extLst>
              <a:ext uri="{FF2B5EF4-FFF2-40B4-BE49-F238E27FC236}">
                <a16:creationId xmlns:a16="http://schemas.microsoft.com/office/drawing/2014/main" id="{B5767AC7-4E64-07BD-C95F-1DA85C9B6A19}"/>
              </a:ext>
            </a:extLst>
          </p:cNvPr>
          <p:cNvPicPr>
            <a:picLocks noChangeAspect="1"/>
          </p:cNvPicPr>
          <p:nvPr/>
        </p:nvPicPr>
        <p:blipFill rotWithShape="1">
          <a:blip r:embed="rId3"/>
          <a:srcRect t="7751"/>
          <a:stretch/>
        </p:blipFill>
        <p:spPr>
          <a:xfrm>
            <a:off x="306882" y="4497063"/>
            <a:ext cx="1570016" cy="287608"/>
          </a:xfrm>
          <a:prstGeom prst="rect">
            <a:avLst/>
          </a:prstGeom>
        </p:spPr>
      </p:pic>
      <p:sp>
        <p:nvSpPr>
          <p:cNvPr id="23" name="Oval 22">
            <a:extLst>
              <a:ext uri="{FF2B5EF4-FFF2-40B4-BE49-F238E27FC236}">
                <a16:creationId xmlns:a16="http://schemas.microsoft.com/office/drawing/2014/main" id="{08D5A684-5161-9B29-AA69-2CB4A8105302}"/>
              </a:ext>
            </a:extLst>
          </p:cNvPr>
          <p:cNvSpPr>
            <a:spLocks noChangeAspect="1"/>
          </p:cNvSpPr>
          <p:nvPr/>
        </p:nvSpPr>
        <p:spPr>
          <a:xfrm>
            <a:off x="908592" y="393670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C94B2B74-968D-6238-69BB-BF7DB81D67FB}"/>
              </a:ext>
            </a:extLst>
          </p:cNvPr>
          <p:cNvSpPr>
            <a:spLocks noChangeAspect="1"/>
          </p:cNvSpPr>
          <p:nvPr/>
        </p:nvSpPr>
        <p:spPr>
          <a:xfrm>
            <a:off x="1225360" y="392105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718BE588-93E0-561F-1AA0-E3154B8061A9}"/>
              </a:ext>
            </a:extLst>
          </p:cNvPr>
          <p:cNvSpPr>
            <a:spLocks noChangeAspect="1"/>
          </p:cNvSpPr>
          <p:nvPr/>
        </p:nvSpPr>
        <p:spPr>
          <a:xfrm>
            <a:off x="663670" y="40095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7" name="Picture 26" descr="A picture containing antenna&#10;&#10;Description automatically generated">
            <a:extLst>
              <a:ext uri="{FF2B5EF4-FFF2-40B4-BE49-F238E27FC236}">
                <a16:creationId xmlns:a16="http://schemas.microsoft.com/office/drawing/2014/main" id="{B5DFDAD3-5628-74DF-1AF0-32A7AB423C0B}"/>
              </a:ext>
            </a:extLst>
          </p:cNvPr>
          <p:cNvPicPr>
            <a:picLocks noChangeAspect="1"/>
          </p:cNvPicPr>
          <p:nvPr/>
        </p:nvPicPr>
        <p:blipFill rotWithShape="1">
          <a:blip r:embed="rId3"/>
          <a:srcRect t="7751"/>
          <a:stretch/>
        </p:blipFill>
        <p:spPr>
          <a:xfrm>
            <a:off x="2316437" y="3177912"/>
            <a:ext cx="1570016" cy="287608"/>
          </a:xfrm>
          <a:prstGeom prst="rect">
            <a:avLst/>
          </a:prstGeom>
        </p:spPr>
      </p:pic>
      <p:sp>
        <p:nvSpPr>
          <p:cNvPr id="28" name="Oval 27">
            <a:extLst>
              <a:ext uri="{FF2B5EF4-FFF2-40B4-BE49-F238E27FC236}">
                <a16:creationId xmlns:a16="http://schemas.microsoft.com/office/drawing/2014/main" id="{E70775AC-50D0-FF67-9215-9016B3609CBE}"/>
              </a:ext>
            </a:extLst>
          </p:cNvPr>
          <p:cNvSpPr>
            <a:spLocks noChangeAspect="1"/>
          </p:cNvSpPr>
          <p:nvPr/>
        </p:nvSpPr>
        <p:spPr>
          <a:xfrm>
            <a:off x="2923063" y="27253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5A24FF85-80DA-D012-16E3-7326A45F8BEF}"/>
              </a:ext>
            </a:extLst>
          </p:cNvPr>
          <p:cNvSpPr>
            <a:spLocks noChangeAspect="1"/>
          </p:cNvSpPr>
          <p:nvPr/>
        </p:nvSpPr>
        <p:spPr>
          <a:xfrm>
            <a:off x="3229999"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0B276B27-DB20-2409-5718-C6CC2966F56C}"/>
              </a:ext>
            </a:extLst>
          </p:cNvPr>
          <p:cNvSpPr>
            <a:spLocks noChangeAspect="1"/>
          </p:cNvSpPr>
          <p:nvPr/>
        </p:nvSpPr>
        <p:spPr>
          <a:xfrm>
            <a:off x="3029128" y="26153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A9645FA4-8EE6-B879-697E-829E2B949AFC}"/>
              </a:ext>
            </a:extLst>
          </p:cNvPr>
          <p:cNvSpPr>
            <a:spLocks noChangeAspect="1"/>
          </p:cNvSpPr>
          <p:nvPr/>
        </p:nvSpPr>
        <p:spPr>
          <a:xfrm>
            <a:off x="2692160"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3" name="Picture 32" descr="A picture containing antenna&#10;&#10;Description automatically generated">
            <a:extLst>
              <a:ext uri="{FF2B5EF4-FFF2-40B4-BE49-F238E27FC236}">
                <a16:creationId xmlns:a16="http://schemas.microsoft.com/office/drawing/2014/main" id="{E82C6883-2235-1B0F-5F33-EBE41E80798B}"/>
              </a:ext>
            </a:extLst>
          </p:cNvPr>
          <p:cNvPicPr>
            <a:picLocks noChangeAspect="1"/>
          </p:cNvPicPr>
          <p:nvPr/>
        </p:nvPicPr>
        <p:blipFill rotWithShape="1">
          <a:blip r:embed="rId3"/>
          <a:srcRect t="7751"/>
          <a:stretch/>
        </p:blipFill>
        <p:spPr>
          <a:xfrm>
            <a:off x="2316437" y="4501558"/>
            <a:ext cx="1570016" cy="287608"/>
          </a:xfrm>
          <a:prstGeom prst="rect">
            <a:avLst/>
          </a:prstGeom>
        </p:spPr>
      </p:pic>
      <p:sp>
        <p:nvSpPr>
          <p:cNvPr id="34" name="Oval 33">
            <a:extLst>
              <a:ext uri="{FF2B5EF4-FFF2-40B4-BE49-F238E27FC236}">
                <a16:creationId xmlns:a16="http://schemas.microsoft.com/office/drawing/2014/main" id="{7669E264-18C0-4B87-DE9D-8420C824ABEE}"/>
              </a:ext>
            </a:extLst>
          </p:cNvPr>
          <p:cNvSpPr>
            <a:spLocks noChangeAspect="1"/>
          </p:cNvSpPr>
          <p:nvPr/>
        </p:nvSpPr>
        <p:spPr>
          <a:xfrm>
            <a:off x="3073647" y="39027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5F916A9-D990-A894-C2A2-2145BB46D666}"/>
              </a:ext>
            </a:extLst>
          </p:cNvPr>
          <p:cNvSpPr>
            <a:spLocks noChangeAspect="1"/>
          </p:cNvSpPr>
          <p:nvPr/>
        </p:nvSpPr>
        <p:spPr>
          <a:xfrm>
            <a:off x="2943504" y="370111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D728E256-DC94-314D-7916-083CA5D394CE}"/>
              </a:ext>
            </a:extLst>
          </p:cNvPr>
          <p:cNvSpPr>
            <a:spLocks noChangeAspect="1"/>
          </p:cNvSpPr>
          <p:nvPr/>
        </p:nvSpPr>
        <p:spPr>
          <a:xfrm>
            <a:off x="3392726" y="400022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7F7FDC07-5FD0-EA3F-738D-9A9492F5D35B}"/>
              </a:ext>
            </a:extLst>
          </p:cNvPr>
          <p:cNvSpPr>
            <a:spLocks noChangeAspect="1"/>
          </p:cNvSpPr>
          <p:nvPr/>
        </p:nvSpPr>
        <p:spPr>
          <a:xfrm>
            <a:off x="2941066" y="417220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4" name="Picture 43" descr="A picture containing antenna&#10;&#10;Description automatically generated">
            <a:extLst>
              <a:ext uri="{FF2B5EF4-FFF2-40B4-BE49-F238E27FC236}">
                <a16:creationId xmlns:a16="http://schemas.microsoft.com/office/drawing/2014/main" id="{7F55CF63-6FD6-E67E-8CE8-0448CF244FCB}"/>
              </a:ext>
            </a:extLst>
          </p:cNvPr>
          <p:cNvPicPr>
            <a:picLocks noChangeAspect="1"/>
          </p:cNvPicPr>
          <p:nvPr/>
        </p:nvPicPr>
        <p:blipFill rotWithShape="1">
          <a:blip r:embed="rId3"/>
          <a:srcRect t="7751"/>
          <a:stretch/>
        </p:blipFill>
        <p:spPr>
          <a:xfrm>
            <a:off x="2316437" y="5830239"/>
            <a:ext cx="1570016" cy="287608"/>
          </a:xfrm>
          <a:prstGeom prst="rect">
            <a:avLst/>
          </a:prstGeom>
        </p:spPr>
      </p:pic>
      <p:sp>
        <p:nvSpPr>
          <p:cNvPr id="45" name="Oval 44">
            <a:extLst>
              <a:ext uri="{FF2B5EF4-FFF2-40B4-BE49-F238E27FC236}">
                <a16:creationId xmlns:a16="http://schemas.microsoft.com/office/drawing/2014/main" id="{FDA210F5-E5C4-66B3-1C77-814D77166BCA}"/>
              </a:ext>
            </a:extLst>
          </p:cNvPr>
          <p:cNvSpPr>
            <a:spLocks noChangeAspect="1"/>
          </p:cNvSpPr>
          <p:nvPr/>
        </p:nvSpPr>
        <p:spPr>
          <a:xfrm>
            <a:off x="2918147" y="526988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06D0098F-1CFE-8084-276C-E89E06050D7C}"/>
              </a:ext>
            </a:extLst>
          </p:cNvPr>
          <p:cNvSpPr>
            <a:spLocks noChangeAspect="1"/>
          </p:cNvSpPr>
          <p:nvPr/>
        </p:nvSpPr>
        <p:spPr>
          <a:xfrm>
            <a:off x="3234915" y="52542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4AB47F48-907C-893E-A6AC-AECFA736B658}"/>
              </a:ext>
            </a:extLst>
          </p:cNvPr>
          <p:cNvSpPr>
            <a:spLocks noChangeAspect="1"/>
          </p:cNvSpPr>
          <p:nvPr/>
        </p:nvSpPr>
        <p:spPr>
          <a:xfrm>
            <a:off x="2673225" y="53427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8" name="Picture 47" descr="A picture containing antenna&#10;&#10;Description automatically generated">
            <a:extLst>
              <a:ext uri="{FF2B5EF4-FFF2-40B4-BE49-F238E27FC236}">
                <a16:creationId xmlns:a16="http://schemas.microsoft.com/office/drawing/2014/main" id="{42334584-CED3-4AE9-15AB-458A48B1D0F2}"/>
              </a:ext>
            </a:extLst>
          </p:cNvPr>
          <p:cNvPicPr>
            <a:picLocks noChangeAspect="1"/>
          </p:cNvPicPr>
          <p:nvPr/>
        </p:nvPicPr>
        <p:blipFill rotWithShape="1">
          <a:blip r:embed="rId3"/>
          <a:srcRect t="7751"/>
          <a:stretch/>
        </p:blipFill>
        <p:spPr>
          <a:xfrm>
            <a:off x="4694891" y="3183712"/>
            <a:ext cx="1570016" cy="287608"/>
          </a:xfrm>
          <a:prstGeom prst="rect">
            <a:avLst/>
          </a:prstGeom>
        </p:spPr>
      </p:pic>
      <p:sp>
        <p:nvSpPr>
          <p:cNvPr id="49" name="Oval 48">
            <a:extLst>
              <a:ext uri="{FF2B5EF4-FFF2-40B4-BE49-F238E27FC236}">
                <a16:creationId xmlns:a16="http://schemas.microsoft.com/office/drawing/2014/main" id="{512F56EC-CD54-98FB-6C90-4590A37FC8A8}"/>
              </a:ext>
            </a:extLst>
          </p:cNvPr>
          <p:cNvSpPr>
            <a:spLocks noChangeAspect="1"/>
          </p:cNvSpPr>
          <p:nvPr/>
        </p:nvSpPr>
        <p:spPr>
          <a:xfrm>
            <a:off x="5296601" y="27905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a:extLst>
              <a:ext uri="{FF2B5EF4-FFF2-40B4-BE49-F238E27FC236}">
                <a16:creationId xmlns:a16="http://schemas.microsoft.com/office/drawing/2014/main" id="{49459869-CDAD-5354-2CDB-2E121E9EFFC4}"/>
              </a:ext>
            </a:extLst>
          </p:cNvPr>
          <p:cNvSpPr>
            <a:spLocks noChangeAspect="1"/>
          </p:cNvSpPr>
          <p:nvPr/>
        </p:nvSpPr>
        <p:spPr>
          <a:xfrm>
            <a:off x="5603537"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Oval 50">
            <a:extLst>
              <a:ext uri="{FF2B5EF4-FFF2-40B4-BE49-F238E27FC236}">
                <a16:creationId xmlns:a16="http://schemas.microsoft.com/office/drawing/2014/main" id="{690EC757-CE48-18AF-4996-963EC2FA06DF}"/>
              </a:ext>
            </a:extLst>
          </p:cNvPr>
          <p:cNvSpPr>
            <a:spLocks noChangeAspect="1"/>
          </p:cNvSpPr>
          <p:nvPr/>
        </p:nvSpPr>
        <p:spPr>
          <a:xfrm>
            <a:off x="5113579" y="26406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BE4228C1-7B57-12D6-F2CF-9026379A6383}"/>
              </a:ext>
            </a:extLst>
          </p:cNvPr>
          <p:cNvSpPr>
            <a:spLocks noChangeAspect="1"/>
          </p:cNvSpPr>
          <p:nvPr/>
        </p:nvSpPr>
        <p:spPr>
          <a:xfrm>
            <a:off x="5051679"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3" name="Picture 52" descr="A picture containing antenna&#10;&#10;Description automatically generated">
            <a:extLst>
              <a:ext uri="{FF2B5EF4-FFF2-40B4-BE49-F238E27FC236}">
                <a16:creationId xmlns:a16="http://schemas.microsoft.com/office/drawing/2014/main" id="{AB4BCBB2-C0E9-C788-662C-6634314C7659}"/>
              </a:ext>
            </a:extLst>
          </p:cNvPr>
          <p:cNvPicPr>
            <a:picLocks noChangeAspect="1"/>
          </p:cNvPicPr>
          <p:nvPr/>
        </p:nvPicPr>
        <p:blipFill rotWithShape="1">
          <a:blip r:embed="rId3"/>
          <a:srcRect t="7751"/>
          <a:stretch/>
        </p:blipFill>
        <p:spPr>
          <a:xfrm>
            <a:off x="4694891" y="4497063"/>
            <a:ext cx="1570016" cy="287608"/>
          </a:xfrm>
          <a:prstGeom prst="rect">
            <a:avLst/>
          </a:prstGeom>
        </p:spPr>
      </p:pic>
      <p:sp>
        <p:nvSpPr>
          <p:cNvPr id="54" name="Oval 53">
            <a:extLst>
              <a:ext uri="{FF2B5EF4-FFF2-40B4-BE49-F238E27FC236}">
                <a16:creationId xmlns:a16="http://schemas.microsoft.com/office/drawing/2014/main" id="{D6326254-E378-2FC5-85AB-839BBEC9C15F}"/>
              </a:ext>
            </a:extLst>
          </p:cNvPr>
          <p:cNvSpPr>
            <a:spLocks noChangeAspect="1"/>
          </p:cNvSpPr>
          <p:nvPr/>
        </p:nvSpPr>
        <p:spPr>
          <a:xfrm>
            <a:off x="5581739" y="410385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55274360-FB88-24AA-EF19-3BD9CABF1170}"/>
              </a:ext>
            </a:extLst>
          </p:cNvPr>
          <p:cNvSpPr>
            <a:spLocks noChangeAspect="1"/>
          </p:cNvSpPr>
          <p:nvPr/>
        </p:nvSpPr>
        <p:spPr>
          <a:xfrm>
            <a:off x="5888675"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9BDF0728-DEBC-173E-D513-3BBA3F0BB65D}"/>
              </a:ext>
            </a:extLst>
          </p:cNvPr>
          <p:cNvSpPr>
            <a:spLocks noChangeAspect="1"/>
          </p:cNvSpPr>
          <p:nvPr/>
        </p:nvSpPr>
        <p:spPr>
          <a:xfrm>
            <a:off x="5398717" y="395404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7" name="Oval 56">
            <a:extLst>
              <a:ext uri="{FF2B5EF4-FFF2-40B4-BE49-F238E27FC236}">
                <a16:creationId xmlns:a16="http://schemas.microsoft.com/office/drawing/2014/main" id="{68736190-0848-63DF-6AA5-DDD299ABF4B9}"/>
              </a:ext>
            </a:extLst>
          </p:cNvPr>
          <p:cNvSpPr>
            <a:spLocks noChangeAspect="1"/>
          </p:cNvSpPr>
          <p:nvPr/>
        </p:nvSpPr>
        <p:spPr>
          <a:xfrm>
            <a:off x="5336817"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8" name="Oval 57">
            <a:extLst>
              <a:ext uri="{FF2B5EF4-FFF2-40B4-BE49-F238E27FC236}">
                <a16:creationId xmlns:a16="http://schemas.microsoft.com/office/drawing/2014/main" id="{E2F8FEAA-EE49-1521-D13E-C9AFB67ECA99}"/>
              </a:ext>
            </a:extLst>
          </p:cNvPr>
          <p:cNvSpPr>
            <a:spLocks noChangeAspect="1"/>
          </p:cNvSpPr>
          <p:nvPr/>
        </p:nvSpPr>
        <p:spPr>
          <a:xfrm>
            <a:off x="5007351" y="431520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9" name="Picture 58" descr="A picture containing antenna&#10;&#10;Description automatically generated">
            <a:extLst>
              <a:ext uri="{FF2B5EF4-FFF2-40B4-BE49-F238E27FC236}">
                <a16:creationId xmlns:a16="http://schemas.microsoft.com/office/drawing/2014/main" id="{3BE647B6-9C27-BC55-E57B-6425592AB54A}"/>
              </a:ext>
            </a:extLst>
          </p:cNvPr>
          <p:cNvPicPr>
            <a:picLocks noChangeAspect="1"/>
          </p:cNvPicPr>
          <p:nvPr/>
        </p:nvPicPr>
        <p:blipFill rotWithShape="1">
          <a:blip r:embed="rId3"/>
          <a:srcRect t="7751"/>
          <a:stretch/>
        </p:blipFill>
        <p:spPr>
          <a:xfrm>
            <a:off x="4721709" y="5830239"/>
            <a:ext cx="1570016" cy="287608"/>
          </a:xfrm>
          <a:prstGeom prst="rect">
            <a:avLst/>
          </a:prstGeom>
        </p:spPr>
      </p:pic>
      <p:sp>
        <p:nvSpPr>
          <p:cNvPr id="60" name="Oval 59">
            <a:extLst>
              <a:ext uri="{FF2B5EF4-FFF2-40B4-BE49-F238E27FC236}">
                <a16:creationId xmlns:a16="http://schemas.microsoft.com/office/drawing/2014/main" id="{674F0FDD-230D-CA7C-4CC1-75FC392429E5}"/>
              </a:ext>
            </a:extLst>
          </p:cNvPr>
          <p:cNvSpPr>
            <a:spLocks noChangeAspect="1"/>
          </p:cNvSpPr>
          <p:nvPr/>
        </p:nvSpPr>
        <p:spPr>
          <a:xfrm>
            <a:off x="5608557" y="543702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1" name="Oval 60">
            <a:extLst>
              <a:ext uri="{FF2B5EF4-FFF2-40B4-BE49-F238E27FC236}">
                <a16:creationId xmlns:a16="http://schemas.microsoft.com/office/drawing/2014/main" id="{7B32D419-AA48-423F-CBAF-6AD45B0352D2}"/>
              </a:ext>
            </a:extLst>
          </p:cNvPr>
          <p:cNvSpPr>
            <a:spLocks noChangeAspect="1"/>
          </p:cNvSpPr>
          <p:nvPr/>
        </p:nvSpPr>
        <p:spPr>
          <a:xfrm>
            <a:off x="5647545" y="51857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2" name="Oval 61">
            <a:extLst>
              <a:ext uri="{FF2B5EF4-FFF2-40B4-BE49-F238E27FC236}">
                <a16:creationId xmlns:a16="http://schemas.microsoft.com/office/drawing/2014/main" id="{A9AD08DD-CFB4-BBB8-EB22-2B8C9E3F521B}"/>
              </a:ext>
            </a:extLst>
          </p:cNvPr>
          <p:cNvSpPr>
            <a:spLocks noChangeAspect="1"/>
          </p:cNvSpPr>
          <p:nvPr/>
        </p:nvSpPr>
        <p:spPr>
          <a:xfrm>
            <a:off x="5167311" y="51641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3" name="Oval 62">
            <a:extLst>
              <a:ext uri="{FF2B5EF4-FFF2-40B4-BE49-F238E27FC236}">
                <a16:creationId xmlns:a16="http://schemas.microsoft.com/office/drawing/2014/main" id="{996B6215-063D-D574-FAE5-BD37A76B8745}"/>
              </a:ext>
            </a:extLst>
          </p:cNvPr>
          <p:cNvSpPr>
            <a:spLocks noChangeAspect="1"/>
          </p:cNvSpPr>
          <p:nvPr/>
        </p:nvSpPr>
        <p:spPr>
          <a:xfrm>
            <a:off x="5075915" y="52688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4" name="Oval 63">
            <a:extLst>
              <a:ext uri="{FF2B5EF4-FFF2-40B4-BE49-F238E27FC236}">
                <a16:creationId xmlns:a16="http://schemas.microsoft.com/office/drawing/2014/main" id="{E84FC8EC-C54D-9C01-A9FF-F4EA0DACB0E3}"/>
              </a:ext>
            </a:extLst>
          </p:cNvPr>
          <p:cNvSpPr>
            <a:spLocks noChangeAspect="1"/>
          </p:cNvSpPr>
          <p:nvPr/>
        </p:nvSpPr>
        <p:spPr>
          <a:xfrm>
            <a:off x="4978015" y="541284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5" name="TextBox 64">
            <a:extLst>
              <a:ext uri="{FF2B5EF4-FFF2-40B4-BE49-F238E27FC236}">
                <a16:creationId xmlns:a16="http://schemas.microsoft.com/office/drawing/2014/main" id="{C4433F3E-01D7-A62A-0E51-F51DA0132913}"/>
              </a:ext>
            </a:extLst>
          </p:cNvPr>
          <p:cNvSpPr txBox="1"/>
          <p:nvPr/>
        </p:nvSpPr>
        <p:spPr>
          <a:xfrm>
            <a:off x="4921267" y="6523403"/>
            <a:ext cx="1207382" cy="276999"/>
          </a:xfrm>
          <a:prstGeom prst="rect">
            <a:avLst/>
          </a:prstGeom>
          <a:noFill/>
        </p:spPr>
        <p:txBody>
          <a:bodyPr wrap="none" rtlCol="0">
            <a:spAutoFit/>
          </a:bodyPr>
          <a:lstStyle/>
          <a:p>
            <a:r>
              <a:rPr lang="da-DK" sz="1200" dirty="0"/>
              <a:t>”H on the side”</a:t>
            </a:r>
          </a:p>
        </p:txBody>
      </p:sp>
      <p:pic>
        <p:nvPicPr>
          <p:cNvPr id="67" name="Picture 66" descr="A picture containing antenna&#10;&#10;Description automatically generated">
            <a:extLst>
              <a:ext uri="{FF2B5EF4-FFF2-40B4-BE49-F238E27FC236}">
                <a16:creationId xmlns:a16="http://schemas.microsoft.com/office/drawing/2014/main" id="{E7206D23-B7BF-A014-540C-FE1674FA2385}"/>
              </a:ext>
            </a:extLst>
          </p:cNvPr>
          <p:cNvPicPr>
            <a:picLocks noChangeAspect="1"/>
          </p:cNvPicPr>
          <p:nvPr/>
        </p:nvPicPr>
        <p:blipFill rotWithShape="1">
          <a:blip r:embed="rId3"/>
          <a:srcRect t="7751"/>
          <a:stretch/>
        </p:blipFill>
        <p:spPr>
          <a:xfrm>
            <a:off x="8443268" y="3182800"/>
            <a:ext cx="1570016" cy="287608"/>
          </a:xfrm>
          <a:prstGeom prst="rect">
            <a:avLst/>
          </a:prstGeom>
        </p:spPr>
      </p:pic>
      <p:sp>
        <p:nvSpPr>
          <p:cNvPr id="68" name="Oval 67">
            <a:extLst>
              <a:ext uri="{FF2B5EF4-FFF2-40B4-BE49-F238E27FC236}">
                <a16:creationId xmlns:a16="http://schemas.microsoft.com/office/drawing/2014/main" id="{0960E280-4E39-2505-9713-2B3ED7284DF2}"/>
              </a:ext>
            </a:extLst>
          </p:cNvPr>
          <p:cNvSpPr>
            <a:spLocks noChangeAspect="1"/>
          </p:cNvSpPr>
          <p:nvPr/>
        </p:nvSpPr>
        <p:spPr>
          <a:xfrm>
            <a:off x="9044978" y="27895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Oval 68">
            <a:extLst>
              <a:ext uri="{FF2B5EF4-FFF2-40B4-BE49-F238E27FC236}">
                <a16:creationId xmlns:a16="http://schemas.microsoft.com/office/drawing/2014/main" id="{A8253083-12F4-FB2A-19AA-178E42558B60}"/>
              </a:ext>
            </a:extLst>
          </p:cNvPr>
          <p:cNvSpPr>
            <a:spLocks noChangeAspect="1"/>
          </p:cNvSpPr>
          <p:nvPr/>
        </p:nvSpPr>
        <p:spPr>
          <a:xfrm>
            <a:off x="9351914"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0" name="Oval 69">
            <a:extLst>
              <a:ext uri="{FF2B5EF4-FFF2-40B4-BE49-F238E27FC236}">
                <a16:creationId xmlns:a16="http://schemas.microsoft.com/office/drawing/2014/main" id="{D0E24E7D-8FD9-19CA-48BF-A4AB9FF56F62}"/>
              </a:ext>
            </a:extLst>
          </p:cNvPr>
          <p:cNvSpPr>
            <a:spLocks noChangeAspect="1"/>
          </p:cNvSpPr>
          <p:nvPr/>
        </p:nvSpPr>
        <p:spPr>
          <a:xfrm>
            <a:off x="8861956" y="263977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1" name="Oval 70">
            <a:extLst>
              <a:ext uri="{FF2B5EF4-FFF2-40B4-BE49-F238E27FC236}">
                <a16:creationId xmlns:a16="http://schemas.microsoft.com/office/drawing/2014/main" id="{E8EBE42A-4745-009C-EDBA-FA326BC781BF}"/>
              </a:ext>
            </a:extLst>
          </p:cNvPr>
          <p:cNvSpPr>
            <a:spLocks noChangeAspect="1"/>
          </p:cNvSpPr>
          <p:nvPr/>
        </p:nvSpPr>
        <p:spPr>
          <a:xfrm>
            <a:off x="8800056"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2" name="Picture 71" descr="A picture containing antenna&#10;&#10;Description automatically generated">
            <a:extLst>
              <a:ext uri="{FF2B5EF4-FFF2-40B4-BE49-F238E27FC236}">
                <a16:creationId xmlns:a16="http://schemas.microsoft.com/office/drawing/2014/main" id="{ECC1D825-807D-9AB6-F27B-6ED1CD35580E}"/>
              </a:ext>
            </a:extLst>
          </p:cNvPr>
          <p:cNvPicPr>
            <a:picLocks noChangeAspect="1"/>
          </p:cNvPicPr>
          <p:nvPr/>
        </p:nvPicPr>
        <p:blipFill rotWithShape="1">
          <a:blip r:embed="rId3"/>
          <a:srcRect t="7751"/>
          <a:stretch/>
        </p:blipFill>
        <p:spPr>
          <a:xfrm>
            <a:off x="8443268" y="4497063"/>
            <a:ext cx="1570016" cy="287608"/>
          </a:xfrm>
          <a:prstGeom prst="rect">
            <a:avLst/>
          </a:prstGeom>
        </p:spPr>
      </p:pic>
      <p:sp>
        <p:nvSpPr>
          <p:cNvPr id="73" name="Oval 72">
            <a:extLst>
              <a:ext uri="{FF2B5EF4-FFF2-40B4-BE49-F238E27FC236}">
                <a16:creationId xmlns:a16="http://schemas.microsoft.com/office/drawing/2014/main" id="{FBFF2930-374E-2617-DCDD-BD4F7951300A}"/>
              </a:ext>
            </a:extLst>
          </p:cNvPr>
          <p:cNvSpPr>
            <a:spLocks noChangeAspect="1"/>
          </p:cNvSpPr>
          <p:nvPr/>
        </p:nvSpPr>
        <p:spPr>
          <a:xfrm>
            <a:off x="9446399" y="411174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4" name="Oval 73">
            <a:extLst>
              <a:ext uri="{FF2B5EF4-FFF2-40B4-BE49-F238E27FC236}">
                <a16:creationId xmlns:a16="http://schemas.microsoft.com/office/drawing/2014/main" id="{4D6E3538-F1ED-A1D2-7D54-668A6366739E}"/>
              </a:ext>
            </a:extLst>
          </p:cNvPr>
          <p:cNvSpPr>
            <a:spLocks noChangeAspect="1"/>
          </p:cNvSpPr>
          <p:nvPr/>
        </p:nvSpPr>
        <p:spPr>
          <a:xfrm>
            <a:off x="9477914" y="385974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Oval 74">
            <a:extLst>
              <a:ext uri="{FF2B5EF4-FFF2-40B4-BE49-F238E27FC236}">
                <a16:creationId xmlns:a16="http://schemas.microsoft.com/office/drawing/2014/main" id="{C132B707-3AD3-A11B-BC89-4FB6C5B77EEA}"/>
              </a:ext>
            </a:extLst>
          </p:cNvPr>
          <p:cNvSpPr>
            <a:spLocks noChangeAspect="1"/>
          </p:cNvSpPr>
          <p:nvPr/>
        </p:nvSpPr>
        <p:spPr>
          <a:xfrm>
            <a:off x="8960277" y="407202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Oval 75">
            <a:extLst>
              <a:ext uri="{FF2B5EF4-FFF2-40B4-BE49-F238E27FC236}">
                <a16:creationId xmlns:a16="http://schemas.microsoft.com/office/drawing/2014/main" id="{E337496F-04E1-40E3-6FCF-41F17E488DF7}"/>
              </a:ext>
            </a:extLst>
          </p:cNvPr>
          <p:cNvSpPr>
            <a:spLocks noChangeAspect="1"/>
          </p:cNvSpPr>
          <p:nvPr/>
        </p:nvSpPr>
        <p:spPr>
          <a:xfrm>
            <a:off x="8898377" y="417669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TextBox 77">
            <a:extLst>
              <a:ext uri="{FF2B5EF4-FFF2-40B4-BE49-F238E27FC236}">
                <a16:creationId xmlns:a16="http://schemas.microsoft.com/office/drawing/2014/main" id="{137B693B-672F-7A45-6710-3F981648F6B5}"/>
              </a:ext>
            </a:extLst>
          </p:cNvPr>
          <p:cNvSpPr txBox="1"/>
          <p:nvPr/>
        </p:nvSpPr>
        <p:spPr>
          <a:xfrm>
            <a:off x="8719878" y="6523402"/>
            <a:ext cx="1148071" cy="276999"/>
          </a:xfrm>
          <a:prstGeom prst="rect">
            <a:avLst/>
          </a:prstGeom>
          <a:noFill/>
        </p:spPr>
        <p:txBody>
          <a:bodyPr wrap="none" rtlCol="0">
            <a:spAutoFit/>
          </a:bodyPr>
          <a:lstStyle/>
          <a:p>
            <a:r>
              <a:rPr lang="da-DK" sz="1200" dirty="0"/>
              <a:t>”CO-OH slide”</a:t>
            </a:r>
          </a:p>
        </p:txBody>
      </p:sp>
      <p:sp>
        <p:nvSpPr>
          <p:cNvPr id="79" name="TextBox 78">
            <a:extLst>
              <a:ext uri="{FF2B5EF4-FFF2-40B4-BE49-F238E27FC236}">
                <a16:creationId xmlns:a16="http://schemas.microsoft.com/office/drawing/2014/main" id="{85852E43-8F87-7E8E-F239-18737E571EE9}"/>
              </a:ext>
            </a:extLst>
          </p:cNvPr>
          <p:cNvSpPr txBox="1"/>
          <p:nvPr/>
        </p:nvSpPr>
        <p:spPr>
          <a:xfrm>
            <a:off x="6859272" y="6523401"/>
            <a:ext cx="1361270" cy="276999"/>
          </a:xfrm>
          <a:prstGeom prst="rect">
            <a:avLst/>
          </a:prstGeom>
          <a:noFill/>
        </p:spPr>
        <p:txBody>
          <a:bodyPr wrap="none" rtlCol="0">
            <a:spAutoFit/>
          </a:bodyPr>
          <a:lstStyle/>
          <a:p>
            <a:r>
              <a:rPr lang="da-DK" sz="1200" dirty="0"/>
              <a:t>”H from solution”</a:t>
            </a:r>
          </a:p>
        </p:txBody>
      </p:sp>
      <p:pic>
        <p:nvPicPr>
          <p:cNvPr id="80" name="Picture 79" descr="A picture containing antenna&#10;&#10;Description automatically generated">
            <a:extLst>
              <a:ext uri="{FF2B5EF4-FFF2-40B4-BE49-F238E27FC236}">
                <a16:creationId xmlns:a16="http://schemas.microsoft.com/office/drawing/2014/main" id="{C10FBC51-6EC4-EC0B-BA4F-8AF6FB533940}"/>
              </a:ext>
            </a:extLst>
          </p:cNvPr>
          <p:cNvPicPr>
            <a:picLocks noChangeAspect="1"/>
          </p:cNvPicPr>
          <p:nvPr/>
        </p:nvPicPr>
        <p:blipFill rotWithShape="1">
          <a:blip r:embed="rId3"/>
          <a:srcRect t="7751"/>
          <a:stretch/>
        </p:blipFill>
        <p:spPr>
          <a:xfrm>
            <a:off x="6595160" y="3177912"/>
            <a:ext cx="1570016" cy="287608"/>
          </a:xfrm>
          <a:prstGeom prst="rect">
            <a:avLst/>
          </a:prstGeom>
        </p:spPr>
      </p:pic>
      <p:sp>
        <p:nvSpPr>
          <p:cNvPr id="81" name="Oval 80">
            <a:extLst>
              <a:ext uri="{FF2B5EF4-FFF2-40B4-BE49-F238E27FC236}">
                <a16:creationId xmlns:a16="http://schemas.microsoft.com/office/drawing/2014/main" id="{F1720101-8AD6-FB55-A49C-9F3ADF33620E}"/>
              </a:ext>
            </a:extLst>
          </p:cNvPr>
          <p:cNvSpPr>
            <a:spLocks noChangeAspect="1"/>
          </p:cNvSpPr>
          <p:nvPr/>
        </p:nvSpPr>
        <p:spPr>
          <a:xfrm>
            <a:off x="7196870"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Oval 81">
            <a:extLst>
              <a:ext uri="{FF2B5EF4-FFF2-40B4-BE49-F238E27FC236}">
                <a16:creationId xmlns:a16="http://schemas.microsoft.com/office/drawing/2014/main" id="{F1892D42-044A-0A1F-1123-5DBD37F1C119}"/>
              </a:ext>
            </a:extLst>
          </p:cNvPr>
          <p:cNvSpPr>
            <a:spLocks noChangeAspect="1"/>
          </p:cNvSpPr>
          <p:nvPr/>
        </p:nvSpPr>
        <p:spPr>
          <a:xfrm>
            <a:off x="7503806"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Oval 82">
            <a:extLst>
              <a:ext uri="{FF2B5EF4-FFF2-40B4-BE49-F238E27FC236}">
                <a16:creationId xmlns:a16="http://schemas.microsoft.com/office/drawing/2014/main" id="{6C98C454-EE49-9FCC-57A4-B5AEB9554066}"/>
              </a:ext>
            </a:extLst>
          </p:cNvPr>
          <p:cNvSpPr>
            <a:spLocks noChangeAspect="1"/>
          </p:cNvSpPr>
          <p:nvPr/>
        </p:nvSpPr>
        <p:spPr>
          <a:xfrm>
            <a:off x="7013848" y="26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Oval 83">
            <a:extLst>
              <a:ext uri="{FF2B5EF4-FFF2-40B4-BE49-F238E27FC236}">
                <a16:creationId xmlns:a16="http://schemas.microsoft.com/office/drawing/2014/main" id="{928907AC-8CEE-77E9-878E-E5AB00BDE00C}"/>
              </a:ext>
            </a:extLst>
          </p:cNvPr>
          <p:cNvSpPr>
            <a:spLocks noChangeAspect="1"/>
          </p:cNvSpPr>
          <p:nvPr/>
        </p:nvSpPr>
        <p:spPr>
          <a:xfrm>
            <a:off x="695194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TextBox 84">
            <a:extLst>
              <a:ext uri="{FF2B5EF4-FFF2-40B4-BE49-F238E27FC236}">
                <a16:creationId xmlns:a16="http://schemas.microsoft.com/office/drawing/2014/main" id="{98B64531-41D7-F8B0-4394-5CA515C428D9}"/>
              </a:ext>
            </a:extLst>
          </p:cNvPr>
          <p:cNvSpPr txBox="1"/>
          <p:nvPr/>
        </p:nvSpPr>
        <p:spPr>
          <a:xfrm>
            <a:off x="612200" y="6510046"/>
            <a:ext cx="914033" cy="276999"/>
          </a:xfrm>
          <a:prstGeom prst="rect">
            <a:avLst/>
          </a:prstGeom>
          <a:noFill/>
        </p:spPr>
        <p:txBody>
          <a:bodyPr wrap="none" rtlCol="0">
            <a:spAutoFit/>
          </a:bodyPr>
          <a:lstStyle/>
          <a:p>
            <a:r>
              <a:rPr lang="da-DK" sz="1200" dirty="0"/>
              <a:t>”Standard”</a:t>
            </a:r>
          </a:p>
        </p:txBody>
      </p:sp>
      <p:sp>
        <p:nvSpPr>
          <p:cNvPr id="86" name="TextBox 85">
            <a:extLst>
              <a:ext uri="{FF2B5EF4-FFF2-40B4-BE49-F238E27FC236}">
                <a16:creationId xmlns:a16="http://schemas.microsoft.com/office/drawing/2014/main" id="{0DBCAC83-7268-13C1-214A-E72927AB59FE}"/>
              </a:ext>
            </a:extLst>
          </p:cNvPr>
          <p:cNvSpPr txBox="1"/>
          <p:nvPr/>
        </p:nvSpPr>
        <p:spPr>
          <a:xfrm>
            <a:off x="2644428" y="6510045"/>
            <a:ext cx="904415" cy="276999"/>
          </a:xfrm>
          <a:prstGeom prst="rect">
            <a:avLst/>
          </a:prstGeom>
          <a:noFill/>
        </p:spPr>
        <p:txBody>
          <a:bodyPr wrap="none" rtlCol="0">
            <a:spAutoFit/>
          </a:bodyPr>
          <a:lstStyle/>
          <a:p>
            <a:r>
              <a:rPr lang="da-DK" sz="1200" dirty="0"/>
              <a:t>”Dentates”</a:t>
            </a:r>
          </a:p>
        </p:txBody>
      </p:sp>
      <p:pic>
        <p:nvPicPr>
          <p:cNvPr id="87" name="Picture 86" descr="A picture containing antenna&#10;&#10;Description automatically generated">
            <a:extLst>
              <a:ext uri="{FF2B5EF4-FFF2-40B4-BE49-F238E27FC236}">
                <a16:creationId xmlns:a16="http://schemas.microsoft.com/office/drawing/2014/main" id="{16527714-16D4-CAAB-114C-107F956A6A5D}"/>
              </a:ext>
            </a:extLst>
          </p:cNvPr>
          <p:cNvPicPr>
            <a:picLocks noChangeAspect="1"/>
          </p:cNvPicPr>
          <p:nvPr/>
        </p:nvPicPr>
        <p:blipFill rotWithShape="1">
          <a:blip r:embed="rId3"/>
          <a:srcRect t="7751"/>
          <a:stretch/>
        </p:blipFill>
        <p:spPr>
          <a:xfrm>
            <a:off x="6590284" y="4488814"/>
            <a:ext cx="1570016" cy="287608"/>
          </a:xfrm>
          <a:prstGeom prst="rect">
            <a:avLst/>
          </a:prstGeom>
        </p:spPr>
      </p:pic>
      <p:sp>
        <p:nvSpPr>
          <p:cNvPr id="88" name="Oval 87">
            <a:extLst>
              <a:ext uri="{FF2B5EF4-FFF2-40B4-BE49-F238E27FC236}">
                <a16:creationId xmlns:a16="http://schemas.microsoft.com/office/drawing/2014/main" id="{98E3AA76-0932-C878-485B-594C9A91C554}"/>
              </a:ext>
            </a:extLst>
          </p:cNvPr>
          <p:cNvSpPr>
            <a:spLocks noChangeAspect="1"/>
          </p:cNvSpPr>
          <p:nvPr/>
        </p:nvSpPr>
        <p:spPr>
          <a:xfrm>
            <a:off x="7514676" y="40956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93206B8-32B3-18BF-1564-045DA56706F9}"/>
              </a:ext>
            </a:extLst>
          </p:cNvPr>
          <p:cNvSpPr>
            <a:spLocks noChangeAspect="1"/>
          </p:cNvSpPr>
          <p:nvPr/>
        </p:nvSpPr>
        <p:spPr>
          <a:xfrm>
            <a:off x="7550295" y="384361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BF6C1384-99A9-AB05-1A81-551E6B824D94}"/>
              </a:ext>
            </a:extLst>
          </p:cNvPr>
          <p:cNvSpPr>
            <a:spLocks noChangeAspect="1"/>
          </p:cNvSpPr>
          <p:nvPr/>
        </p:nvSpPr>
        <p:spPr>
          <a:xfrm>
            <a:off x="6872972" y="397571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1C916B9E-2D9E-6CC3-D933-9D43F0AC7006}"/>
              </a:ext>
            </a:extLst>
          </p:cNvPr>
          <p:cNvSpPr>
            <a:spLocks noChangeAspect="1"/>
          </p:cNvSpPr>
          <p:nvPr/>
        </p:nvSpPr>
        <p:spPr>
          <a:xfrm>
            <a:off x="6983234" y="389351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B5233E98-B215-4CC4-A251-225634483D47}"/>
              </a:ext>
            </a:extLst>
          </p:cNvPr>
          <p:cNvSpPr>
            <a:spLocks noChangeAspect="1"/>
          </p:cNvSpPr>
          <p:nvPr/>
        </p:nvSpPr>
        <p:spPr>
          <a:xfrm>
            <a:off x="7125183" y="37954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2" name="Straight Connector 101">
            <a:extLst>
              <a:ext uri="{FF2B5EF4-FFF2-40B4-BE49-F238E27FC236}">
                <a16:creationId xmlns:a16="http://schemas.microsoft.com/office/drawing/2014/main" id="{EC094859-F620-EFDD-75E1-B77BB1333E3C}"/>
              </a:ext>
            </a:extLst>
          </p:cNvPr>
          <p:cNvCxnSpPr>
            <a:cxnSpLocks/>
          </p:cNvCxnSpPr>
          <p:nvPr/>
        </p:nvCxnSpPr>
        <p:spPr>
          <a:xfrm>
            <a:off x="1061145"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E164C10-AF52-C4A0-85F3-C8F346BA788C}"/>
              </a:ext>
            </a:extLst>
          </p:cNvPr>
          <p:cNvCxnSpPr>
            <a:cxnSpLocks/>
          </p:cNvCxnSpPr>
          <p:nvPr/>
        </p:nvCxnSpPr>
        <p:spPr>
          <a:xfrm>
            <a:off x="335329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FAC122-CA87-EBB1-02C9-5CAE894D90A5}"/>
              </a:ext>
            </a:extLst>
          </p:cNvPr>
          <p:cNvCxnSpPr>
            <a:cxnSpLocks/>
          </p:cNvCxnSpPr>
          <p:nvPr/>
        </p:nvCxnSpPr>
        <p:spPr>
          <a:xfrm>
            <a:off x="281354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992022-5EAB-61F9-5062-83188C7022CE}"/>
              </a:ext>
            </a:extLst>
          </p:cNvPr>
          <p:cNvCxnSpPr>
            <a:cxnSpLocks/>
          </p:cNvCxnSpPr>
          <p:nvPr/>
        </p:nvCxnSpPr>
        <p:spPr>
          <a:xfrm>
            <a:off x="7352018" y="310568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86BB144-8424-E361-BDF3-97525B3227A1}"/>
              </a:ext>
            </a:extLst>
          </p:cNvPr>
          <p:cNvCxnSpPr>
            <a:cxnSpLocks/>
          </p:cNvCxnSpPr>
          <p:nvPr/>
        </p:nvCxnSpPr>
        <p:spPr>
          <a:xfrm>
            <a:off x="3067548" y="44291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154CB70-6038-3C64-6894-6A1CF6BD8A7C}"/>
              </a:ext>
            </a:extLst>
          </p:cNvPr>
          <p:cNvCxnSpPr>
            <a:cxnSpLocks/>
          </p:cNvCxnSpPr>
          <p:nvPr/>
        </p:nvCxnSpPr>
        <p:spPr>
          <a:xfrm>
            <a:off x="5456095"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3BC5B25-174F-C36B-9C71-8E3B9D9327F7}"/>
              </a:ext>
            </a:extLst>
          </p:cNvPr>
          <p:cNvCxnSpPr>
            <a:cxnSpLocks/>
          </p:cNvCxnSpPr>
          <p:nvPr/>
        </p:nvCxnSpPr>
        <p:spPr>
          <a:xfrm>
            <a:off x="5058029" y="442593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93DE1B3-FAF6-30E5-4918-076BD29AAC10}"/>
              </a:ext>
            </a:extLst>
          </p:cNvPr>
          <p:cNvCxnSpPr>
            <a:cxnSpLocks/>
          </p:cNvCxnSpPr>
          <p:nvPr/>
        </p:nvCxnSpPr>
        <p:spPr>
          <a:xfrm>
            <a:off x="5738670" y="442551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7BD204-D9B5-5C40-6C7D-850A16F8B47C}"/>
              </a:ext>
            </a:extLst>
          </p:cNvPr>
          <p:cNvCxnSpPr>
            <a:cxnSpLocks/>
          </p:cNvCxnSpPr>
          <p:nvPr/>
        </p:nvCxnSpPr>
        <p:spPr>
          <a:xfrm>
            <a:off x="5764070" y="576118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A9D8EA9-CE18-60D9-026D-67C0C34F0723}"/>
              </a:ext>
            </a:extLst>
          </p:cNvPr>
          <p:cNvCxnSpPr>
            <a:cxnSpLocks/>
          </p:cNvCxnSpPr>
          <p:nvPr/>
        </p:nvCxnSpPr>
        <p:spPr>
          <a:xfrm>
            <a:off x="7672693" y="441848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A5A712D-DA5C-3319-9F73-A7E03C13F8DC}"/>
              </a:ext>
            </a:extLst>
          </p:cNvPr>
          <p:cNvCxnSpPr>
            <a:cxnSpLocks/>
          </p:cNvCxnSpPr>
          <p:nvPr/>
        </p:nvCxnSpPr>
        <p:spPr>
          <a:xfrm>
            <a:off x="9207921"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89AC30-02FD-15B4-285E-2A344CD4B587}"/>
              </a:ext>
            </a:extLst>
          </p:cNvPr>
          <p:cNvCxnSpPr>
            <a:cxnSpLocks/>
          </p:cNvCxnSpPr>
          <p:nvPr/>
        </p:nvCxnSpPr>
        <p:spPr>
          <a:xfrm>
            <a:off x="9603914"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89A0D0-A861-155F-8179-139A1FF9317F}"/>
              </a:ext>
            </a:extLst>
          </p:cNvPr>
          <p:cNvCxnSpPr>
            <a:cxnSpLocks/>
          </p:cNvCxnSpPr>
          <p:nvPr/>
        </p:nvCxnSpPr>
        <p:spPr>
          <a:xfrm>
            <a:off x="9019578"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76888BF-D264-2536-8BB1-D71A263733A5}"/>
              </a:ext>
            </a:extLst>
          </p:cNvPr>
          <p:cNvCxnSpPr>
            <a:cxnSpLocks/>
          </p:cNvCxnSpPr>
          <p:nvPr/>
        </p:nvCxnSpPr>
        <p:spPr>
          <a:xfrm flipH="1">
            <a:off x="3615070" y="1732808"/>
            <a:ext cx="1803072" cy="935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566D21B-4447-C8D3-E88F-D8E0FB7DC1A4}"/>
              </a:ext>
            </a:extLst>
          </p:cNvPr>
          <p:cNvCxnSpPr>
            <a:cxnSpLocks/>
          </p:cNvCxnSpPr>
          <p:nvPr/>
        </p:nvCxnSpPr>
        <p:spPr>
          <a:xfrm flipH="1">
            <a:off x="1616149" y="1540422"/>
            <a:ext cx="3679532" cy="1138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61484F6-7E47-26D7-75F0-C05D7C9A13A3}"/>
              </a:ext>
            </a:extLst>
          </p:cNvPr>
          <p:cNvCxnSpPr>
            <a:cxnSpLocks/>
          </p:cNvCxnSpPr>
          <p:nvPr/>
        </p:nvCxnSpPr>
        <p:spPr>
          <a:xfrm flipH="1">
            <a:off x="5624623" y="2030819"/>
            <a:ext cx="85061" cy="5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A4A4C7B-7070-AA0F-7243-DADB24C4EC3E}"/>
              </a:ext>
            </a:extLst>
          </p:cNvPr>
          <p:cNvCxnSpPr>
            <a:cxnSpLocks/>
          </p:cNvCxnSpPr>
          <p:nvPr/>
        </p:nvCxnSpPr>
        <p:spPr>
          <a:xfrm>
            <a:off x="6230679" y="1807535"/>
            <a:ext cx="616688" cy="71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75BFEF8-6106-A274-2A64-D8C44E9A6AD0}"/>
              </a:ext>
            </a:extLst>
          </p:cNvPr>
          <p:cNvCxnSpPr>
            <a:cxnSpLocks/>
          </p:cNvCxnSpPr>
          <p:nvPr/>
        </p:nvCxnSpPr>
        <p:spPr>
          <a:xfrm>
            <a:off x="6379535" y="1658679"/>
            <a:ext cx="2243470" cy="967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DFFAFF7-2DE9-53F1-166E-851D8A836EDE}"/>
              </a:ext>
            </a:extLst>
          </p:cNvPr>
          <p:cNvCxnSpPr>
            <a:cxnSpLocks/>
          </p:cNvCxnSpPr>
          <p:nvPr/>
        </p:nvCxnSpPr>
        <p:spPr>
          <a:xfrm>
            <a:off x="5460589" y="356789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3EB5F65-859C-36B2-F538-57704CD25FFC}"/>
              </a:ext>
            </a:extLst>
          </p:cNvPr>
          <p:cNvCxnSpPr>
            <a:cxnSpLocks/>
          </p:cNvCxnSpPr>
          <p:nvPr/>
        </p:nvCxnSpPr>
        <p:spPr>
          <a:xfrm>
            <a:off x="5479899"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CAC06CA-491D-7E3F-2061-FB557307F07F}"/>
              </a:ext>
            </a:extLst>
          </p:cNvPr>
          <p:cNvCxnSpPr>
            <a:cxnSpLocks/>
          </p:cNvCxnSpPr>
          <p:nvPr/>
        </p:nvCxnSpPr>
        <p:spPr>
          <a:xfrm>
            <a:off x="3081966" y="353525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028C044-AE7B-F67C-9795-50EA3A7A4C8D}"/>
              </a:ext>
            </a:extLst>
          </p:cNvPr>
          <p:cNvCxnSpPr>
            <a:cxnSpLocks/>
          </p:cNvCxnSpPr>
          <p:nvPr/>
        </p:nvCxnSpPr>
        <p:spPr>
          <a:xfrm>
            <a:off x="7376563"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BDE780E-E10C-EE07-9ADA-8B4BD2E29D8A}"/>
              </a:ext>
            </a:extLst>
          </p:cNvPr>
          <p:cNvCxnSpPr>
            <a:cxnSpLocks/>
          </p:cNvCxnSpPr>
          <p:nvPr/>
        </p:nvCxnSpPr>
        <p:spPr>
          <a:xfrm>
            <a:off x="9234463" y="361761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174E7E5-4DD6-9B87-DF20-78EC1178A006}"/>
              </a:ext>
            </a:extLst>
          </p:cNvPr>
          <p:cNvCxnSpPr>
            <a:cxnSpLocks/>
          </p:cNvCxnSpPr>
          <p:nvPr/>
        </p:nvCxnSpPr>
        <p:spPr>
          <a:xfrm>
            <a:off x="1072249"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3435732-1520-4ED7-7B9B-14AFAADE2C6B}"/>
              </a:ext>
            </a:extLst>
          </p:cNvPr>
          <p:cNvCxnSpPr>
            <a:cxnSpLocks/>
          </p:cNvCxnSpPr>
          <p:nvPr/>
        </p:nvCxnSpPr>
        <p:spPr>
          <a:xfrm>
            <a:off x="3089667"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38BCA7-AE34-4FC8-6354-07B824AB9072}"/>
              </a:ext>
            </a:extLst>
          </p:cNvPr>
          <p:cNvCxnSpPr>
            <a:cxnSpLocks/>
          </p:cNvCxnSpPr>
          <p:nvPr/>
        </p:nvCxnSpPr>
        <p:spPr>
          <a:xfrm>
            <a:off x="4280793" y="2884295"/>
            <a:ext cx="0" cy="390274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3383FCC9-60F5-D025-04B9-85C0EFD26B65}"/>
              </a:ext>
            </a:extLst>
          </p:cNvPr>
          <p:cNvSpPr txBox="1"/>
          <p:nvPr/>
        </p:nvSpPr>
        <p:spPr>
          <a:xfrm>
            <a:off x="10403477" y="6515153"/>
            <a:ext cx="1510350" cy="276999"/>
          </a:xfrm>
          <a:prstGeom prst="rect">
            <a:avLst/>
          </a:prstGeom>
          <a:noFill/>
        </p:spPr>
        <p:txBody>
          <a:bodyPr wrap="none" rtlCol="0">
            <a:spAutoFit/>
          </a:bodyPr>
          <a:lstStyle/>
          <a:p>
            <a:r>
              <a:rPr lang="da-DK" sz="1200" dirty="0"/>
              <a:t>”CO</a:t>
            </a:r>
            <a:r>
              <a:rPr lang="da-DK" sz="1200" baseline="-25000" dirty="0"/>
              <a:t>2</a:t>
            </a:r>
            <a:r>
              <a:rPr lang="da-DK" sz="1200" dirty="0"/>
              <a:t>RR at the end”</a:t>
            </a:r>
          </a:p>
        </p:txBody>
      </p:sp>
      <p:cxnSp>
        <p:nvCxnSpPr>
          <p:cNvPr id="116" name="Straight Arrow Connector 115">
            <a:extLst>
              <a:ext uri="{FF2B5EF4-FFF2-40B4-BE49-F238E27FC236}">
                <a16:creationId xmlns:a16="http://schemas.microsoft.com/office/drawing/2014/main" id="{77BBBDA3-59BD-8B79-51B2-C3D740C67C00}"/>
              </a:ext>
            </a:extLst>
          </p:cNvPr>
          <p:cNvCxnSpPr>
            <a:cxnSpLocks/>
          </p:cNvCxnSpPr>
          <p:nvPr/>
        </p:nvCxnSpPr>
        <p:spPr>
          <a:xfrm>
            <a:off x="6428560" y="1566494"/>
            <a:ext cx="3959449" cy="1144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122" descr="A picture containing antenna&#10;&#10;Description automatically generated">
            <a:extLst>
              <a:ext uri="{FF2B5EF4-FFF2-40B4-BE49-F238E27FC236}">
                <a16:creationId xmlns:a16="http://schemas.microsoft.com/office/drawing/2014/main" id="{D4AAF295-EE98-8FE3-8026-C54940A4219D}"/>
              </a:ext>
            </a:extLst>
          </p:cNvPr>
          <p:cNvPicPr>
            <a:picLocks noChangeAspect="1"/>
          </p:cNvPicPr>
          <p:nvPr/>
        </p:nvPicPr>
        <p:blipFill rotWithShape="1">
          <a:blip r:embed="rId3"/>
          <a:srcRect t="7751"/>
          <a:stretch/>
        </p:blipFill>
        <p:spPr>
          <a:xfrm>
            <a:off x="10336772" y="3183100"/>
            <a:ext cx="1570016" cy="287608"/>
          </a:xfrm>
          <a:prstGeom prst="rect">
            <a:avLst/>
          </a:prstGeom>
        </p:spPr>
      </p:pic>
      <p:sp>
        <p:nvSpPr>
          <p:cNvPr id="125" name="Oval 124">
            <a:extLst>
              <a:ext uri="{FF2B5EF4-FFF2-40B4-BE49-F238E27FC236}">
                <a16:creationId xmlns:a16="http://schemas.microsoft.com/office/drawing/2014/main" id="{148C1D59-6B51-9E9C-221A-545334E36D61}"/>
              </a:ext>
            </a:extLst>
          </p:cNvPr>
          <p:cNvSpPr>
            <a:spLocks noChangeAspect="1"/>
          </p:cNvSpPr>
          <p:nvPr/>
        </p:nvSpPr>
        <p:spPr>
          <a:xfrm>
            <a:off x="10932132" y="27898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7" name="Oval 126">
            <a:extLst>
              <a:ext uri="{FF2B5EF4-FFF2-40B4-BE49-F238E27FC236}">
                <a16:creationId xmlns:a16="http://schemas.microsoft.com/office/drawing/2014/main" id="{3E8E3C03-E7D2-05D1-3205-2A6E8C36E68E}"/>
              </a:ext>
            </a:extLst>
          </p:cNvPr>
          <p:cNvSpPr>
            <a:spLocks noChangeAspect="1"/>
          </p:cNvSpPr>
          <p:nvPr/>
        </p:nvSpPr>
        <p:spPr>
          <a:xfrm>
            <a:off x="11239068"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4" name="Oval 133">
            <a:extLst>
              <a:ext uri="{FF2B5EF4-FFF2-40B4-BE49-F238E27FC236}">
                <a16:creationId xmlns:a16="http://schemas.microsoft.com/office/drawing/2014/main" id="{896006DB-82EB-DBCF-B03E-8A7E3FD48F0A}"/>
              </a:ext>
            </a:extLst>
          </p:cNvPr>
          <p:cNvSpPr>
            <a:spLocks noChangeAspect="1"/>
          </p:cNvSpPr>
          <p:nvPr/>
        </p:nvSpPr>
        <p:spPr>
          <a:xfrm>
            <a:off x="10749110" y="263690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6" name="Oval 135">
            <a:extLst>
              <a:ext uri="{FF2B5EF4-FFF2-40B4-BE49-F238E27FC236}">
                <a16:creationId xmlns:a16="http://schemas.microsoft.com/office/drawing/2014/main" id="{3360E57D-25FD-B7B3-A765-EE6C90323D8F}"/>
              </a:ext>
            </a:extLst>
          </p:cNvPr>
          <p:cNvSpPr>
            <a:spLocks noChangeAspect="1"/>
          </p:cNvSpPr>
          <p:nvPr/>
        </p:nvSpPr>
        <p:spPr>
          <a:xfrm>
            <a:off x="10687210"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7" name="Picture 136" descr="A picture containing antenna&#10;&#10;Description automatically generated">
            <a:extLst>
              <a:ext uri="{FF2B5EF4-FFF2-40B4-BE49-F238E27FC236}">
                <a16:creationId xmlns:a16="http://schemas.microsoft.com/office/drawing/2014/main" id="{0C99848E-E3CA-0F73-BC8C-E3DC234C6187}"/>
              </a:ext>
            </a:extLst>
          </p:cNvPr>
          <p:cNvPicPr>
            <a:picLocks noChangeAspect="1"/>
          </p:cNvPicPr>
          <p:nvPr/>
        </p:nvPicPr>
        <p:blipFill rotWithShape="1">
          <a:blip r:embed="rId3"/>
          <a:srcRect t="7751"/>
          <a:stretch/>
        </p:blipFill>
        <p:spPr>
          <a:xfrm>
            <a:off x="10336772" y="4502251"/>
            <a:ext cx="1570016" cy="287608"/>
          </a:xfrm>
          <a:prstGeom prst="rect">
            <a:avLst/>
          </a:prstGeom>
        </p:spPr>
      </p:pic>
      <p:sp>
        <p:nvSpPr>
          <p:cNvPr id="138" name="Oval 137">
            <a:extLst>
              <a:ext uri="{FF2B5EF4-FFF2-40B4-BE49-F238E27FC236}">
                <a16:creationId xmlns:a16="http://schemas.microsoft.com/office/drawing/2014/main" id="{C8A69C13-4828-C58E-F46F-2240962D9018}"/>
              </a:ext>
            </a:extLst>
          </p:cNvPr>
          <p:cNvSpPr>
            <a:spLocks noChangeAspect="1"/>
          </p:cNvSpPr>
          <p:nvPr/>
        </p:nvSpPr>
        <p:spPr>
          <a:xfrm>
            <a:off x="10938482" y="394189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9" name="Oval 138">
            <a:extLst>
              <a:ext uri="{FF2B5EF4-FFF2-40B4-BE49-F238E27FC236}">
                <a16:creationId xmlns:a16="http://schemas.microsoft.com/office/drawing/2014/main" id="{0B2C1D78-C176-DBE4-11E0-DF9C274BEC59}"/>
              </a:ext>
            </a:extLst>
          </p:cNvPr>
          <p:cNvSpPr>
            <a:spLocks noChangeAspect="1"/>
          </p:cNvSpPr>
          <p:nvPr/>
        </p:nvSpPr>
        <p:spPr>
          <a:xfrm>
            <a:off x="11255250" y="39262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0" name="Oval 139">
            <a:extLst>
              <a:ext uri="{FF2B5EF4-FFF2-40B4-BE49-F238E27FC236}">
                <a16:creationId xmlns:a16="http://schemas.microsoft.com/office/drawing/2014/main" id="{014B8CD4-2612-F8AF-D71A-7083DDBC3A2B}"/>
              </a:ext>
            </a:extLst>
          </p:cNvPr>
          <p:cNvSpPr>
            <a:spLocks noChangeAspect="1"/>
          </p:cNvSpPr>
          <p:nvPr/>
        </p:nvSpPr>
        <p:spPr>
          <a:xfrm>
            <a:off x="10693560" y="40147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1" name="Straight Connector 140">
            <a:extLst>
              <a:ext uri="{FF2B5EF4-FFF2-40B4-BE49-F238E27FC236}">
                <a16:creationId xmlns:a16="http://schemas.microsoft.com/office/drawing/2014/main" id="{D898ACD2-6D9C-FA6F-EFB4-E1A8C8D4FA98}"/>
              </a:ext>
            </a:extLst>
          </p:cNvPr>
          <p:cNvCxnSpPr>
            <a:cxnSpLocks/>
          </p:cNvCxnSpPr>
          <p:nvPr/>
        </p:nvCxnSpPr>
        <p:spPr>
          <a:xfrm>
            <a:off x="11091035" y="3113495"/>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6889B7E-72EA-06C4-2129-99DD18E12174}"/>
              </a:ext>
            </a:extLst>
          </p:cNvPr>
          <p:cNvCxnSpPr>
            <a:cxnSpLocks/>
          </p:cNvCxnSpPr>
          <p:nvPr/>
        </p:nvCxnSpPr>
        <p:spPr>
          <a:xfrm>
            <a:off x="11102139" y="356277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picture containing antenna&#10;&#10;Description automatically generated">
            <a:extLst>
              <a:ext uri="{FF2B5EF4-FFF2-40B4-BE49-F238E27FC236}">
                <a16:creationId xmlns:a16="http://schemas.microsoft.com/office/drawing/2014/main" id="{0BC15574-6677-3BF1-A46F-4470BF05979C}"/>
              </a:ext>
            </a:extLst>
          </p:cNvPr>
          <p:cNvPicPr>
            <a:picLocks noChangeAspect="1"/>
          </p:cNvPicPr>
          <p:nvPr/>
        </p:nvPicPr>
        <p:blipFill rotWithShape="1">
          <a:blip r:embed="rId3"/>
          <a:srcRect t="7751"/>
          <a:stretch/>
        </p:blipFill>
        <p:spPr>
          <a:xfrm>
            <a:off x="10329111" y="5823179"/>
            <a:ext cx="1570016" cy="287608"/>
          </a:xfrm>
          <a:prstGeom prst="rect">
            <a:avLst/>
          </a:prstGeom>
        </p:spPr>
      </p:pic>
      <p:sp>
        <p:nvSpPr>
          <p:cNvPr id="144" name="Oval 143">
            <a:extLst>
              <a:ext uri="{FF2B5EF4-FFF2-40B4-BE49-F238E27FC236}">
                <a16:creationId xmlns:a16="http://schemas.microsoft.com/office/drawing/2014/main" id="{DF9028B8-806E-52D4-B758-378D54307DFD}"/>
              </a:ext>
            </a:extLst>
          </p:cNvPr>
          <p:cNvSpPr>
            <a:spLocks noChangeAspect="1"/>
          </p:cNvSpPr>
          <p:nvPr/>
        </p:nvSpPr>
        <p:spPr>
          <a:xfrm>
            <a:off x="11215959" y="542996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5" name="Oval 144">
            <a:extLst>
              <a:ext uri="{FF2B5EF4-FFF2-40B4-BE49-F238E27FC236}">
                <a16:creationId xmlns:a16="http://schemas.microsoft.com/office/drawing/2014/main" id="{A56A453F-2848-A25D-E1EF-DE48C85C6A4A}"/>
              </a:ext>
            </a:extLst>
          </p:cNvPr>
          <p:cNvSpPr>
            <a:spLocks noChangeAspect="1"/>
          </p:cNvSpPr>
          <p:nvPr/>
        </p:nvSpPr>
        <p:spPr>
          <a:xfrm>
            <a:off x="11254947" y="51786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6" name="Oval 145">
            <a:extLst>
              <a:ext uri="{FF2B5EF4-FFF2-40B4-BE49-F238E27FC236}">
                <a16:creationId xmlns:a16="http://schemas.microsoft.com/office/drawing/2014/main" id="{C8C9DBC0-1AB0-640C-B7C5-308755143B19}"/>
              </a:ext>
            </a:extLst>
          </p:cNvPr>
          <p:cNvSpPr>
            <a:spLocks noChangeAspect="1"/>
          </p:cNvSpPr>
          <p:nvPr/>
        </p:nvSpPr>
        <p:spPr>
          <a:xfrm>
            <a:off x="10774713" y="515712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7" name="Oval 146">
            <a:extLst>
              <a:ext uri="{FF2B5EF4-FFF2-40B4-BE49-F238E27FC236}">
                <a16:creationId xmlns:a16="http://schemas.microsoft.com/office/drawing/2014/main" id="{08ED4D89-7B46-EC5A-2148-31F04B7C9666}"/>
              </a:ext>
            </a:extLst>
          </p:cNvPr>
          <p:cNvSpPr>
            <a:spLocks noChangeAspect="1"/>
          </p:cNvSpPr>
          <p:nvPr/>
        </p:nvSpPr>
        <p:spPr>
          <a:xfrm>
            <a:off x="10683317" y="526178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8" name="Oval 147">
            <a:extLst>
              <a:ext uri="{FF2B5EF4-FFF2-40B4-BE49-F238E27FC236}">
                <a16:creationId xmlns:a16="http://schemas.microsoft.com/office/drawing/2014/main" id="{D838267A-B4C2-C0B0-B3A2-3172332ADA53}"/>
              </a:ext>
            </a:extLst>
          </p:cNvPr>
          <p:cNvSpPr>
            <a:spLocks noChangeAspect="1"/>
          </p:cNvSpPr>
          <p:nvPr/>
        </p:nvSpPr>
        <p:spPr>
          <a:xfrm>
            <a:off x="10585417" y="540578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9" name="Straight Connector 148">
            <a:extLst>
              <a:ext uri="{FF2B5EF4-FFF2-40B4-BE49-F238E27FC236}">
                <a16:creationId xmlns:a16="http://schemas.microsoft.com/office/drawing/2014/main" id="{080A8A3D-B098-9220-323D-31F6A52E4509}"/>
              </a:ext>
            </a:extLst>
          </p:cNvPr>
          <p:cNvCxnSpPr>
            <a:cxnSpLocks/>
          </p:cNvCxnSpPr>
          <p:nvPr/>
        </p:nvCxnSpPr>
        <p:spPr>
          <a:xfrm>
            <a:off x="11371472" y="575412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6F6D997-4F74-AC47-5830-52D2A561D608}"/>
              </a:ext>
            </a:extLst>
          </p:cNvPr>
          <p:cNvCxnSpPr>
            <a:cxnSpLocks/>
          </p:cNvCxnSpPr>
          <p:nvPr/>
        </p:nvCxnSpPr>
        <p:spPr>
          <a:xfrm>
            <a:off x="11087301" y="486526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F5B21B04-00DB-8015-F1A7-581A98F7A8DA}"/>
              </a:ext>
            </a:extLst>
          </p:cNvPr>
          <p:cNvSpPr/>
          <p:nvPr/>
        </p:nvSpPr>
        <p:spPr>
          <a:xfrm>
            <a:off x="4582274" y="3701445"/>
            <a:ext cx="1824662" cy="12869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Oval 5">
            <a:extLst>
              <a:ext uri="{FF2B5EF4-FFF2-40B4-BE49-F238E27FC236}">
                <a16:creationId xmlns:a16="http://schemas.microsoft.com/office/drawing/2014/main" id="{61567234-7CA4-5838-30CE-9EEB7E9BEF09}"/>
              </a:ext>
            </a:extLst>
          </p:cNvPr>
          <p:cNvSpPr/>
          <p:nvPr/>
        </p:nvSpPr>
        <p:spPr>
          <a:xfrm>
            <a:off x="8317631" y="3706767"/>
            <a:ext cx="1824662" cy="12869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1B636216-C91F-9277-37F4-7212D2C28A7F}"/>
              </a:ext>
            </a:extLst>
          </p:cNvPr>
          <p:cNvSpPr txBox="1"/>
          <p:nvPr/>
        </p:nvSpPr>
        <p:spPr>
          <a:xfrm>
            <a:off x="6764813" y="5296738"/>
            <a:ext cx="1317990" cy="307777"/>
          </a:xfrm>
          <a:prstGeom prst="rect">
            <a:avLst/>
          </a:prstGeom>
          <a:noFill/>
        </p:spPr>
        <p:txBody>
          <a:bodyPr wrap="none" rtlCol="0">
            <a:spAutoFit/>
          </a:bodyPr>
          <a:lstStyle/>
          <a:p>
            <a:r>
              <a:rPr lang="da-DK" sz="1400" b="1" dirty="0"/>
              <a:t>Missing data!</a:t>
            </a:r>
          </a:p>
        </p:txBody>
      </p:sp>
      <p:cxnSp>
        <p:nvCxnSpPr>
          <p:cNvPr id="30" name="Straight Arrow Connector 29">
            <a:extLst>
              <a:ext uri="{FF2B5EF4-FFF2-40B4-BE49-F238E27FC236}">
                <a16:creationId xmlns:a16="http://schemas.microsoft.com/office/drawing/2014/main" id="{3C48DD4F-984C-C470-E7CA-2ED462A3BD03}"/>
              </a:ext>
            </a:extLst>
          </p:cNvPr>
          <p:cNvCxnSpPr/>
          <p:nvPr/>
        </p:nvCxnSpPr>
        <p:spPr>
          <a:xfrm flipH="1" flipV="1">
            <a:off x="6379535" y="4872327"/>
            <a:ext cx="385278" cy="345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AC95DC-B4C1-B9BB-84E1-3A77D5B1437C}"/>
              </a:ext>
            </a:extLst>
          </p:cNvPr>
          <p:cNvCxnSpPr>
            <a:cxnSpLocks/>
          </p:cNvCxnSpPr>
          <p:nvPr/>
        </p:nvCxnSpPr>
        <p:spPr>
          <a:xfrm flipV="1">
            <a:off x="8098792" y="4890977"/>
            <a:ext cx="396622" cy="3201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26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a:xfrm>
            <a:off x="588963" y="620714"/>
            <a:ext cx="4918425" cy="465076"/>
          </a:xfrm>
        </p:spPr>
        <p:txBody>
          <a:bodyPr/>
          <a:lstStyle/>
          <a:p>
            <a:r>
              <a:rPr lang="en-GB" dirty="0"/>
              <a:t>DFT calculations performed</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15</a:t>
            </a:fld>
            <a:endParaRPr lang="da-DK" dirty="0"/>
          </a:p>
        </p:txBody>
      </p:sp>
      <p:sp>
        <p:nvSpPr>
          <p:cNvPr id="6" name="TextBox 5">
            <a:extLst>
              <a:ext uri="{FF2B5EF4-FFF2-40B4-BE49-F238E27FC236}">
                <a16:creationId xmlns:a16="http://schemas.microsoft.com/office/drawing/2014/main" id="{C485A07A-FBAF-1EAF-9DE0-C274593AEA19}"/>
              </a:ext>
            </a:extLst>
          </p:cNvPr>
          <p:cNvSpPr txBox="1"/>
          <p:nvPr/>
        </p:nvSpPr>
        <p:spPr>
          <a:xfrm>
            <a:off x="2985912" y="3651774"/>
            <a:ext cx="1058303" cy="276999"/>
          </a:xfrm>
          <a:prstGeom prst="rect">
            <a:avLst/>
          </a:prstGeom>
          <a:noFill/>
        </p:spPr>
        <p:txBody>
          <a:bodyPr wrap="none" rtlCol="0">
            <a:spAutoFit/>
          </a:bodyPr>
          <a:lstStyle/>
          <a:p>
            <a:r>
              <a:rPr lang="da-DK" sz="1200" dirty="0"/>
              <a:t>17 HEA slabs</a:t>
            </a:r>
          </a:p>
        </p:txBody>
      </p:sp>
      <p:pic>
        <p:nvPicPr>
          <p:cNvPr id="7" name="Picture 6" descr="A picture containing antenna&#10;&#10;Description automatically generated">
            <a:extLst>
              <a:ext uri="{FF2B5EF4-FFF2-40B4-BE49-F238E27FC236}">
                <a16:creationId xmlns:a16="http://schemas.microsoft.com/office/drawing/2014/main" id="{71DB4306-F4A0-F47D-EC2D-D86A5CA39A47}"/>
              </a:ext>
            </a:extLst>
          </p:cNvPr>
          <p:cNvPicPr>
            <a:picLocks noChangeAspect="1"/>
          </p:cNvPicPr>
          <p:nvPr/>
        </p:nvPicPr>
        <p:blipFill rotWithShape="1">
          <a:blip r:embed="rId2"/>
          <a:srcRect t="7751"/>
          <a:stretch/>
        </p:blipFill>
        <p:spPr>
          <a:xfrm>
            <a:off x="3076698" y="3356256"/>
            <a:ext cx="1570016" cy="287608"/>
          </a:xfrm>
          <a:prstGeom prst="rect">
            <a:avLst/>
          </a:prstGeom>
        </p:spPr>
      </p:pic>
      <p:sp>
        <p:nvSpPr>
          <p:cNvPr id="10" name="Oval 9">
            <a:extLst>
              <a:ext uri="{FF2B5EF4-FFF2-40B4-BE49-F238E27FC236}">
                <a16:creationId xmlns:a16="http://schemas.microsoft.com/office/drawing/2014/main" id="{EB21385D-3879-D594-A319-433DA6B91C84}"/>
              </a:ext>
            </a:extLst>
          </p:cNvPr>
          <p:cNvSpPr>
            <a:spLocks noChangeAspect="1"/>
          </p:cNvSpPr>
          <p:nvPr/>
        </p:nvSpPr>
        <p:spPr>
          <a:xfrm>
            <a:off x="3396815" y="294148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Straight Connector 10">
            <a:extLst>
              <a:ext uri="{FF2B5EF4-FFF2-40B4-BE49-F238E27FC236}">
                <a16:creationId xmlns:a16="http://schemas.microsoft.com/office/drawing/2014/main" id="{A3A5CE05-4D1C-E0F1-1157-53E695861C0D}"/>
              </a:ext>
            </a:extLst>
          </p:cNvPr>
          <p:cNvCxnSpPr>
            <a:cxnSpLocks/>
          </p:cNvCxnSpPr>
          <p:nvPr/>
        </p:nvCxnSpPr>
        <p:spPr>
          <a:xfrm>
            <a:off x="3606120" y="3231212"/>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8E13A-E78F-FBD8-130E-30BCE497661A}"/>
              </a:ext>
            </a:extLst>
          </p:cNvPr>
          <p:cNvCxnSpPr>
            <a:cxnSpLocks/>
          </p:cNvCxnSpPr>
          <p:nvPr/>
        </p:nvCxnSpPr>
        <p:spPr>
          <a:xfrm>
            <a:off x="4173317" y="3221587"/>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D1F7A54-63F6-41C5-CCC9-4C5919823952}"/>
              </a:ext>
            </a:extLst>
          </p:cNvPr>
          <p:cNvSpPr txBox="1"/>
          <p:nvPr/>
        </p:nvSpPr>
        <p:spPr>
          <a:xfrm>
            <a:off x="3906251" y="3651773"/>
            <a:ext cx="1007007" cy="276999"/>
          </a:xfrm>
          <a:prstGeom prst="rect">
            <a:avLst/>
          </a:prstGeom>
          <a:noFill/>
        </p:spPr>
        <p:txBody>
          <a:bodyPr wrap="none" rtlCol="0">
            <a:spAutoFit/>
          </a:bodyPr>
          <a:lstStyle/>
          <a:p>
            <a:r>
              <a:rPr lang="da-DK" sz="1200" dirty="0"/>
              <a:t>6 sites/slabs</a:t>
            </a:r>
          </a:p>
        </p:txBody>
      </p:sp>
      <p:sp>
        <p:nvSpPr>
          <p:cNvPr id="15" name="TextBox 14">
            <a:extLst>
              <a:ext uri="{FF2B5EF4-FFF2-40B4-BE49-F238E27FC236}">
                <a16:creationId xmlns:a16="http://schemas.microsoft.com/office/drawing/2014/main" id="{C8B7F862-D432-FCD0-208F-797423363CF7}"/>
              </a:ext>
            </a:extLst>
          </p:cNvPr>
          <p:cNvSpPr txBox="1"/>
          <p:nvPr/>
        </p:nvSpPr>
        <p:spPr>
          <a:xfrm>
            <a:off x="2946661" y="2365629"/>
            <a:ext cx="1691489" cy="276999"/>
          </a:xfrm>
          <a:prstGeom prst="rect">
            <a:avLst/>
          </a:prstGeom>
          <a:noFill/>
        </p:spPr>
        <p:txBody>
          <a:bodyPr wrap="none" rtlCol="0">
            <a:spAutoFit/>
          </a:bodyPr>
          <a:lstStyle/>
          <a:p>
            <a:r>
              <a:rPr lang="da-DK" sz="1200" dirty="0"/>
              <a:t>*CO + *OH on all sites</a:t>
            </a:r>
          </a:p>
        </p:txBody>
      </p:sp>
      <p:sp>
        <p:nvSpPr>
          <p:cNvPr id="17" name="TextBox 16">
            <a:extLst>
              <a:ext uri="{FF2B5EF4-FFF2-40B4-BE49-F238E27FC236}">
                <a16:creationId xmlns:a16="http://schemas.microsoft.com/office/drawing/2014/main" id="{A28425E4-5A84-AA6D-8863-78FF69B52617}"/>
              </a:ext>
            </a:extLst>
          </p:cNvPr>
          <p:cNvSpPr txBox="1"/>
          <p:nvPr/>
        </p:nvSpPr>
        <p:spPr>
          <a:xfrm>
            <a:off x="5271315" y="3675657"/>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5358399" y="3362179"/>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6237444" y="2915411"/>
            <a:ext cx="317806" cy="317806"/>
          </a:xfrm>
          <a:prstGeom prst="ellipse">
            <a:avLst/>
          </a:prstGeom>
          <a:solidFill>
            <a:srgbClr val="909090"/>
          </a:solidFill>
          <a:ln>
            <a:solidFill>
              <a:srgbClr val="1E1C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5619845" y="29474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5829150" y="32371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6396347" y="32275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6270347" y="2657510"/>
            <a:ext cx="252000" cy="252000"/>
          </a:xfrm>
          <a:prstGeom prst="ellipse">
            <a:avLst/>
          </a:prstGeom>
          <a:solidFill>
            <a:srgbClr val="FF0C0D"/>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5" name="TextBox 24">
            <a:extLst>
              <a:ext uri="{FF2B5EF4-FFF2-40B4-BE49-F238E27FC236}">
                <a16:creationId xmlns:a16="http://schemas.microsoft.com/office/drawing/2014/main" id="{1319519D-E12B-3C0F-2BC3-B4990A57C0D8}"/>
              </a:ext>
            </a:extLst>
          </p:cNvPr>
          <p:cNvSpPr txBox="1"/>
          <p:nvPr/>
        </p:nvSpPr>
        <p:spPr>
          <a:xfrm>
            <a:off x="6309569" y="3682461"/>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5331240" y="2365629"/>
            <a:ext cx="1827744" cy="276999"/>
          </a:xfrm>
          <a:prstGeom prst="rect">
            <a:avLst/>
          </a:prstGeom>
          <a:noFill/>
        </p:spPr>
        <p:txBody>
          <a:bodyPr wrap="none" rtlCol="0">
            <a:spAutoFit/>
          </a:bodyPr>
          <a:lstStyle/>
          <a:p>
            <a:r>
              <a:rPr lang="da-DK" sz="1200" dirty="0"/>
              <a:t>*CO + *OH on best sites</a:t>
            </a:r>
          </a:p>
        </p:txBody>
      </p:sp>
      <p:pic>
        <p:nvPicPr>
          <p:cNvPr id="33" name="Picture 32" descr="Chart, bubble chart&#10;&#10;Description automatically generated">
            <a:extLst>
              <a:ext uri="{FF2B5EF4-FFF2-40B4-BE49-F238E27FC236}">
                <a16:creationId xmlns:a16="http://schemas.microsoft.com/office/drawing/2014/main" id="{F1BF99C9-B1D3-A768-F8FA-F96857D78C6E}"/>
              </a:ext>
            </a:extLst>
          </p:cNvPr>
          <p:cNvPicPr>
            <a:picLocks noChangeAspect="1"/>
          </p:cNvPicPr>
          <p:nvPr/>
        </p:nvPicPr>
        <p:blipFill rotWithShape="1">
          <a:blip r:embed="rId3"/>
          <a:srcRect l="15263" t="26307" r="21109" b="28616"/>
          <a:stretch/>
        </p:blipFill>
        <p:spPr>
          <a:xfrm>
            <a:off x="2803931" y="4028090"/>
            <a:ext cx="2103461" cy="1622768"/>
          </a:xfrm>
          <a:prstGeom prst="rect">
            <a:avLst/>
          </a:prstGeom>
        </p:spPr>
      </p:pic>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4"/>
          <a:srcRect l="15227" t="26184" r="22179" b="33855"/>
          <a:stretch/>
        </p:blipFill>
        <p:spPr>
          <a:xfrm>
            <a:off x="5110381" y="4028090"/>
            <a:ext cx="2069254" cy="1438583"/>
          </a:xfrm>
          <a:prstGeom prst="rect">
            <a:avLst/>
          </a:prstGeom>
        </p:spPr>
      </p:pic>
      <p:pic>
        <p:nvPicPr>
          <p:cNvPr id="37" name="Picture 36" descr="Chart, bubble chart&#10;&#10;Description automatically generated">
            <a:extLst>
              <a:ext uri="{FF2B5EF4-FFF2-40B4-BE49-F238E27FC236}">
                <a16:creationId xmlns:a16="http://schemas.microsoft.com/office/drawing/2014/main" id="{F1852AAA-8FD1-24B1-6793-BA8C6AB06D33}"/>
              </a:ext>
            </a:extLst>
          </p:cNvPr>
          <p:cNvPicPr>
            <a:picLocks noChangeAspect="1"/>
          </p:cNvPicPr>
          <p:nvPr/>
        </p:nvPicPr>
        <p:blipFill rotWithShape="1">
          <a:blip r:embed="rId5"/>
          <a:srcRect l="14027" t="26651" r="22345" b="28272"/>
          <a:stretch/>
        </p:blipFill>
        <p:spPr>
          <a:xfrm>
            <a:off x="497481" y="4068654"/>
            <a:ext cx="2103461" cy="1622768"/>
          </a:xfrm>
          <a:prstGeom prst="rect">
            <a:avLst/>
          </a:prstGeom>
        </p:spPr>
      </p:pic>
      <p:sp>
        <p:nvSpPr>
          <p:cNvPr id="38" name="TextBox 37">
            <a:extLst>
              <a:ext uri="{FF2B5EF4-FFF2-40B4-BE49-F238E27FC236}">
                <a16:creationId xmlns:a16="http://schemas.microsoft.com/office/drawing/2014/main" id="{FF62A83B-A956-8360-88E2-23687AA3F2F9}"/>
              </a:ext>
            </a:extLst>
          </p:cNvPr>
          <p:cNvSpPr txBox="1"/>
          <p:nvPr/>
        </p:nvSpPr>
        <p:spPr>
          <a:xfrm>
            <a:off x="666780" y="3682758"/>
            <a:ext cx="1058303" cy="276999"/>
          </a:xfrm>
          <a:prstGeom prst="rect">
            <a:avLst/>
          </a:prstGeom>
          <a:noFill/>
        </p:spPr>
        <p:txBody>
          <a:bodyPr wrap="none" rtlCol="0">
            <a:spAutoFit/>
          </a:bodyPr>
          <a:lstStyle/>
          <a:p>
            <a:r>
              <a:rPr lang="da-DK" sz="1200" dirty="0"/>
              <a:t>17 HEA slabs</a:t>
            </a:r>
          </a:p>
        </p:txBody>
      </p:sp>
      <p:pic>
        <p:nvPicPr>
          <p:cNvPr id="39" name="Picture 38" descr="A picture containing antenna&#10;&#10;Description automatically generated">
            <a:extLst>
              <a:ext uri="{FF2B5EF4-FFF2-40B4-BE49-F238E27FC236}">
                <a16:creationId xmlns:a16="http://schemas.microsoft.com/office/drawing/2014/main" id="{6223B09F-AAC0-9570-DB6D-A57DFCEBB743}"/>
              </a:ext>
            </a:extLst>
          </p:cNvPr>
          <p:cNvPicPr>
            <a:picLocks noChangeAspect="1"/>
          </p:cNvPicPr>
          <p:nvPr/>
        </p:nvPicPr>
        <p:blipFill rotWithShape="1">
          <a:blip r:embed="rId2"/>
          <a:srcRect t="7751"/>
          <a:stretch/>
        </p:blipFill>
        <p:spPr>
          <a:xfrm>
            <a:off x="745153" y="3368669"/>
            <a:ext cx="1570016" cy="287608"/>
          </a:xfrm>
          <a:prstGeom prst="rect">
            <a:avLst/>
          </a:prstGeom>
        </p:spPr>
      </p:pic>
      <p:sp>
        <p:nvSpPr>
          <p:cNvPr id="42" name="Oval 41">
            <a:extLst>
              <a:ext uri="{FF2B5EF4-FFF2-40B4-BE49-F238E27FC236}">
                <a16:creationId xmlns:a16="http://schemas.microsoft.com/office/drawing/2014/main" id="{4618B846-4C3B-98FA-3F35-A571972F19A7}"/>
              </a:ext>
            </a:extLst>
          </p:cNvPr>
          <p:cNvSpPr>
            <a:spLocks noChangeAspect="1"/>
          </p:cNvSpPr>
          <p:nvPr/>
        </p:nvSpPr>
        <p:spPr>
          <a:xfrm>
            <a:off x="1603651" y="271373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3" name="Straight Connector 42">
            <a:extLst>
              <a:ext uri="{FF2B5EF4-FFF2-40B4-BE49-F238E27FC236}">
                <a16:creationId xmlns:a16="http://schemas.microsoft.com/office/drawing/2014/main" id="{165C59B0-355F-C017-AD4E-0CB5165C3EB2}"/>
              </a:ext>
            </a:extLst>
          </p:cNvPr>
          <p:cNvCxnSpPr>
            <a:cxnSpLocks/>
          </p:cNvCxnSpPr>
          <p:nvPr/>
        </p:nvCxnSpPr>
        <p:spPr>
          <a:xfrm>
            <a:off x="1250755" y="324362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6DCF99-A2C6-632A-4F77-35BE877247D3}"/>
              </a:ext>
            </a:extLst>
          </p:cNvPr>
          <p:cNvCxnSpPr>
            <a:cxnSpLocks/>
          </p:cNvCxnSpPr>
          <p:nvPr/>
        </p:nvCxnSpPr>
        <p:spPr>
          <a:xfrm>
            <a:off x="1808427" y="323400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D80D76D-1726-B46C-8638-D0EE47E07BB0}"/>
              </a:ext>
            </a:extLst>
          </p:cNvPr>
          <p:cNvSpPr txBox="1"/>
          <p:nvPr/>
        </p:nvSpPr>
        <p:spPr>
          <a:xfrm>
            <a:off x="1627526" y="3683979"/>
            <a:ext cx="1007007" cy="276999"/>
          </a:xfrm>
          <a:prstGeom prst="rect">
            <a:avLst/>
          </a:prstGeom>
          <a:noFill/>
        </p:spPr>
        <p:txBody>
          <a:bodyPr wrap="none" rtlCol="0">
            <a:spAutoFit/>
          </a:bodyPr>
          <a:lstStyle/>
          <a:p>
            <a:r>
              <a:rPr lang="da-DK" sz="1200" dirty="0"/>
              <a:t>6 sites/slabs</a:t>
            </a:r>
          </a:p>
        </p:txBody>
      </p:sp>
      <p:sp>
        <p:nvSpPr>
          <p:cNvPr id="47" name="TextBox 46">
            <a:extLst>
              <a:ext uri="{FF2B5EF4-FFF2-40B4-BE49-F238E27FC236}">
                <a16:creationId xmlns:a16="http://schemas.microsoft.com/office/drawing/2014/main" id="{5011AED6-7878-1D13-9331-AB64ED87CAAA}"/>
              </a:ext>
            </a:extLst>
          </p:cNvPr>
          <p:cNvSpPr txBox="1"/>
          <p:nvPr/>
        </p:nvSpPr>
        <p:spPr>
          <a:xfrm>
            <a:off x="713635" y="2365629"/>
            <a:ext cx="1800493" cy="276999"/>
          </a:xfrm>
          <a:prstGeom prst="rect">
            <a:avLst/>
          </a:prstGeom>
          <a:noFill/>
        </p:spPr>
        <p:txBody>
          <a:bodyPr wrap="none" rtlCol="0">
            <a:spAutoFit/>
          </a:bodyPr>
          <a:lstStyle/>
          <a:p>
            <a:r>
              <a:rPr lang="da-DK" sz="1200" dirty="0"/>
              <a:t>*COOH + *H on all sites</a:t>
            </a:r>
          </a:p>
        </p:txBody>
      </p:sp>
      <p:sp>
        <p:nvSpPr>
          <p:cNvPr id="48" name="TextBox 47">
            <a:extLst>
              <a:ext uri="{FF2B5EF4-FFF2-40B4-BE49-F238E27FC236}">
                <a16:creationId xmlns:a16="http://schemas.microsoft.com/office/drawing/2014/main" id="{750E9098-C749-86AE-408E-61B6B0AF9691}"/>
              </a:ext>
            </a:extLst>
          </p:cNvPr>
          <p:cNvSpPr txBox="1"/>
          <p:nvPr/>
        </p:nvSpPr>
        <p:spPr>
          <a:xfrm>
            <a:off x="660618" y="3921315"/>
            <a:ext cx="1107996" cy="276999"/>
          </a:xfrm>
          <a:prstGeom prst="rect">
            <a:avLst/>
          </a:prstGeom>
          <a:noFill/>
        </p:spPr>
        <p:txBody>
          <a:bodyPr wrap="none" rtlCol="0">
            <a:spAutoFit/>
          </a:bodyPr>
          <a:lstStyle/>
          <a:p>
            <a:r>
              <a:rPr lang="da-DK" sz="1200" dirty="0"/>
              <a:t>5 pure metals</a:t>
            </a:r>
          </a:p>
        </p:txBody>
      </p:sp>
      <p:sp>
        <p:nvSpPr>
          <p:cNvPr id="49" name="TextBox 48">
            <a:extLst>
              <a:ext uri="{FF2B5EF4-FFF2-40B4-BE49-F238E27FC236}">
                <a16:creationId xmlns:a16="http://schemas.microsoft.com/office/drawing/2014/main" id="{CEB7BCF3-74D3-5DEC-63D7-EAA3B93AF0BD}"/>
              </a:ext>
            </a:extLst>
          </p:cNvPr>
          <p:cNvSpPr txBox="1"/>
          <p:nvPr/>
        </p:nvSpPr>
        <p:spPr>
          <a:xfrm>
            <a:off x="1570239" y="3344464"/>
            <a:ext cx="556563" cy="230832"/>
          </a:xfrm>
          <a:prstGeom prst="rect">
            <a:avLst/>
          </a:prstGeom>
          <a:noFill/>
        </p:spPr>
        <p:txBody>
          <a:bodyPr wrap="none" rtlCol="0">
            <a:spAutoFit/>
          </a:bodyPr>
          <a:lstStyle/>
          <a:p>
            <a:r>
              <a:rPr lang="en-GB" sz="900" dirty="0"/>
              <a:t>On-top</a:t>
            </a:r>
          </a:p>
        </p:txBody>
      </p:sp>
      <p:sp>
        <p:nvSpPr>
          <p:cNvPr id="50" name="TextBox 49">
            <a:extLst>
              <a:ext uri="{FF2B5EF4-FFF2-40B4-BE49-F238E27FC236}">
                <a16:creationId xmlns:a16="http://schemas.microsoft.com/office/drawing/2014/main" id="{B815842A-8FFC-1CB7-6881-E362867C54F4}"/>
              </a:ext>
            </a:extLst>
          </p:cNvPr>
          <p:cNvSpPr txBox="1"/>
          <p:nvPr/>
        </p:nvSpPr>
        <p:spPr>
          <a:xfrm>
            <a:off x="3895035" y="3341576"/>
            <a:ext cx="556563" cy="230832"/>
          </a:xfrm>
          <a:prstGeom prst="rect">
            <a:avLst/>
          </a:prstGeom>
          <a:noFill/>
        </p:spPr>
        <p:txBody>
          <a:bodyPr wrap="none" rtlCol="0">
            <a:spAutoFit/>
          </a:bodyPr>
          <a:lstStyle/>
          <a:p>
            <a:r>
              <a:rPr lang="en-GB" sz="900" dirty="0"/>
              <a:t>On-top</a:t>
            </a:r>
          </a:p>
        </p:txBody>
      </p:sp>
      <p:sp>
        <p:nvSpPr>
          <p:cNvPr id="51" name="TextBox 50">
            <a:extLst>
              <a:ext uri="{FF2B5EF4-FFF2-40B4-BE49-F238E27FC236}">
                <a16:creationId xmlns:a16="http://schemas.microsoft.com/office/drawing/2014/main" id="{AB5D2421-8E5A-5E10-4073-F569673907D2}"/>
              </a:ext>
            </a:extLst>
          </p:cNvPr>
          <p:cNvSpPr txBox="1"/>
          <p:nvPr/>
        </p:nvSpPr>
        <p:spPr>
          <a:xfrm>
            <a:off x="5549564" y="3347893"/>
            <a:ext cx="556563" cy="230832"/>
          </a:xfrm>
          <a:prstGeom prst="rect">
            <a:avLst/>
          </a:prstGeom>
          <a:noFill/>
        </p:spPr>
        <p:txBody>
          <a:bodyPr wrap="none" rtlCol="0">
            <a:spAutoFit/>
          </a:bodyPr>
          <a:lstStyle/>
          <a:p>
            <a:r>
              <a:rPr lang="en-GB" sz="900" dirty="0"/>
              <a:t>On-top</a:t>
            </a:r>
          </a:p>
        </p:txBody>
      </p:sp>
      <p:sp>
        <p:nvSpPr>
          <p:cNvPr id="52" name="TextBox 51">
            <a:extLst>
              <a:ext uri="{FF2B5EF4-FFF2-40B4-BE49-F238E27FC236}">
                <a16:creationId xmlns:a16="http://schemas.microsoft.com/office/drawing/2014/main" id="{F6994B11-3115-F930-F1EB-1885D11A12E7}"/>
              </a:ext>
            </a:extLst>
          </p:cNvPr>
          <p:cNvSpPr txBox="1"/>
          <p:nvPr/>
        </p:nvSpPr>
        <p:spPr>
          <a:xfrm>
            <a:off x="3326533" y="3348963"/>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6118065" y="3357124"/>
            <a:ext cx="556563" cy="230832"/>
          </a:xfrm>
          <a:prstGeom prst="rect">
            <a:avLst/>
          </a:prstGeom>
          <a:noFill/>
        </p:spPr>
        <p:txBody>
          <a:bodyPr wrap="none" rtlCol="0">
            <a:spAutoFit/>
          </a:bodyPr>
          <a:lstStyle/>
          <a:p>
            <a:r>
              <a:rPr lang="en-GB" sz="900" dirty="0"/>
              <a:t>On-top</a:t>
            </a:r>
          </a:p>
        </p:txBody>
      </p:sp>
      <p:sp>
        <p:nvSpPr>
          <p:cNvPr id="54" name="Oval 53">
            <a:extLst>
              <a:ext uri="{FF2B5EF4-FFF2-40B4-BE49-F238E27FC236}">
                <a16:creationId xmlns:a16="http://schemas.microsoft.com/office/drawing/2014/main" id="{B26AF387-8CE1-5088-C52B-3E48246A6FA5}"/>
              </a:ext>
            </a:extLst>
          </p:cNvPr>
          <p:cNvSpPr>
            <a:spLocks noChangeAspect="1"/>
          </p:cNvSpPr>
          <p:nvPr/>
        </p:nvSpPr>
        <p:spPr>
          <a:xfrm>
            <a:off x="1194076" y="314439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TextBox 54">
            <a:extLst>
              <a:ext uri="{FF2B5EF4-FFF2-40B4-BE49-F238E27FC236}">
                <a16:creationId xmlns:a16="http://schemas.microsoft.com/office/drawing/2014/main" id="{98A0E868-3883-E382-6ADA-1378A62B408F}"/>
              </a:ext>
            </a:extLst>
          </p:cNvPr>
          <p:cNvSpPr txBox="1"/>
          <p:nvPr/>
        </p:nvSpPr>
        <p:spPr>
          <a:xfrm>
            <a:off x="857832" y="3344464"/>
            <a:ext cx="761747" cy="230832"/>
          </a:xfrm>
          <a:prstGeom prst="rect">
            <a:avLst/>
          </a:prstGeom>
          <a:noFill/>
        </p:spPr>
        <p:txBody>
          <a:bodyPr wrap="none" rtlCol="0">
            <a:spAutoFit/>
          </a:bodyPr>
          <a:lstStyle/>
          <a:p>
            <a:r>
              <a:rPr lang="en-GB" sz="900" dirty="0"/>
              <a:t>Hollow-site</a:t>
            </a:r>
          </a:p>
        </p:txBody>
      </p:sp>
      <p:sp>
        <p:nvSpPr>
          <p:cNvPr id="57" name="TextBox 56">
            <a:extLst>
              <a:ext uri="{FF2B5EF4-FFF2-40B4-BE49-F238E27FC236}">
                <a16:creationId xmlns:a16="http://schemas.microsoft.com/office/drawing/2014/main" id="{93A696CC-F25D-B2F3-CF59-82BC5468A2CA}"/>
              </a:ext>
            </a:extLst>
          </p:cNvPr>
          <p:cNvSpPr txBox="1"/>
          <p:nvPr/>
        </p:nvSpPr>
        <p:spPr>
          <a:xfrm>
            <a:off x="7898576" y="3625900"/>
            <a:ext cx="1058303" cy="276999"/>
          </a:xfrm>
          <a:prstGeom prst="rect">
            <a:avLst/>
          </a:prstGeom>
          <a:noFill/>
        </p:spPr>
        <p:txBody>
          <a:bodyPr wrap="none" rtlCol="0">
            <a:spAutoFit/>
          </a:bodyPr>
          <a:lstStyle/>
          <a:p>
            <a:r>
              <a:rPr lang="da-DK" sz="1200" dirty="0"/>
              <a:t>17 HEA slabs</a:t>
            </a:r>
          </a:p>
        </p:txBody>
      </p:sp>
      <p:pic>
        <p:nvPicPr>
          <p:cNvPr id="58" name="Picture 57" descr="A picture containing antenna&#10;&#10;Description automatically generated">
            <a:extLst>
              <a:ext uri="{FF2B5EF4-FFF2-40B4-BE49-F238E27FC236}">
                <a16:creationId xmlns:a16="http://schemas.microsoft.com/office/drawing/2014/main" id="{F418359C-BE9D-D3F6-7449-AC0DB139A38F}"/>
              </a:ext>
            </a:extLst>
          </p:cNvPr>
          <p:cNvPicPr>
            <a:picLocks noChangeAspect="1"/>
          </p:cNvPicPr>
          <p:nvPr/>
        </p:nvPicPr>
        <p:blipFill rotWithShape="1">
          <a:blip r:embed="rId2"/>
          <a:srcRect t="7751"/>
          <a:stretch/>
        </p:blipFill>
        <p:spPr>
          <a:xfrm>
            <a:off x="7649346" y="3370018"/>
            <a:ext cx="1570016" cy="287608"/>
          </a:xfrm>
          <a:prstGeom prst="rect">
            <a:avLst/>
          </a:prstGeom>
        </p:spPr>
      </p:pic>
      <p:sp>
        <p:nvSpPr>
          <p:cNvPr id="66" name="TextBox 65">
            <a:extLst>
              <a:ext uri="{FF2B5EF4-FFF2-40B4-BE49-F238E27FC236}">
                <a16:creationId xmlns:a16="http://schemas.microsoft.com/office/drawing/2014/main" id="{1E0867F7-9CD8-77E3-88C2-C52D759FAC95}"/>
              </a:ext>
            </a:extLst>
          </p:cNvPr>
          <p:cNvSpPr txBox="1"/>
          <p:nvPr/>
        </p:nvSpPr>
        <p:spPr>
          <a:xfrm>
            <a:off x="8107181" y="2923221"/>
            <a:ext cx="654346" cy="338554"/>
          </a:xfrm>
          <a:prstGeom prst="rect">
            <a:avLst/>
          </a:prstGeom>
          <a:noFill/>
        </p:spPr>
        <p:txBody>
          <a:bodyPr wrap="none" rtlCol="0">
            <a:spAutoFit/>
          </a:bodyPr>
          <a:lstStyle/>
          <a:p>
            <a:r>
              <a:rPr lang="da-DK" sz="1600" dirty="0"/>
              <a:t>Slabs</a:t>
            </a:r>
          </a:p>
        </p:txBody>
      </p:sp>
      <p:sp>
        <p:nvSpPr>
          <p:cNvPr id="72" name="TextBox 71">
            <a:extLst>
              <a:ext uri="{FF2B5EF4-FFF2-40B4-BE49-F238E27FC236}">
                <a16:creationId xmlns:a16="http://schemas.microsoft.com/office/drawing/2014/main" id="{27B4846C-83E2-EB55-4B8B-D2C0FAD18744}"/>
              </a:ext>
            </a:extLst>
          </p:cNvPr>
          <p:cNvSpPr txBox="1"/>
          <p:nvPr/>
        </p:nvSpPr>
        <p:spPr>
          <a:xfrm>
            <a:off x="7895390" y="3813521"/>
            <a:ext cx="1141659" cy="276999"/>
          </a:xfrm>
          <a:prstGeom prst="rect">
            <a:avLst/>
          </a:prstGeom>
          <a:noFill/>
        </p:spPr>
        <p:txBody>
          <a:bodyPr wrap="none" rtlCol="0">
            <a:spAutoFit/>
          </a:bodyPr>
          <a:lstStyle/>
          <a:p>
            <a:r>
              <a:rPr lang="da-DK" sz="1200" dirty="0"/>
              <a:t>100 HEA slabs</a:t>
            </a:r>
          </a:p>
        </p:txBody>
      </p:sp>
      <p:pic>
        <p:nvPicPr>
          <p:cNvPr id="73" name="Picture 72" descr="A picture containing antenna&#10;&#10;Description automatically generated">
            <a:extLst>
              <a:ext uri="{FF2B5EF4-FFF2-40B4-BE49-F238E27FC236}">
                <a16:creationId xmlns:a16="http://schemas.microsoft.com/office/drawing/2014/main" id="{A01EEC76-9585-E312-C1EF-6ECB0FAB9D77}"/>
              </a:ext>
            </a:extLst>
          </p:cNvPr>
          <p:cNvPicPr>
            <a:picLocks noChangeAspect="1"/>
          </p:cNvPicPr>
          <p:nvPr/>
        </p:nvPicPr>
        <p:blipFill rotWithShape="1">
          <a:blip r:embed="rId2"/>
          <a:srcRect t="7751"/>
          <a:stretch/>
        </p:blipFill>
        <p:spPr>
          <a:xfrm>
            <a:off x="9955795" y="3370018"/>
            <a:ext cx="1570016" cy="287608"/>
          </a:xfrm>
          <a:prstGeom prst="rect">
            <a:avLst/>
          </a:prstGeom>
        </p:spPr>
      </p:pic>
      <p:sp>
        <p:nvSpPr>
          <p:cNvPr id="74" name="TextBox 73">
            <a:extLst>
              <a:ext uri="{FF2B5EF4-FFF2-40B4-BE49-F238E27FC236}">
                <a16:creationId xmlns:a16="http://schemas.microsoft.com/office/drawing/2014/main" id="{C6E0AA09-41B7-8E27-A110-CA5B19157295}"/>
              </a:ext>
            </a:extLst>
          </p:cNvPr>
          <p:cNvSpPr txBox="1"/>
          <p:nvPr/>
        </p:nvSpPr>
        <p:spPr>
          <a:xfrm>
            <a:off x="10413630" y="2923221"/>
            <a:ext cx="654346" cy="338554"/>
          </a:xfrm>
          <a:prstGeom prst="rect">
            <a:avLst/>
          </a:prstGeom>
          <a:noFill/>
        </p:spPr>
        <p:txBody>
          <a:bodyPr wrap="none" rtlCol="0">
            <a:spAutoFit/>
          </a:bodyPr>
          <a:lstStyle/>
          <a:p>
            <a:r>
              <a:rPr lang="da-DK" sz="1600" dirty="0"/>
              <a:t>Slabs</a:t>
            </a:r>
          </a:p>
        </p:txBody>
      </p:sp>
      <p:pic>
        <p:nvPicPr>
          <p:cNvPr id="78" name="Picture 77" descr="Chart, bubble chart&#10;&#10;Description automatically generated">
            <a:extLst>
              <a:ext uri="{FF2B5EF4-FFF2-40B4-BE49-F238E27FC236}">
                <a16:creationId xmlns:a16="http://schemas.microsoft.com/office/drawing/2014/main" id="{2B9A2CF1-EFEE-3235-56FC-DC9C69B7CF11}"/>
              </a:ext>
            </a:extLst>
          </p:cNvPr>
          <p:cNvPicPr>
            <a:picLocks noChangeAspect="1"/>
          </p:cNvPicPr>
          <p:nvPr/>
        </p:nvPicPr>
        <p:blipFill rotWithShape="1">
          <a:blip r:embed="rId6"/>
          <a:srcRect l="13356" t="26889" r="22197" b="30417"/>
          <a:stretch/>
        </p:blipFill>
        <p:spPr>
          <a:xfrm>
            <a:off x="7382624" y="4009390"/>
            <a:ext cx="2103461" cy="1517456"/>
          </a:xfrm>
          <a:prstGeom prst="rect">
            <a:avLst/>
          </a:prstGeom>
        </p:spPr>
      </p:pic>
      <p:sp>
        <p:nvSpPr>
          <p:cNvPr id="16" name="TextBox 15">
            <a:extLst>
              <a:ext uri="{FF2B5EF4-FFF2-40B4-BE49-F238E27FC236}">
                <a16:creationId xmlns:a16="http://schemas.microsoft.com/office/drawing/2014/main" id="{BDD591CD-99CE-937D-D188-B6053B1717C4}"/>
              </a:ext>
            </a:extLst>
          </p:cNvPr>
          <p:cNvSpPr txBox="1"/>
          <p:nvPr/>
        </p:nvSpPr>
        <p:spPr>
          <a:xfrm>
            <a:off x="2987956" y="3889590"/>
            <a:ext cx="1107996" cy="276999"/>
          </a:xfrm>
          <a:prstGeom prst="rect">
            <a:avLst/>
          </a:prstGeom>
          <a:noFill/>
        </p:spPr>
        <p:txBody>
          <a:bodyPr wrap="none" rtlCol="0">
            <a:spAutoFit/>
          </a:bodyPr>
          <a:lstStyle/>
          <a:p>
            <a:r>
              <a:rPr lang="da-DK" sz="1200" dirty="0"/>
              <a:t>5 pure metals</a:t>
            </a:r>
          </a:p>
        </p:txBody>
      </p:sp>
      <p:sp>
        <p:nvSpPr>
          <p:cNvPr id="27" name="TextBox 26">
            <a:extLst>
              <a:ext uri="{FF2B5EF4-FFF2-40B4-BE49-F238E27FC236}">
                <a16:creationId xmlns:a16="http://schemas.microsoft.com/office/drawing/2014/main" id="{DB6B7A70-8CA3-9935-5FBD-FC74083EBFB6}"/>
              </a:ext>
            </a:extLst>
          </p:cNvPr>
          <p:cNvSpPr txBox="1"/>
          <p:nvPr/>
        </p:nvSpPr>
        <p:spPr>
          <a:xfrm>
            <a:off x="5265748" y="3885414"/>
            <a:ext cx="1107996" cy="276999"/>
          </a:xfrm>
          <a:prstGeom prst="rect">
            <a:avLst/>
          </a:prstGeom>
          <a:noFill/>
        </p:spPr>
        <p:txBody>
          <a:bodyPr wrap="none" rtlCol="0">
            <a:spAutoFit/>
          </a:bodyPr>
          <a:lstStyle/>
          <a:p>
            <a:r>
              <a:rPr lang="da-DK" sz="1200" dirty="0"/>
              <a:t>5 pure metals</a:t>
            </a:r>
          </a:p>
        </p:txBody>
      </p:sp>
      <p:pic>
        <p:nvPicPr>
          <p:cNvPr id="28" name="Picture 27" descr="Bubble chart&#10;&#10;Description automatically generated">
            <a:extLst>
              <a:ext uri="{FF2B5EF4-FFF2-40B4-BE49-F238E27FC236}">
                <a16:creationId xmlns:a16="http://schemas.microsoft.com/office/drawing/2014/main" id="{FA526EED-E67E-0BFD-A4B5-021AA0A9298B}"/>
              </a:ext>
            </a:extLst>
          </p:cNvPr>
          <p:cNvPicPr>
            <a:picLocks noChangeAspect="1"/>
          </p:cNvPicPr>
          <p:nvPr/>
        </p:nvPicPr>
        <p:blipFill rotWithShape="1">
          <a:blip r:embed="rId7"/>
          <a:srcRect l="17759" t="23254" r="20239" b="30017"/>
          <a:stretch/>
        </p:blipFill>
        <p:spPr>
          <a:xfrm>
            <a:off x="9800404" y="4023913"/>
            <a:ext cx="1844749" cy="1514018"/>
          </a:xfrm>
          <a:prstGeom prst="rect">
            <a:avLst/>
          </a:prstGeom>
        </p:spPr>
      </p:pic>
      <p:sp>
        <p:nvSpPr>
          <p:cNvPr id="30" name="TextBox 29">
            <a:extLst>
              <a:ext uri="{FF2B5EF4-FFF2-40B4-BE49-F238E27FC236}">
                <a16:creationId xmlns:a16="http://schemas.microsoft.com/office/drawing/2014/main" id="{30F36786-DD86-CBBF-15E5-1C375756DFAA}"/>
              </a:ext>
            </a:extLst>
          </p:cNvPr>
          <p:cNvSpPr txBox="1"/>
          <p:nvPr/>
        </p:nvSpPr>
        <p:spPr>
          <a:xfrm>
            <a:off x="10151948" y="3702270"/>
            <a:ext cx="1107996" cy="276999"/>
          </a:xfrm>
          <a:prstGeom prst="rect">
            <a:avLst/>
          </a:prstGeom>
          <a:noFill/>
        </p:spPr>
        <p:txBody>
          <a:bodyPr wrap="none" rtlCol="0">
            <a:spAutoFit/>
          </a:bodyPr>
          <a:lstStyle/>
          <a:p>
            <a:r>
              <a:rPr lang="da-DK" sz="1200" dirty="0"/>
              <a:t>5 pure metals</a:t>
            </a:r>
          </a:p>
        </p:txBody>
      </p:sp>
      <p:sp>
        <p:nvSpPr>
          <p:cNvPr id="3" name="Oval 2">
            <a:extLst>
              <a:ext uri="{FF2B5EF4-FFF2-40B4-BE49-F238E27FC236}">
                <a16:creationId xmlns:a16="http://schemas.microsoft.com/office/drawing/2014/main" id="{003218AC-4224-546F-5005-89580DD62A9C}"/>
              </a:ext>
            </a:extLst>
          </p:cNvPr>
          <p:cNvSpPr>
            <a:spLocks noChangeAspect="1"/>
          </p:cNvSpPr>
          <p:nvPr/>
        </p:nvSpPr>
        <p:spPr>
          <a:xfrm>
            <a:off x="4014772" y="2909073"/>
            <a:ext cx="317806" cy="317806"/>
          </a:xfrm>
          <a:prstGeom prst="ellipse">
            <a:avLst/>
          </a:prstGeom>
          <a:solidFill>
            <a:srgbClr val="909090"/>
          </a:solidFill>
          <a:ln>
            <a:solidFill>
              <a:srgbClr val="1E1C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F048BE12-A20D-E891-6A6B-166F6FEA7775}"/>
              </a:ext>
            </a:extLst>
          </p:cNvPr>
          <p:cNvSpPr>
            <a:spLocks noChangeAspect="1"/>
          </p:cNvSpPr>
          <p:nvPr/>
        </p:nvSpPr>
        <p:spPr>
          <a:xfrm>
            <a:off x="4054654" y="2655793"/>
            <a:ext cx="252000" cy="252000"/>
          </a:xfrm>
          <a:prstGeom prst="ellipse">
            <a:avLst/>
          </a:prstGeom>
          <a:solidFill>
            <a:srgbClr val="FF0C0D"/>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1" name="Oval 30">
            <a:extLst>
              <a:ext uri="{FF2B5EF4-FFF2-40B4-BE49-F238E27FC236}">
                <a16:creationId xmlns:a16="http://schemas.microsoft.com/office/drawing/2014/main" id="{D3C3C026-A5FB-6D45-0DF1-25ABAD11F430}"/>
              </a:ext>
            </a:extLst>
          </p:cNvPr>
          <p:cNvSpPr>
            <a:spLocks noChangeAspect="1"/>
          </p:cNvSpPr>
          <p:nvPr/>
        </p:nvSpPr>
        <p:spPr>
          <a:xfrm>
            <a:off x="5696393" y="2982374"/>
            <a:ext cx="252000" cy="252000"/>
          </a:xfrm>
          <a:prstGeom prst="ellipse">
            <a:avLst/>
          </a:prstGeom>
          <a:solidFill>
            <a:srgbClr val="FF0C0D"/>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2" name="Oval 31">
            <a:extLst>
              <a:ext uri="{FF2B5EF4-FFF2-40B4-BE49-F238E27FC236}">
                <a16:creationId xmlns:a16="http://schemas.microsoft.com/office/drawing/2014/main" id="{8067974A-C0DB-C9B0-035C-5EF3EBFAB87E}"/>
              </a:ext>
            </a:extLst>
          </p:cNvPr>
          <p:cNvSpPr>
            <a:spLocks noChangeAspect="1"/>
          </p:cNvSpPr>
          <p:nvPr/>
        </p:nvSpPr>
        <p:spPr>
          <a:xfrm>
            <a:off x="3470912" y="2981053"/>
            <a:ext cx="252000" cy="252000"/>
          </a:xfrm>
          <a:prstGeom prst="ellipse">
            <a:avLst/>
          </a:prstGeom>
          <a:solidFill>
            <a:srgbClr val="FF0C0D"/>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4" name="Oval 33">
            <a:extLst>
              <a:ext uri="{FF2B5EF4-FFF2-40B4-BE49-F238E27FC236}">
                <a16:creationId xmlns:a16="http://schemas.microsoft.com/office/drawing/2014/main" id="{D1B50655-992A-EB73-A480-9E7063C1873E}"/>
              </a:ext>
            </a:extLst>
          </p:cNvPr>
          <p:cNvSpPr>
            <a:spLocks noChangeAspect="1"/>
          </p:cNvSpPr>
          <p:nvPr/>
        </p:nvSpPr>
        <p:spPr>
          <a:xfrm>
            <a:off x="1648858" y="2925885"/>
            <a:ext cx="317806" cy="317806"/>
          </a:xfrm>
          <a:prstGeom prst="ellipse">
            <a:avLst/>
          </a:prstGeom>
          <a:solidFill>
            <a:srgbClr val="909090"/>
          </a:solidFill>
          <a:ln>
            <a:solidFill>
              <a:srgbClr val="1E1C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DC599620-44F1-93C2-9D4F-F5E8D65809E4}"/>
              </a:ext>
            </a:extLst>
          </p:cNvPr>
          <p:cNvSpPr>
            <a:spLocks noChangeAspect="1"/>
          </p:cNvSpPr>
          <p:nvPr/>
        </p:nvSpPr>
        <p:spPr>
          <a:xfrm>
            <a:off x="1922562" y="2802004"/>
            <a:ext cx="252000" cy="252000"/>
          </a:xfrm>
          <a:prstGeom prst="ellipse">
            <a:avLst/>
          </a:prstGeom>
          <a:solidFill>
            <a:srgbClr val="FF0C0D"/>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56" name="Oval 55">
            <a:extLst>
              <a:ext uri="{FF2B5EF4-FFF2-40B4-BE49-F238E27FC236}">
                <a16:creationId xmlns:a16="http://schemas.microsoft.com/office/drawing/2014/main" id="{C04C2319-827E-3E92-D0AC-C00E5B18647B}"/>
              </a:ext>
            </a:extLst>
          </p:cNvPr>
          <p:cNvSpPr>
            <a:spLocks noChangeAspect="1"/>
          </p:cNvSpPr>
          <p:nvPr/>
        </p:nvSpPr>
        <p:spPr>
          <a:xfrm>
            <a:off x="1438814" y="2804716"/>
            <a:ext cx="252000" cy="252000"/>
          </a:xfrm>
          <a:prstGeom prst="ellipse">
            <a:avLst/>
          </a:prstGeom>
          <a:solidFill>
            <a:srgbClr val="FF0C0D"/>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65144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4" grpId="0"/>
      <p:bldP spid="15" grpId="0"/>
      <p:bldP spid="17" grpId="0"/>
      <p:bldP spid="19" grpId="0" animBg="1"/>
      <p:bldP spid="21" grpId="0" animBg="1"/>
      <p:bldP spid="24" grpId="0" animBg="1"/>
      <p:bldP spid="25" grpId="0"/>
      <p:bldP spid="26" grpId="0"/>
      <p:bldP spid="38" grpId="0"/>
      <p:bldP spid="42" grpId="0" animBg="1"/>
      <p:bldP spid="46" grpId="0"/>
      <p:bldP spid="47" grpId="0"/>
      <p:bldP spid="48" grpId="0"/>
      <p:bldP spid="49" grpId="0"/>
      <p:bldP spid="50" grpId="0"/>
      <p:bldP spid="51" grpId="0"/>
      <p:bldP spid="52" grpId="0"/>
      <p:bldP spid="53" grpId="0"/>
      <p:bldP spid="54" grpId="0" animBg="1"/>
      <p:bldP spid="55" grpId="0"/>
      <p:bldP spid="57" grpId="0"/>
      <p:bldP spid="66" grpId="0"/>
      <p:bldP spid="72" grpId="0"/>
      <p:bldP spid="74" grpId="0"/>
      <p:bldP spid="16" grpId="0"/>
      <p:bldP spid="27" grpId="0"/>
      <p:bldP spid="30" grpId="0"/>
      <p:bldP spid="3" grpId="0" animBg="1"/>
      <p:bldP spid="29" grpId="0" animBg="1"/>
      <p:bldP spid="31" grpId="0" animBg="1"/>
      <p:bldP spid="32" grpId="0" animBg="1"/>
      <p:bldP spid="34" grpId="0" animBg="1"/>
      <p:bldP spid="36" grpId="0" animBg="1"/>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a:xfrm>
            <a:off x="588963" y="620714"/>
            <a:ext cx="4918425" cy="465076"/>
          </a:xfrm>
        </p:spPr>
        <p:txBody>
          <a:bodyPr/>
          <a:lstStyle/>
          <a:p>
            <a:r>
              <a:rPr lang="en-GB" dirty="0"/>
              <a:t>DFT calculations performed</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16</a:t>
            </a:fld>
            <a:endParaRPr lang="da-DK" dirty="0"/>
          </a:p>
        </p:txBody>
      </p:sp>
      <p:sp>
        <p:nvSpPr>
          <p:cNvPr id="17" name="TextBox 16">
            <a:extLst>
              <a:ext uri="{FF2B5EF4-FFF2-40B4-BE49-F238E27FC236}">
                <a16:creationId xmlns:a16="http://schemas.microsoft.com/office/drawing/2014/main" id="{A28425E4-5A84-AA6D-8863-78FF69B52617}"/>
              </a:ext>
            </a:extLst>
          </p:cNvPr>
          <p:cNvSpPr txBox="1"/>
          <p:nvPr/>
        </p:nvSpPr>
        <p:spPr>
          <a:xfrm>
            <a:off x="5271315" y="3675657"/>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5358399" y="3362179"/>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6237444" y="29154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5C5C8C6-3AC6-0ECF-4CE6-326A058E1677}"/>
              </a:ext>
            </a:extLst>
          </p:cNvPr>
          <p:cNvSpPr>
            <a:spLocks noChangeAspect="1"/>
          </p:cNvSpPr>
          <p:nvPr/>
        </p:nvSpPr>
        <p:spPr>
          <a:xfrm>
            <a:off x="5701846" y="297198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5619845" y="29474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5829150" y="32371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6396347" y="32275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6270347" y="2657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1319519D-E12B-3C0F-2BC3-B4990A57C0D8}"/>
              </a:ext>
            </a:extLst>
          </p:cNvPr>
          <p:cNvSpPr txBox="1"/>
          <p:nvPr/>
        </p:nvSpPr>
        <p:spPr>
          <a:xfrm>
            <a:off x="6309569" y="3682461"/>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5331240" y="2365629"/>
            <a:ext cx="1827744" cy="276999"/>
          </a:xfrm>
          <a:prstGeom prst="rect">
            <a:avLst/>
          </a:prstGeom>
          <a:noFill/>
        </p:spPr>
        <p:txBody>
          <a:bodyPr wrap="none" rtlCol="0">
            <a:spAutoFit/>
          </a:bodyPr>
          <a:lstStyle/>
          <a:p>
            <a:r>
              <a:rPr lang="da-DK" sz="1200" dirty="0"/>
              <a:t>*CO + *OH on best sites</a:t>
            </a:r>
          </a:p>
        </p:txBody>
      </p:sp>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3"/>
          <a:srcRect l="15227" t="26184" r="22179" b="33855"/>
          <a:stretch/>
        </p:blipFill>
        <p:spPr>
          <a:xfrm>
            <a:off x="5110381" y="4028090"/>
            <a:ext cx="2069254" cy="1438583"/>
          </a:xfrm>
          <a:prstGeom prst="rect">
            <a:avLst/>
          </a:prstGeom>
        </p:spPr>
      </p:pic>
      <p:sp>
        <p:nvSpPr>
          <p:cNvPr id="51" name="TextBox 50">
            <a:extLst>
              <a:ext uri="{FF2B5EF4-FFF2-40B4-BE49-F238E27FC236}">
                <a16:creationId xmlns:a16="http://schemas.microsoft.com/office/drawing/2014/main" id="{AB5D2421-8E5A-5E10-4073-F569673907D2}"/>
              </a:ext>
            </a:extLst>
          </p:cNvPr>
          <p:cNvSpPr txBox="1"/>
          <p:nvPr/>
        </p:nvSpPr>
        <p:spPr>
          <a:xfrm>
            <a:off x="5549564" y="3347893"/>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6118065" y="3357124"/>
            <a:ext cx="556563" cy="230832"/>
          </a:xfrm>
          <a:prstGeom prst="rect">
            <a:avLst/>
          </a:prstGeom>
          <a:noFill/>
        </p:spPr>
        <p:txBody>
          <a:bodyPr wrap="none" rtlCol="0">
            <a:spAutoFit/>
          </a:bodyPr>
          <a:lstStyle/>
          <a:p>
            <a:r>
              <a:rPr lang="en-GB" sz="900" dirty="0"/>
              <a:t>On-top</a:t>
            </a:r>
          </a:p>
        </p:txBody>
      </p:sp>
      <p:sp>
        <p:nvSpPr>
          <p:cNvPr id="27" name="TextBox 26">
            <a:extLst>
              <a:ext uri="{FF2B5EF4-FFF2-40B4-BE49-F238E27FC236}">
                <a16:creationId xmlns:a16="http://schemas.microsoft.com/office/drawing/2014/main" id="{DB6B7A70-8CA3-9935-5FBD-FC74083EBFB6}"/>
              </a:ext>
            </a:extLst>
          </p:cNvPr>
          <p:cNvSpPr txBox="1"/>
          <p:nvPr/>
        </p:nvSpPr>
        <p:spPr>
          <a:xfrm>
            <a:off x="5265748" y="3885414"/>
            <a:ext cx="1107996" cy="276999"/>
          </a:xfrm>
          <a:prstGeom prst="rect">
            <a:avLst/>
          </a:prstGeom>
          <a:noFill/>
        </p:spPr>
        <p:txBody>
          <a:bodyPr wrap="none" rtlCol="0">
            <a:spAutoFit/>
          </a:bodyPr>
          <a:lstStyle/>
          <a:p>
            <a:r>
              <a:rPr lang="da-DK" sz="1200" dirty="0"/>
              <a:t>5 pure metals</a:t>
            </a:r>
          </a:p>
        </p:txBody>
      </p:sp>
      <p:sp>
        <p:nvSpPr>
          <p:cNvPr id="3" name="TextBox 2">
            <a:extLst>
              <a:ext uri="{FF2B5EF4-FFF2-40B4-BE49-F238E27FC236}">
                <a16:creationId xmlns:a16="http://schemas.microsoft.com/office/drawing/2014/main" id="{42BF3A05-F91B-4FAD-9D60-6C4F29970F71}"/>
              </a:ext>
            </a:extLst>
          </p:cNvPr>
          <p:cNvSpPr txBox="1"/>
          <p:nvPr/>
        </p:nvSpPr>
        <p:spPr>
          <a:xfrm>
            <a:off x="632210" y="3301726"/>
            <a:ext cx="2201244" cy="276999"/>
          </a:xfrm>
          <a:prstGeom prst="rect">
            <a:avLst/>
          </a:prstGeom>
          <a:noFill/>
        </p:spPr>
        <p:txBody>
          <a:bodyPr wrap="none" rtlCol="0">
            <a:spAutoFit/>
          </a:bodyPr>
          <a:lstStyle/>
          <a:p>
            <a:r>
              <a:rPr lang="da-DK" sz="1200" b="1" dirty="0"/>
              <a:t>Best binding metal in </a:t>
            </a:r>
            <a:r>
              <a:rPr lang="da-DK" sz="1200" b="1" dirty="0" err="1"/>
              <a:t>order</a:t>
            </a:r>
            <a:r>
              <a:rPr lang="da-DK" sz="1200" b="1" dirty="0"/>
              <a:t>:</a:t>
            </a:r>
          </a:p>
        </p:txBody>
      </p:sp>
      <p:cxnSp>
        <p:nvCxnSpPr>
          <p:cNvPr id="32" name="Straight Arrow Connector 31">
            <a:extLst>
              <a:ext uri="{FF2B5EF4-FFF2-40B4-BE49-F238E27FC236}">
                <a16:creationId xmlns:a16="http://schemas.microsoft.com/office/drawing/2014/main" id="{4579B6DE-E890-F9EE-A851-0E4EA64CF22E}"/>
              </a:ext>
            </a:extLst>
          </p:cNvPr>
          <p:cNvCxnSpPr/>
          <p:nvPr/>
        </p:nvCxnSpPr>
        <p:spPr>
          <a:xfrm>
            <a:off x="632210" y="4187028"/>
            <a:ext cx="2344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E8E78B-D9A9-C373-E089-8D532B806F25}"/>
                  </a:ext>
                </a:extLst>
              </p:cNvPr>
              <p:cNvSpPr txBox="1"/>
              <p:nvPr/>
            </p:nvSpPr>
            <p:spPr>
              <a:xfrm>
                <a:off x="1517503" y="4208200"/>
                <a:ext cx="5508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1400" b="1" i="0" smtClean="0">
                          <a:latin typeface="Cambria Math" panose="02040503050406030204" pitchFamily="18" charset="0"/>
                        </a:rPr>
                        <m:t>𝚫</m:t>
                      </m:r>
                      <m:sSub>
                        <m:sSubPr>
                          <m:ctrlPr>
                            <a:rPr lang="da-DK" sz="1400" b="1" i="1" smtClean="0">
                              <a:latin typeface="Cambria Math" panose="02040503050406030204" pitchFamily="18" charset="0"/>
                            </a:rPr>
                          </m:ctrlPr>
                        </m:sSubPr>
                        <m:e>
                          <m:r>
                            <a:rPr lang="da-DK" sz="1400" b="1" i="1" smtClean="0">
                              <a:latin typeface="Cambria Math" panose="02040503050406030204" pitchFamily="18" charset="0"/>
                            </a:rPr>
                            <m:t>𝑬</m:t>
                          </m:r>
                        </m:e>
                        <m:sub>
                          <m:r>
                            <a:rPr lang="da-DK" sz="1400" b="1" i="1" smtClean="0">
                              <a:latin typeface="Cambria Math" panose="02040503050406030204" pitchFamily="18" charset="0"/>
                            </a:rPr>
                            <m:t>∗</m:t>
                          </m:r>
                          <m:r>
                            <a:rPr lang="da-DK" sz="1400" b="1" i="1" smtClean="0">
                              <a:latin typeface="Cambria Math" panose="02040503050406030204" pitchFamily="18" charset="0"/>
                            </a:rPr>
                            <m:t>𝑶𝑯</m:t>
                          </m:r>
                        </m:sub>
                      </m:sSub>
                    </m:oMath>
                  </m:oMathPara>
                </a14:m>
                <a:endParaRPr lang="da-DK" sz="1400" b="1" dirty="0"/>
              </a:p>
            </p:txBody>
          </p:sp>
        </mc:Choice>
        <mc:Fallback xmlns="">
          <p:sp>
            <p:nvSpPr>
              <p:cNvPr id="34" name="TextBox 33">
                <a:extLst>
                  <a:ext uri="{FF2B5EF4-FFF2-40B4-BE49-F238E27FC236}">
                    <a16:creationId xmlns:a16="http://schemas.microsoft.com/office/drawing/2014/main" id="{5FE8E78B-D9A9-C373-E089-8D532B806F25}"/>
                  </a:ext>
                </a:extLst>
              </p:cNvPr>
              <p:cNvSpPr txBox="1">
                <a:spLocks noRot="1" noChangeAspect="1" noMove="1" noResize="1" noEditPoints="1" noAdjustHandles="1" noChangeArrowheads="1" noChangeShapeType="1" noTextEdit="1"/>
              </p:cNvSpPr>
              <p:nvPr/>
            </p:nvSpPr>
            <p:spPr>
              <a:xfrm>
                <a:off x="1517503" y="4208200"/>
                <a:ext cx="550856" cy="215444"/>
              </a:xfrm>
              <a:prstGeom prst="rect">
                <a:avLst/>
              </a:prstGeom>
              <a:blipFill>
                <a:blip r:embed="rId4"/>
                <a:stretch>
                  <a:fillRect l="-6818" r="-2273" b="-5556"/>
                </a:stretch>
              </a:blipFill>
            </p:spPr>
            <p:txBody>
              <a:bodyPr/>
              <a:lstStyle/>
              <a:p>
                <a:r>
                  <a:rPr lang="da-DK">
                    <a:noFill/>
                  </a:rPr>
                  <a:t> </a:t>
                </a:r>
              </a:p>
            </p:txBody>
          </p:sp>
        </mc:Fallback>
      </mc:AlternateContent>
      <p:sp>
        <p:nvSpPr>
          <p:cNvPr id="36" name="TextBox 35">
            <a:extLst>
              <a:ext uri="{FF2B5EF4-FFF2-40B4-BE49-F238E27FC236}">
                <a16:creationId xmlns:a16="http://schemas.microsoft.com/office/drawing/2014/main" id="{A29F6667-C1CE-B8D2-9A86-64FB9B6357C2}"/>
              </a:ext>
            </a:extLst>
          </p:cNvPr>
          <p:cNvSpPr txBox="1"/>
          <p:nvPr/>
        </p:nvSpPr>
        <p:spPr>
          <a:xfrm>
            <a:off x="829037" y="3600356"/>
            <a:ext cx="2664512" cy="276999"/>
          </a:xfrm>
          <a:prstGeom prst="rect">
            <a:avLst/>
          </a:prstGeom>
          <a:noFill/>
        </p:spPr>
        <p:txBody>
          <a:bodyPr wrap="none" rtlCol="0">
            <a:spAutoFit/>
          </a:bodyPr>
          <a:lstStyle/>
          <a:p>
            <a:r>
              <a:rPr lang="da-DK" sz="1200" b="1" dirty="0"/>
              <a:t>Cu, Ag, </a:t>
            </a:r>
            <a:r>
              <a:rPr lang="da-DK" sz="1200" b="1" dirty="0" err="1"/>
              <a:t>Pd</a:t>
            </a:r>
            <a:r>
              <a:rPr lang="da-DK" sz="1200" b="1" dirty="0"/>
              <a:t>, </a:t>
            </a:r>
            <a:r>
              <a:rPr lang="da-DK" sz="1200" b="1" dirty="0" err="1"/>
              <a:t>Pt</a:t>
            </a:r>
            <a:r>
              <a:rPr lang="da-DK" sz="1200" b="1" dirty="0"/>
              <a:t>, Au </a:t>
            </a:r>
            <a:r>
              <a:rPr lang="da-DK" sz="1200" dirty="0"/>
              <a:t>(Rossmeisl, 2004)</a:t>
            </a:r>
            <a:endParaRPr lang="da-DK" b="1" dirty="0"/>
          </a:p>
        </p:txBody>
      </p:sp>
      <p:sp>
        <p:nvSpPr>
          <p:cNvPr id="56" name="TextBox 55">
            <a:extLst>
              <a:ext uri="{FF2B5EF4-FFF2-40B4-BE49-F238E27FC236}">
                <a16:creationId xmlns:a16="http://schemas.microsoft.com/office/drawing/2014/main" id="{0210F69C-4288-787F-C455-1685EB529595}"/>
              </a:ext>
            </a:extLst>
          </p:cNvPr>
          <p:cNvSpPr txBox="1"/>
          <p:nvPr/>
        </p:nvSpPr>
        <p:spPr>
          <a:xfrm>
            <a:off x="825198" y="3853399"/>
            <a:ext cx="4059125" cy="276999"/>
          </a:xfrm>
          <a:prstGeom prst="rect">
            <a:avLst/>
          </a:prstGeom>
          <a:noFill/>
        </p:spPr>
        <p:txBody>
          <a:bodyPr wrap="none" rtlCol="0">
            <a:spAutoFit/>
          </a:bodyPr>
          <a:lstStyle/>
          <a:p>
            <a:r>
              <a:rPr lang="da-DK" sz="1200" b="1" dirty="0" err="1"/>
              <a:t>Pt</a:t>
            </a:r>
            <a:r>
              <a:rPr lang="da-DK" sz="1200" b="1" dirty="0"/>
              <a:t>, Cu, </a:t>
            </a:r>
            <a:r>
              <a:rPr lang="da-DK" sz="1200" b="1" dirty="0" err="1"/>
              <a:t>Pd</a:t>
            </a:r>
            <a:r>
              <a:rPr lang="da-DK" sz="1200" b="1" dirty="0"/>
              <a:t>, Ag, Au </a:t>
            </a:r>
            <a:r>
              <a:rPr lang="da-DK" sz="1200" dirty="0"/>
              <a:t>(</a:t>
            </a:r>
            <a:r>
              <a:rPr lang="da-DK" sz="1200" dirty="0" err="1"/>
              <a:t>Deduced</a:t>
            </a:r>
            <a:r>
              <a:rPr lang="da-DK" sz="1200" dirty="0"/>
              <a:t> from Jacks DFT data by </a:t>
            </a:r>
            <a:r>
              <a:rPr lang="da-DK" sz="1200" dirty="0" err="1"/>
              <a:t>me</a:t>
            </a:r>
            <a:r>
              <a:rPr lang="da-DK" sz="1200" dirty="0"/>
              <a:t>)</a:t>
            </a:r>
            <a:endParaRPr lang="da-DK" b="1" dirty="0"/>
          </a:p>
        </p:txBody>
      </p:sp>
      <p:pic>
        <p:nvPicPr>
          <p:cNvPr id="60" name="Picture 59" descr="Chart, histogram&#10;&#10;Description automatically generated">
            <a:extLst>
              <a:ext uri="{FF2B5EF4-FFF2-40B4-BE49-F238E27FC236}">
                <a16:creationId xmlns:a16="http://schemas.microsoft.com/office/drawing/2014/main" id="{154EF8A2-C957-DABD-9B37-853884F6AE00}"/>
              </a:ext>
            </a:extLst>
          </p:cNvPr>
          <p:cNvPicPr>
            <a:picLocks noChangeAspect="1"/>
          </p:cNvPicPr>
          <p:nvPr/>
        </p:nvPicPr>
        <p:blipFill>
          <a:blip r:embed="rId5"/>
          <a:stretch>
            <a:fillRect/>
          </a:stretch>
        </p:blipFill>
        <p:spPr>
          <a:xfrm>
            <a:off x="7553852" y="1961166"/>
            <a:ext cx="4609119" cy="3678537"/>
          </a:xfrm>
          <a:prstGeom prst="rect">
            <a:avLst/>
          </a:prstGeom>
        </p:spPr>
      </p:pic>
    </p:spTree>
    <p:extLst>
      <p:ext uri="{BB962C8B-B14F-4D97-AF65-F5344CB8AC3E}">
        <p14:creationId xmlns:p14="http://schemas.microsoft.com/office/powerpoint/2010/main" val="2793000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343A-5ED4-81B6-979A-ECDC37AAC918}"/>
              </a:ext>
            </a:extLst>
          </p:cNvPr>
          <p:cNvSpPr>
            <a:spLocks noGrp="1"/>
          </p:cNvSpPr>
          <p:nvPr>
            <p:ph type="title"/>
          </p:nvPr>
        </p:nvSpPr>
        <p:spPr>
          <a:xfrm>
            <a:off x="588963" y="620714"/>
            <a:ext cx="3589632" cy="426442"/>
          </a:xfrm>
        </p:spPr>
        <p:txBody>
          <a:bodyPr/>
          <a:lstStyle/>
          <a:p>
            <a:r>
              <a:rPr lang="da-DK" dirty="0"/>
              <a:t>Microkinetic models</a:t>
            </a:r>
          </a:p>
        </p:txBody>
      </p:sp>
      <p:sp>
        <p:nvSpPr>
          <p:cNvPr id="4" name="Date Placeholder 3">
            <a:extLst>
              <a:ext uri="{FF2B5EF4-FFF2-40B4-BE49-F238E27FC236}">
                <a16:creationId xmlns:a16="http://schemas.microsoft.com/office/drawing/2014/main" id="{306EA13D-DF6E-1C2D-1BF7-1E5D871EE4F3}"/>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49DD4035-3260-416B-8A59-A6E86BF6A18B}"/>
              </a:ext>
            </a:extLst>
          </p:cNvPr>
          <p:cNvSpPr>
            <a:spLocks noGrp="1"/>
          </p:cNvSpPr>
          <p:nvPr>
            <p:ph type="sldNum" sz="quarter" idx="12"/>
          </p:nvPr>
        </p:nvSpPr>
        <p:spPr/>
        <p:txBody>
          <a:bodyPr/>
          <a:lstStyle/>
          <a:p>
            <a:fld id="{091A926C-488A-4E3E-9C21-57CAA120E114}" type="slidenum">
              <a:rPr lang="da-DK" smtClean="0"/>
              <a:t>17</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7BAF76BD-A9FD-3672-D613-1EEFA392BF3F}"/>
              </a:ext>
            </a:extLst>
          </p:cNvPr>
          <p:cNvPicPr>
            <a:picLocks noChangeAspect="1"/>
          </p:cNvPicPr>
          <p:nvPr/>
        </p:nvPicPr>
        <p:blipFill rotWithShape="1">
          <a:blip r:embed="rId3"/>
          <a:srcRect t="7751"/>
          <a:stretch/>
        </p:blipFill>
        <p:spPr>
          <a:xfrm>
            <a:off x="445108" y="3826502"/>
            <a:ext cx="1570016" cy="287608"/>
          </a:xfrm>
          <a:prstGeom prst="rect">
            <a:avLst/>
          </a:prstGeom>
        </p:spPr>
      </p:pic>
      <p:sp>
        <p:nvSpPr>
          <p:cNvPr id="7" name="Oval 6">
            <a:extLst>
              <a:ext uri="{FF2B5EF4-FFF2-40B4-BE49-F238E27FC236}">
                <a16:creationId xmlns:a16="http://schemas.microsoft.com/office/drawing/2014/main" id="{A4BCE37D-B739-724C-F86B-99D4997C1F6F}"/>
              </a:ext>
            </a:extLst>
          </p:cNvPr>
          <p:cNvSpPr>
            <a:spLocks noChangeAspect="1"/>
          </p:cNvSpPr>
          <p:nvPr/>
        </p:nvSpPr>
        <p:spPr>
          <a:xfrm>
            <a:off x="1040468" y="343329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BEFEC0A5-AAC3-681D-8D97-1C7C8AE1BC45}"/>
              </a:ext>
            </a:extLst>
          </p:cNvPr>
          <p:cNvSpPr>
            <a:spLocks noChangeAspect="1"/>
          </p:cNvSpPr>
          <p:nvPr/>
        </p:nvSpPr>
        <p:spPr>
          <a:xfrm>
            <a:off x="1347404" y="338814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0DCE1C2C-E424-6F0A-C8CE-FCDBF7B8FB2E}"/>
              </a:ext>
            </a:extLst>
          </p:cNvPr>
          <p:cNvSpPr>
            <a:spLocks noChangeAspect="1"/>
          </p:cNvSpPr>
          <p:nvPr/>
        </p:nvSpPr>
        <p:spPr>
          <a:xfrm>
            <a:off x="857446" y="328030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D3DFB8E-472F-65DF-E248-E54D6C44C23E}"/>
              </a:ext>
            </a:extLst>
          </p:cNvPr>
          <p:cNvSpPr>
            <a:spLocks noChangeAspect="1"/>
          </p:cNvSpPr>
          <p:nvPr/>
        </p:nvSpPr>
        <p:spPr>
          <a:xfrm>
            <a:off x="795546" y="338814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0563E29A-EE7D-AFA3-2221-CEB06525565B}"/>
              </a:ext>
            </a:extLst>
          </p:cNvPr>
          <p:cNvPicPr>
            <a:picLocks noChangeAspect="1"/>
          </p:cNvPicPr>
          <p:nvPr/>
        </p:nvPicPr>
        <p:blipFill rotWithShape="1">
          <a:blip r:embed="rId3"/>
          <a:srcRect t="7751"/>
          <a:stretch/>
        </p:blipFill>
        <p:spPr>
          <a:xfrm>
            <a:off x="445108" y="5145653"/>
            <a:ext cx="1570016" cy="287608"/>
          </a:xfrm>
          <a:prstGeom prst="rect">
            <a:avLst/>
          </a:prstGeom>
        </p:spPr>
      </p:pic>
      <p:sp>
        <p:nvSpPr>
          <p:cNvPr id="12" name="Oval 11">
            <a:extLst>
              <a:ext uri="{FF2B5EF4-FFF2-40B4-BE49-F238E27FC236}">
                <a16:creationId xmlns:a16="http://schemas.microsoft.com/office/drawing/2014/main" id="{41A50D5D-FE77-FFB6-EC91-0812F945BAA0}"/>
              </a:ext>
            </a:extLst>
          </p:cNvPr>
          <p:cNvSpPr>
            <a:spLocks noChangeAspect="1"/>
          </p:cNvSpPr>
          <p:nvPr/>
        </p:nvSpPr>
        <p:spPr>
          <a:xfrm>
            <a:off x="1046818" y="45852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1C029758-C2DC-9A25-BC6C-CC02B86499D3}"/>
              </a:ext>
            </a:extLst>
          </p:cNvPr>
          <p:cNvSpPr>
            <a:spLocks noChangeAspect="1"/>
          </p:cNvSpPr>
          <p:nvPr/>
        </p:nvSpPr>
        <p:spPr>
          <a:xfrm>
            <a:off x="1363586" y="45696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64988A85-E329-EBA4-47F5-3690D582EB21}"/>
              </a:ext>
            </a:extLst>
          </p:cNvPr>
          <p:cNvSpPr>
            <a:spLocks noChangeAspect="1"/>
          </p:cNvSpPr>
          <p:nvPr/>
        </p:nvSpPr>
        <p:spPr>
          <a:xfrm>
            <a:off x="801896" y="465813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a:extLst>
              <a:ext uri="{FF2B5EF4-FFF2-40B4-BE49-F238E27FC236}">
                <a16:creationId xmlns:a16="http://schemas.microsoft.com/office/drawing/2014/main" id="{5B90E877-DDDA-9769-5711-4F2E246F4BEB}"/>
              </a:ext>
            </a:extLst>
          </p:cNvPr>
          <p:cNvSpPr txBox="1"/>
          <p:nvPr/>
        </p:nvSpPr>
        <p:spPr>
          <a:xfrm>
            <a:off x="750426" y="5638175"/>
            <a:ext cx="914033" cy="276999"/>
          </a:xfrm>
          <a:prstGeom prst="rect">
            <a:avLst/>
          </a:prstGeom>
          <a:noFill/>
        </p:spPr>
        <p:txBody>
          <a:bodyPr wrap="none" rtlCol="0">
            <a:spAutoFit/>
          </a:bodyPr>
          <a:lstStyle/>
          <a:p>
            <a:r>
              <a:rPr lang="da-DK" sz="1200" dirty="0"/>
              <a:t>”Standard”</a:t>
            </a:r>
          </a:p>
        </p:txBody>
      </p:sp>
      <p:cxnSp>
        <p:nvCxnSpPr>
          <p:cNvPr id="16" name="Straight Connector 15">
            <a:extLst>
              <a:ext uri="{FF2B5EF4-FFF2-40B4-BE49-F238E27FC236}">
                <a16:creationId xmlns:a16="http://schemas.microsoft.com/office/drawing/2014/main" id="{55532F99-0C15-2E4A-5F4C-A86EA23DE061}"/>
              </a:ext>
            </a:extLst>
          </p:cNvPr>
          <p:cNvCxnSpPr>
            <a:cxnSpLocks/>
          </p:cNvCxnSpPr>
          <p:nvPr/>
        </p:nvCxnSpPr>
        <p:spPr>
          <a:xfrm>
            <a:off x="1199371" y="375689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7A0333-9D6B-5475-B849-50431A18E0D0}"/>
              </a:ext>
            </a:extLst>
          </p:cNvPr>
          <p:cNvCxnSpPr>
            <a:cxnSpLocks/>
          </p:cNvCxnSpPr>
          <p:nvPr/>
        </p:nvCxnSpPr>
        <p:spPr>
          <a:xfrm>
            <a:off x="1210475" y="420617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picture containing antenna&#10;&#10;Description automatically generated">
            <a:extLst>
              <a:ext uri="{FF2B5EF4-FFF2-40B4-BE49-F238E27FC236}">
                <a16:creationId xmlns:a16="http://schemas.microsoft.com/office/drawing/2014/main" id="{5069CCD4-03B0-1A00-8BBB-D5FC34AF0F83}"/>
              </a:ext>
            </a:extLst>
          </p:cNvPr>
          <p:cNvPicPr>
            <a:picLocks noChangeAspect="1"/>
          </p:cNvPicPr>
          <p:nvPr/>
        </p:nvPicPr>
        <p:blipFill rotWithShape="1">
          <a:blip r:embed="rId3"/>
          <a:srcRect t="7751"/>
          <a:stretch/>
        </p:blipFill>
        <p:spPr>
          <a:xfrm>
            <a:off x="445108" y="2736279"/>
            <a:ext cx="1570016" cy="287608"/>
          </a:xfrm>
          <a:prstGeom prst="rect">
            <a:avLst/>
          </a:prstGeom>
        </p:spPr>
      </p:pic>
      <p:sp>
        <p:nvSpPr>
          <p:cNvPr id="19" name="Oval 18">
            <a:extLst>
              <a:ext uri="{FF2B5EF4-FFF2-40B4-BE49-F238E27FC236}">
                <a16:creationId xmlns:a16="http://schemas.microsoft.com/office/drawing/2014/main" id="{2923A450-7E8C-7D8C-7202-CE6EC5792785}"/>
              </a:ext>
            </a:extLst>
          </p:cNvPr>
          <p:cNvSpPr>
            <a:spLocks noChangeAspect="1"/>
          </p:cNvSpPr>
          <p:nvPr/>
        </p:nvSpPr>
        <p:spPr>
          <a:xfrm>
            <a:off x="1069778" y="218055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4EB89F10-B6F3-968C-B1CF-EBA0ACD82E27}"/>
              </a:ext>
            </a:extLst>
          </p:cNvPr>
          <p:cNvSpPr>
            <a:spLocks noChangeAspect="1"/>
          </p:cNvSpPr>
          <p:nvPr/>
        </p:nvSpPr>
        <p:spPr>
          <a:xfrm>
            <a:off x="1376714" y="213540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437F5304-1764-FE15-6AD1-11BDEED9A2AE}"/>
              </a:ext>
            </a:extLst>
          </p:cNvPr>
          <p:cNvSpPr>
            <a:spLocks noChangeAspect="1"/>
          </p:cNvSpPr>
          <p:nvPr/>
        </p:nvSpPr>
        <p:spPr>
          <a:xfrm>
            <a:off x="886756" y="20307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A74912B6-65E7-4193-189F-69BB728FA63E}"/>
              </a:ext>
            </a:extLst>
          </p:cNvPr>
          <p:cNvSpPr>
            <a:spLocks noChangeAspect="1"/>
          </p:cNvSpPr>
          <p:nvPr/>
        </p:nvSpPr>
        <p:spPr>
          <a:xfrm>
            <a:off x="1174681" y="249836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EA310155-E890-D307-82E3-5ADD02E72A83}"/>
              </a:ext>
            </a:extLst>
          </p:cNvPr>
          <p:cNvSpPr>
            <a:spLocks noChangeAspect="1"/>
          </p:cNvSpPr>
          <p:nvPr/>
        </p:nvSpPr>
        <p:spPr>
          <a:xfrm>
            <a:off x="824856" y="213540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4" name="Straight Arrow Connector 23">
            <a:extLst>
              <a:ext uri="{FF2B5EF4-FFF2-40B4-BE49-F238E27FC236}">
                <a16:creationId xmlns:a16="http://schemas.microsoft.com/office/drawing/2014/main" id="{83685CCE-33DD-8407-5AA9-F6AEA008126E}"/>
              </a:ext>
            </a:extLst>
          </p:cNvPr>
          <p:cNvCxnSpPr>
            <a:cxnSpLocks/>
          </p:cNvCxnSpPr>
          <p:nvPr/>
        </p:nvCxnSpPr>
        <p:spPr>
          <a:xfrm>
            <a:off x="1212383" y="309628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Chart, bar chart, box and whisker chart&#10;&#10;Description automatically generated">
            <a:extLst>
              <a:ext uri="{FF2B5EF4-FFF2-40B4-BE49-F238E27FC236}">
                <a16:creationId xmlns:a16="http://schemas.microsoft.com/office/drawing/2014/main" id="{87954360-9490-A789-DEC2-37D858875C70}"/>
              </a:ext>
            </a:extLst>
          </p:cNvPr>
          <p:cNvPicPr>
            <a:picLocks noChangeAspect="1"/>
          </p:cNvPicPr>
          <p:nvPr/>
        </p:nvPicPr>
        <p:blipFill>
          <a:blip r:embed="rId4"/>
          <a:stretch>
            <a:fillRect/>
          </a:stretch>
        </p:blipFill>
        <p:spPr>
          <a:xfrm>
            <a:off x="2894394" y="1690117"/>
            <a:ext cx="6252652" cy="4548664"/>
          </a:xfrm>
          <a:prstGeom prst="rect">
            <a:avLst/>
          </a:prstGeom>
        </p:spPr>
      </p:pic>
    </p:spTree>
    <p:extLst>
      <p:ext uri="{BB962C8B-B14F-4D97-AF65-F5344CB8AC3E}">
        <p14:creationId xmlns:p14="http://schemas.microsoft.com/office/powerpoint/2010/main" val="388480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18</a:t>
            </a:fld>
            <a:endParaRPr lang="da-DK" dirty="0"/>
          </a:p>
        </p:txBody>
      </p:sp>
      <p:pic>
        <p:nvPicPr>
          <p:cNvPr id="7" name="Picture 6" descr="A picture containing antenna&#10;&#10;Description automatically generated">
            <a:extLst>
              <a:ext uri="{FF2B5EF4-FFF2-40B4-BE49-F238E27FC236}">
                <a16:creationId xmlns:a16="http://schemas.microsoft.com/office/drawing/2014/main" id="{34CB1F52-5BB3-5F89-1FA0-EA089E0EB284}"/>
              </a:ext>
            </a:extLst>
          </p:cNvPr>
          <p:cNvPicPr>
            <a:picLocks noChangeAspect="1"/>
          </p:cNvPicPr>
          <p:nvPr/>
        </p:nvPicPr>
        <p:blipFill rotWithShape="1">
          <a:blip r:embed="rId2"/>
          <a:srcRect t="7751"/>
          <a:stretch/>
        </p:blipFill>
        <p:spPr>
          <a:xfrm>
            <a:off x="445108" y="2172748"/>
            <a:ext cx="1570016" cy="287608"/>
          </a:xfrm>
          <a:prstGeom prst="rect">
            <a:avLst/>
          </a:prstGeom>
        </p:spPr>
      </p:pic>
      <p:sp>
        <p:nvSpPr>
          <p:cNvPr id="8" name="Oval 7">
            <a:extLst>
              <a:ext uri="{FF2B5EF4-FFF2-40B4-BE49-F238E27FC236}">
                <a16:creationId xmlns:a16="http://schemas.microsoft.com/office/drawing/2014/main" id="{DA0E065B-E80F-C61B-0396-B81EEB59B43C}"/>
              </a:ext>
            </a:extLst>
          </p:cNvPr>
          <p:cNvSpPr>
            <a:spLocks noChangeAspect="1"/>
          </p:cNvSpPr>
          <p:nvPr/>
        </p:nvSpPr>
        <p:spPr>
          <a:xfrm>
            <a:off x="1069778" y="161702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E2E29F46-C7D1-F9A5-5370-7528AE357105}"/>
              </a:ext>
            </a:extLst>
          </p:cNvPr>
          <p:cNvSpPr>
            <a:spLocks noChangeAspect="1"/>
          </p:cNvSpPr>
          <p:nvPr/>
        </p:nvSpPr>
        <p:spPr>
          <a:xfrm>
            <a:off x="1376714"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BBA12EC9-A6F1-C6F0-3774-DF4B94D37E2B}"/>
              </a:ext>
            </a:extLst>
          </p:cNvPr>
          <p:cNvSpPr>
            <a:spLocks noChangeAspect="1"/>
          </p:cNvSpPr>
          <p:nvPr/>
        </p:nvSpPr>
        <p:spPr>
          <a:xfrm>
            <a:off x="886756" y="146721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A6B285AC-947C-64CB-80AE-6EBE456312D6}"/>
              </a:ext>
            </a:extLst>
          </p:cNvPr>
          <p:cNvSpPr>
            <a:spLocks noChangeAspect="1"/>
          </p:cNvSpPr>
          <p:nvPr/>
        </p:nvSpPr>
        <p:spPr>
          <a:xfrm>
            <a:off x="1174681" y="193483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63B5838C-CFEA-0333-68C0-CDA01ECF6EDB}"/>
              </a:ext>
            </a:extLst>
          </p:cNvPr>
          <p:cNvSpPr>
            <a:spLocks noChangeAspect="1"/>
          </p:cNvSpPr>
          <p:nvPr/>
        </p:nvSpPr>
        <p:spPr>
          <a:xfrm>
            <a:off x="824856"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 name="Picture 12" descr="A picture containing antenna&#10;&#10;Description automatically generated">
            <a:extLst>
              <a:ext uri="{FF2B5EF4-FFF2-40B4-BE49-F238E27FC236}">
                <a16:creationId xmlns:a16="http://schemas.microsoft.com/office/drawing/2014/main" id="{ABF0AA0E-31D0-9204-D8C6-38C2043240DE}"/>
              </a:ext>
            </a:extLst>
          </p:cNvPr>
          <p:cNvPicPr>
            <a:picLocks noChangeAspect="1"/>
          </p:cNvPicPr>
          <p:nvPr/>
        </p:nvPicPr>
        <p:blipFill rotWithShape="1">
          <a:blip r:embed="rId2"/>
          <a:srcRect t="7751"/>
          <a:stretch/>
        </p:blipFill>
        <p:spPr>
          <a:xfrm>
            <a:off x="445108" y="3279618"/>
            <a:ext cx="1570016" cy="287608"/>
          </a:xfrm>
          <a:prstGeom prst="rect">
            <a:avLst/>
          </a:prstGeom>
        </p:spPr>
      </p:pic>
      <p:sp>
        <p:nvSpPr>
          <p:cNvPr id="14" name="Oval 13">
            <a:extLst>
              <a:ext uri="{FF2B5EF4-FFF2-40B4-BE49-F238E27FC236}">
                <a16:creationId xmlns:a16="http://schemas.microsoft.com/office/drawing/2014/main" id="{1D753ADD-696C-229C-172D-DD8A9EAA9346}"/>
              </a:ext>
            </a:extLst>
          </p:cNvPr>
          <p:cNvSpPr>
            <a:spLocks noChangeAspect="1"/>
          </p:cNvSpPr>
          <p:nvPr/>
        </p:nvSpPr>
        <p:spPr>
          <a:xfrm>
            <a:off x="1051734" y="28270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F97F3856-B6DC-E2B8-4058-3D0FFE2CF468}"/>
              </a:ext>
            </a:extLst>
          </p:cNvPr>
          <p:cNvSpPr>
            <a:spLocks noChangeAspect="1"/>
          </p:cNvSpPr>
          <p:nvPr/>
        </p:nvSpPr>
        <p:spPr>
          <a:xfrm>
            <a:off x="1358670" y="29588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FA1007F3-2F92-9830-B645-5FCD07BB7839}"/>
              </a:ext>
            </a:extLst>
          </p:cNvPr>
          <p:cNvSpPr>
            <a:spLocks noChangeAspect="1"/>
          </p:cNvSpPr>
          <p:nvPr/>
        </p:nvSpPr>
        <p:spPr>
          <a:xfrm>
            <a:off x="1157799" y="271708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F17BE6FD-DFC3-92CF-8D29-16B0626CC952}"/>
              </a:ext>
            </a:extLst>
          </p:cNvPr>
          <p:cNvSpPr>
            <a:spLocks noChangeAspect="1"/>
          </p:cNvSpPr>
          <p:nvPr/>
        </p:nvSpPr>
        <p:spPr>
          <a:xfrm>
            <a:off x="820831" y="29588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8" name="Picture 17" descr="A picture containing antenna&#10;&#10;Description automatically generated">
            <a:extLst>
              <a:ext uri="{FF2B5EF4-FFF2-40B4-BE49-F238E27FC236}">
                <a16:creationId xmlns:a16="http://schemas.microsoft.com/office/drawing/2014/main" id="{3B2F56FE-3038-5786-39CE-A6E7056C32D2}"/>
              </a:ext>
            </a:extLst>
          </p:cNvPr>
          <p:cNvPicPr>
            <a:picLocks noChangeAspect="1"/>
          </p:cNvPicPr>
          <p:nvPr/>
        </p:nvPicPr>
        <p:blipFill rotWithShape="1">
          <a:blip r:embed="rId2"/>
          <a:srcRect t="7751"/>
          <a:stretch/>
        </p:blipFill>
        <p:spPr>
          <a:xfrm>
            <a:off x="445108" y="4603264"/>
            <a:ext cx="1570016" cy="287608"/>
          </a:xfrm>
          <a:prstGeom prst="rect">
            <a:avLst/>
          </a:prstGeom>
        </p:spPr>
      </p:pic>
      <p:sp>
        <p:nvSpPr>
          <p:cNvPr id="19" name="Oval 18">
            <a:extLst>
              <a:ext uri="{FF2B5EF4-FFF2-40B4-BE49-F238E27FC236}">
                <a16:creationId xmlns:a16="http://schemas.microsoft.com/office/drawing/2014/main" id="{3014738A-04EA-4A2C-9CA0-CA926A884F76}"/>
              </a:ext>
            </a:extLst>
          </p:cNvPr>
          <p:cNvSpPr>
            <a:spLocks noChangeAspect="1"/>
          </p:cNvSpPr>
          <p:nvPr/>
        </p:nvSpPr>
        <p:spPr>
          <a:xfrm>
            <a:off x="1202318" y="40044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43B7A543-A860-7103-665D-D2FC9C29DEA8}"/>
              </a:ext>
            </a:extLst>
          </p:cNvPr>
          <p:cNvSpPr>
            <a:spLocks noChangeAspect="1"/>
          </p:cNvSpPr>
          <p:nvPr/>
        </p:nvSpPr>
        <p:spPr>
          <a:xfrm>
            <a:off x="1072175" y="380282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743C28DC-55AD-1D8C-A047-0240A7F95A87}"/>
              </a:ext>
            </a:extLst>
          </p:cNvPr>
          <p:cNvSpPr>
            <a:spLocks noChangeAspect="1"/>
          </p:cNvSpPr>
          <p:nvPr/>
        </p:nvSpPr>
        <p:spPr>
          <a:xfrm>
            <a:off x="1521397" y="410192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4005F923-FE61-BF26-8EE4-D0EC0D0589A7}"/>
              </a:ext>
            </a:extLst>
          </p:cNvPr>
          <p:cNvSpPr>
            <a:spLocks noChangeAspect="1"/>
          </p:cNvSpPr>
          <p:nvPr/>
        </p:nvSpPr>
        <p:spPr>
          <a:xfrm>
            <a:off x="1069737" y="427391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3" name="Picture 22" descr="A picture containing antenna&#10;&#10;Description automatically generated">
            <a:extLst>
              <a:ext uri="{FF2B5EF4-FFF2-40B4-BE49-F238E27FC236}">
                <a16:creationId xmlns:a16="http://schemas.microsoft.com/office/drawing/2014/main" id="{AFA80D4D-98E3-4059-432B-C3B88AC06B83}"/>
              </a:ext>
            </a:extLst>
          </p:cNvPr>
          <p:cNvPicPr>
            <a:picLocks noChangeAspect="1"/>
          </p:cNvPicPr>
          <p:nvPr/>
        </p:nvPicPr>
        <p:blipFill rotWithShape="1">
          <a:blip r:embed="rId2"/>
          <a:srcRect t="7751"/>
          <a:stretch/>
        </p:blipFill>
        <p:spPr>
          <a:xfrm>
            <a:off x="445108" y="5931945"/>
            <a:ext cx="1570016" cy="287608"/>
          </a:xfrm>
          <a:prstGeom prst="rect">
            <a:avLst/>
          </a:prstGeom>
        </p:spPr>
      </p:pic>
      <p:sp>
        <p:nvSpPr>
          <p:cNvPr id="24" name="Oval 23">
            <a:extLst>
              <a:ext uri="{FF2B5EF4-FFF2-40B4-BE49-F238E27FC236}">
                <a16:creationId xmlns:a16="http://schemas.microsoft.com/office/drawing/2014/main" id="{9F182C4E-F311-8D76-7AD5-8C6EC94DFD1D}"/>
              </a:ext>
            </a:extLst>
          </p:cNvPr>
          <p:cNvSpPr>
            <a:spLocks noChangeAspect="1"/>
          </p:cNvSpPr>
          <p:nvPr/>
        </p:nvSpPr>
        <p:spPr>
          <a:xfrm>
            <a:off x="1046818" y="5371590"/>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53DB0B40-AAD0-968B-91ED-A25999290AE0}"/>
              </a:ext>
            </a:extLst>
          </p:cNvPr>
          <p:cNvSpPr>
            <a:spLocks noChangeAspect="1"/>
          </p:cNvSpPr>
          <p:nvPr/>
        </p:nvSpPr>
        <p:spPr>
          <a:xfrm>
            <a:off x="1363586" y="535594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1A9A6013-0068-A305-3489-2CD09725EF31}"/>
              </a:ext>
            </a:extLst>
          </p:cNvPr>
          <p:cNvSpPr>
            <a:spLocks noChangeAspect="1"/>
          </p:cNvSpPr>
          <p:nvPr/>
        </p:nvSpPr>
        <p:spPr>
          <a:xfrm>
            <a:off x="801896" y="544442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TextBox 26">
            <a:extLst>
              <a:ext uri="{FF2B5EF4-FFF2-40B4-BE49-F238E27FC236}">
                <a16:creationId xmlns:a16="http://schemas.microsoft.com/office/drawing/2014/main" id="{9452A150-42DB-1766-280D-8EC4DEBA356F}"/>
              </a:ext>
            </a:extLst>
          </p:cNvPr>
          <p:cNvSpPr txBox="1"/>
          <p:nvPr/>
        </p:nvSpPr>
        <p:spPr>
          <a:xfrm>
            <a:off x="773099" y="6314032"/>
            <a:ext cx="904415" cy="276999"/>
          </a:xfrm>
          <a:prstGeom prst="rect">
            <a:avLst/>
          </a:prstGeom>
          <a:noFill/>
        </p:spPr>
        <p:txBody>
          <a:bodyPr wrap="none" rtlCol="0">
            <a:spAutoFit/>
          </a:bodyPr>
          <a:lstStyle/>
          <a:p>
            <a:r>
              <a:rPr lang="da-DK" sz="1200" dirty="0"/>
              <a:t>”Dentates”</a:t>
            </a:r>
          </a:p>
        </p:txBody>
      </p:sp>
      <p:cxnSp>
        <p:nvCxnSpPr>
          <p:cNvPr id="28" name="Straight Connector 27">
            <a:extLst>
              <a:ext uri="{FF2B5EF4-FFF2-40B4-BE49-F238E27FC236}">
                <a16:creationId xmlns:a16="http://schemas.microsoft.com/office/drawing/2014/main" id="{2ACE83E6-EADC-7E37-0AE6-6D1B6423D9A3}"/>
              </a:ext>
            </a:extLst>
          </p:cNvPr>
          <p:cNvCxnSpPr>
            <a:cxnSpLocks/>
          </p:cNvCxnSpPr>
          <p:nvPr/>
        </p:nvCxnSpPr>
        <p:spPr>
          <a:xfrm>
            <a:off x="1481969" y="321001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71D7E7-CDEA-78D6-D774-2FAEBC4A300F}"/>
              </a:ext>
            </a:extLst>
          </p:cNvPr>
          <p:cNvCxnSpPr>
            <a:cxnSpLocks/>
          </p:cNvCxnSpPr>
          <p:nvPr/>
        </p:nvCxnSpPr>
        <p:spPr>
          <a:xfrm>
            <a:off x="942219" y="321001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770BDDD-1400-1F7A-F86C-BB9C3B9841C4}"/>
              </a:ext>
            </a:extLst>
          </p:cNvPr>
          <p:cNvCxnSpPr>
            <a:cxnSpLocks/>
          </p:cNvCxnSpPr>
          <p:nvPr/>
        </p:nvCxnSpPr>
        <p:spPr>
          <a:xfrm>
            <a:off x="1196219" y="453081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969FDC-872F-8114-184E-73ED2ED23C9C}"/>
              </a:ext>
            </a:extLst>
          </p:cNvPr>
          <p:cNvCxnSpPr>
            <a:cxnSpLocks/>
          </p:cNvCxnSpPr>
          <p:nvPr/>
        </p:nvCxnSpPr>
        <p:spPr>
          <a:xfrm>
            <a:off x="1210637" y="3636965"/>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F00A6FD-4618-A4CD-4D30-3C85ADEAB06F}"/>
              </a:ext>
            </a:extLst>
          </p:cNvPr>
          <p:cNvCxnSpPr>
            <a:cxnSpLocks/>
          </p:cNvCxnSpPr>
          <p:nvPr/>
        </p:nvCxnSpPr>
        <p:spPr>
          <a:xfrm>
            <a:off x="1218338" y="497403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91BB962-09CA-6BB8-0CAA-25B46DD8245C}"/>
              </a:ext>
            </a:extLst>
          </p:cNvPr>
          <p:cNvCxnSpPr>
            <a:cxnSpLocks/>
          </p:cNvCxnSpPr>
          <p:nvPr/>
        </p:nvCxnSpPr>
        <p:spPr>
          <a:xfrm>
            <a:off x="1210637" y="2331204"/>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Chart&#10;&#10;Description automatically generated">
            <a:extLst>
              <a:ext uri="{FF2B5EF4-FFF2-40B4-BE49-F238E27FC236}">
                <a16:creationId xmlns:a16="http://schemas.microsoft.com/office/drawing/2014/main" id="{C56B95DF-C2EC-A5B7-143B-501925E9C9B7}"/>
              </a:ext>
            </a:extLst>
          </p:cNvPr>
          <p:cNvPicPr>
            <a:picLocks noChangeAspect="1"/>
          </p:cNvPicPr>
          <p:nvPr/>
        </p:nvPicPr>
        <p:blipFill>
          <a:blip r:embed="rId3"/>
          <a:stretch>
            <a:fillRect/>
          </a:stretch>
        </p:blipFill>
        <p:spPr>
          <a:xfrm>
            <a:off x="2874019" y="1867024"/>
            <a:ext cx="6373428" cy="4544409"/>
          </a:xfrm>
          <a:prstGeom prst="rect">
            <a:avLst/>
          </a:prstGeom>
        </p:spPr>
      </p:pic>
    </p:spTree>
    <p:extLst>
      <p:ext uri="{BB962C8B-B14F-4D97-AF65-F5344CB8AC3E}">
        <p14:creationId xmlns:p14="http://schemas.microsoft.com/office/powerpoint/2010/main" val="988109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19</a:t>
            </a:fld>
            <a:endParaRPr lang="da-DK" dirty="0"/>
          </a:p>
        </p:txBody>
      </p:sp>
      <p:pic>
        <p:nvPicPr>
          <p:cNvPr id="3" name="Picture 2" descr="A picture containing antenna&#10;&#10;Description automatically generated">
            <a:extLst>
              <a:ext uri="{FF2B5EF4-FFF2-40B4-BE49-F238E27FC236}">
                <a16:creationId xmlns:a16="http://schemas.microsoft.com/office/drawing/2014/main" id="{1B141231-404F-E622-D97B-1067BF36020D}"/>
              </a:ext>
            </a:extLst>
          </p:cNvPr>
          <p:cNvPicPr>
            <a:picLocks noChangeAspect="1"/>
          </p:cNvPicPr>
          <p:nvPr/>
        </p:nvPicPr>
        <p:blipFill rotWithShape="1">
          <a:blip r:embed="rId2"/>
          <a:srcRect t="7751"/>
          <a:stretch/>
        </p:blipFill>
        <p:spPr>
          <a:xfrm>
            <a:off x="445108" y="3285196"/>
            <a:ext cx="1570016" cy="287608"/>
          </a:xfrm>
          <a:prstGeom prst="rect">
            <a:avLst/>
          </a:prstGeom>
        </p:spPr>
      </p:pic>
      <p:sp>
        <p:nvSpPr>
          <p:cNvPr id="6" name="Oval 5">
            <a:extLst>
              <a:ext uri="{FF2B5EF4-FFF2-40B4-BE49-F238E27FC236}">
                <a16:creationId xmlns:a16="http://schemas.microsoft.com/office/drawing/2014/main" id="{0E64C5F5-63BD-F4AA-3900-934D3C24F862}"/>
              </a:ext>
            </a:extLst>
          </p:cNvPr>
          <p:cNvSpPr>
            <a:spLocks noChangeAspect="1"/>
          </p:cNvSpPr>
          <p:nvPr/>
        </p:nvSpPr>
        <p:spPr>
          <a:xfrm>
            <a:off x="1046818" y="289198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Oval 6">
            <a:extLst>
              <a:ext uri="{FF2B5EF4-FFF2-40B4-BE49-F238E27FC236}">
                <a16:creationId xmlns:a16="http://schemas.microsoft.com/office/drawing/2014/main" id="{4BB20D60-758A-E61A-BA63-D28C395B9FD8}"/>
              </a:ext>
            </a:extLst>
          </p:cNvPr>
          <p:cNvSpPr>
            <a:spLocks noChangeAspect="1"/>
          </p:cNvSpPr>
          <p:nvPr/>
        </p:nvSpPr>
        <p:spPr>
          <a:xfrm>
            <a:off x="1353754" y="284683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5972117A-AD63-F92C-B123-C36924BA1B7D}"/>
              </a:ext>
            </a:extLst>
          </p:cNvPr>
          <p:cNvSpPr>
            <a:spLocks noChangeAspect="1"/>
          </p:cNvSpPr>
          <p:nvPr/>
        </p:nvSpPr>
        <p:spPr>
          <a:xfrm>
            <a:off x="863796" y="274217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C2BAD61A-A0A6-8037-3821-3E35FA50BB98}"/>
              </a:ext>
            </a:extLst>
          </p:cNvPr>
          <p:cNvSpPr>
            <a:spLocks noChangeAspect="1"/>
          </p:cNvSpPr>
          <p:nvPr/>
        </p:nvSpPr>
        <p:spPr>
          <a:xfrm>
            <a:off x="801896" y="284683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0" name="Picture 9" descr="A picture containing antenna&#10;&#10;Description automatically generated">
            <a:extLst>
              <a:ext uri="{FF2B5EF4-FFF2-40B4-BE49-F238E27FC236}">
                <a16:creationId xmlns:a16="http://schemas.microsoft.com/office/drawing/2014/main" id="{A8870DA2-3113-7B51-F787-A48C5563A1F4}"/>
              </a:ext>
            </a:extLst>
          </p:cNvPr>
          <p:cNvPicPr>
            <a:picLocks noChangeAspect="1"/>
          </p:cNvPicPr>
          <p:nvPr/>
        </p:nvPicPr>
        <p:blipFill rotWithShape="1">
          <a:blip r:embed="rId2"/>
          <a:srcRect t="7751"/>
          <a:stretch/>
        </p:blipFill>
        <p:spPr>
          <a:xfrm>
            <a:off x="445108" y="4598547"/>
            <a:ext cx="1570016" cy="287608"/>
          </a:xfrm>
          <a:prstGeom prst="rect">
            <a:avLst/>
          </a:prstGeom>
        </p:spPr>
      </p:pic>
      <p:sp>
        <p:nvSpPr>
          <p:cNvPr id="11" name="Oval 10">
            <a:extLst>
              <a:ext uri="{FF2B5EF4-FFF2-40B4-BE49-F238E27FC236}">
                <a16:creationId xmlns:a16="http://schemas.microsoft.com/office/drawing/2014/main" id="{887DD223-5C4D-BC7E-D993-A0B9552D89D2}"/>
              </a:ext>
            </a:extLst>
          </p:cNvPr>
          <p:cNvSpPr>
            <a:spLocks noChangeAspect="1"/>
          </p:cNvSpPr>
          <p:nvPr/>
        </p:nvSpPr>
        <p:spPr>
          <a:xfrm>
            <a:off x="1331956" y="420533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A28F79DF-9A66-5D4E-B2F7-A9A2870A79E4}"/>
              </a:ext>
            </a:extLst>
          </p:cNvPr>
          <p:cNvSpPr>
            <a:spLocks noChangeAspect="1"/>
          </p:cNvSpPr>
          <p:nvPr/>
        </p:nvSpPr>
        <p:spPr>
          <a:xfrm>
            <a:off x="1638892" y="416019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BAD36CB9-E26F-1962-262C-880C92BA25B2}"/>
              </a:ext>
            </a:extLst>
          </p:cNvPr>
          <p:cNvSpPr>
            <a:spLocks noChangeAspect="1"/>
          </p:cNvSpPr>
          <p:nvPr/>
        </p:nvSpPr>
        <p:spPr>
          <a:xfrm>
            <a:off x="1148934" y="405552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CBEDAED4-5F42-EDED-55FE-DF15AAD780F1}"/>
              </a:ext>
            </a:extLst>
          </p:cNvPr>
          <p:cNvSpPr>
            <a:spLocks noChangeAspect="1"/>
          </p:cNvSpPr>
          <p:nvPr/>
        </p:nvSpPr>
        <p:spPr>
          <a:xfrm>
            <a:off x="1087034" y="416019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ABFE408-7C54-7918-993F-298DAD99CFC4}"/>
              </a:ext>
            </a:extLst>
          </p:cNvPr>
          <p:cNvSpPr>
            <a:spLocks noChangeAspect="1"/>
          </p:cNvSpPr>
          <p:nvPr/>
        </p:nvSpPr>
        <p:spPr>
          <a:xfrm>
            <a:off x="757568" y="44166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6" name="Picture 15" descr="A picture containing antenna&#10;&#10;Description automatically generated">
            <a:extLst>
              <a:ext uri="{FF2B5EF4-FFF2-40B4-BE49-F238E27FC236}">
                <a16:creationId xmlns:a16="http://schemas.microsoft.com/office/drawing/2014/main" id="{E23EE2CA-2740-F23A-E56E-5070A40A9052}"/>
              </a:ext>
            </a:extLst>
          </p:cNvPr>
          <p:cNvPicPr>
            <a:picLocks noChangeAspect="1"/>
          </p:cNvPicPr>
          <p:nvPr/>
        </p:nvPicPr>
        <p:blipFill rotWithShape="1">
          <a:blip r:embed="rId2"/>
          <a:srcRect t="7751"/>
          <a:stretch/>
        </p:blipFill>
        <p:spPr>
          <a:xfrm>
            <a:off x="471926" y="5931723"/>
            <a:ext cx="1570016" cy="287608"/>
          </a:xfrm>
          <a:prstGeom prst="rect">
            <a:avLst/>
          </a:prstGeom>
        </p:spPr>
      </p:pic>
      <p:sp>
        <p:nvSpPr>
          <p:cNvPr id="17" name="Oval 16">
            <a:extLst>
              <a:ext uri="{FF2B5EF4-FFF2-40B4-BE49-F238E27FC236}">
                <a16:creationId xmlns:a16="http://schemas.microsoft.com/office/drawing/2014/main" id="{65A74065-445C-9EA0-084C-68BF8C2BAEBA}"/>
              </a:ext>
            </a:extLst>
          </p:cNvPr>
          <p:cNvSpPr>
            <a:spLocks noChangeAspect="1"/>
          </p:cNvSpPr>
          <p:nvPr/>
        </p:nvSpPr>
        <p:spPr>
          <a:xfrm>
            <a:off x="1358774" y="553851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0A541B19-A926-8EFD-737A-E6D7DFE7A0EF}"/>
              </a:ext>
            </a:extLst>
          </p:cNvPr>
          <p:cNvSpPr>
            <a:spLocks noChangeAspect="1"/>
          </p:cNvSpPr>
          <p:nvPr/>
        </p:nvSpPr>
        <p:spPr>
          <a:xfrm>
            <a:off x="1397762" y="52872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B453AAA5-D208-33FE-33CA-2CE8CA2325B1}"/>
              </a:ext>
            </a:extLst>
          </p:cNvPr>
          <p:cNvSpPr>
            <a:spLocks noChangeAspect="1"/>
          </p:cNvSpPr>
          <p:nvPr/>
        </p:nvSpPr>
        <p:spPr>
          <a:xfrm>
            <a:off x="917528" y="526566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78C59E0F-3E39-D254-35B6-B1BFE49DE335}"/>
              </a:ext>
            </a:extLst>
          </p:cNvPr>
          <p:cNvSpPr>
            <a:spLocks noChangeAspect="1"/>
          </p:cNvSpPr>
          <p:nvPr/>
        </p:nvSpPr>
        <p:spPr>
          <a:xfrm>
            <a:off x="826132" y="537033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F3218B0-4FA9-5F7A-4C4B-1D46E99BF239}"/>
              </a:ext>
            </a:extLst>
          </p:cNvPr>
          <p:cNvSpPr>
            <a:spLocks noChangeAspect="1"/>
          </p:cNvSpPr>
          <p:nvPr/>
        </p:nvSpPr>
        <p:spPr>
          <a:xfrm>
            <a:off x="728232" y="551433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DE65DC5E-55E9-BA6A-C274-190A6F638944}"/>
              </a:ext>
            </a:extLst>
          </p:cNvPr>
          <p:cNvCxnSpPr>
            <a:cxnSpLocks/>
          </p:cNvCxnSpPr>
          <p:nvPr/>
        </p:nvCxnSpPr>
        <p:spPr>
          <a:xfrm>
            <a:off x="1206312" y="321064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4D1821-D350-D0DD-B419-BB70A536FEFD}"/>
              </a:ext>
            </a:extLst>
          </p:cNvPr>
          <p:cNvCxnSpPr>
            <a:cxnSpLocks/>
          </p:cNvCxnSpPr>
          <p:nvPr/>
        </p:nvCxnSpPr>
        <p:spPr>
          <a:xfrm>
            <a:off x="808246" y="452741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38494E-554A-3BE3-98D3-073AC5B297BD}"/>
              </a:ext>
            </a:extLst>
          </p:cNvPr>
          <p:cNvCxnSpPr>
            <a:cxnSpLocks/>
          </p:cNvCxnSpPr>
          <p:nvPr/>
        </p:nvCxnSpPr>
        <p:spPr>
          <a:xfrm>
            <a:off x="1488887" y="452700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4A1A63-0F0D-67A8-79F2-112166FE3E95}"/>
              </a:ext>
            </a:extLst>
          </p:cNvPr>
          <p:cNvCxnSpPr>
            <a:cxnSpLocks/>
          </p:cNvCxnSpPr>
          <p:nvPr/>
        </p:nvCxnSpPr>
        <p:spPr>
          <a:xfrm>
            <a:off x="1514287" y="586266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205FB-8799-40B7-1021-A51372450393}"/>
              </a:ext>
            </a:extLst>
          </p:cNvPr>
          <p:cNvCxnSpPr>
            <a:cxnSpLocks/>
          </p:cNvCxnSpPr>
          <p:nvPr/>
        </p:nvCxnSpPr>
        <p:spPr>
          <a:xfrm>
            <a:off x="1210806" y="366937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445AFFF-B954-1354-22D8-34B070887744}"/>
              </a:ext>
            </a:extLst>
          </p:cNvPr>
          <p:cNvCxnSpPr>
            <a:cxnSpLocks/>
          </p:cNvCxnSpPr>
          <p:nvPr/>
        </p:nvCxnSpPr>
        <p:spPr>
          <a:xfrm>
            <a:off x="1230116" y="497381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antenna&#10;&#10;Description automatically generated">
            <a:extLst>
              <a:ext uri="{FF2B5EF4-FFF2-40B4-BE49-F238E27FC236}">
                <a16:creationId xmlns:a16="http://schemas.microsoft.com/office/drawing/2014/main" id="{0F6F8E16-03E2-1251-EB38-964122CFC68E}"/>
              </a:ext>
            </a:extLst>
          </p:cNvPr>
          <p:cNvPicPr>
            <a:picLocks noChangeAspect="1"/>
          </p:cNvPicPr>
          <p:nvPr/>
        </p:nvPicPr>
        <p:blipFill rotWithShape="1">
          <a:blip r:embed="rId2"/>
          <a:srcRect t="7751"/>
          <a:stretch/>
        </p:blipFill>
        <p:spPr>
          <a:xfrm>
            <a:off x="445108" y="2172748"/>
            <a:ext cx="1570016" cy="287608"/>
          </a:xfrm>
          <a:prstGeom prst="rect">
            <a:avLst/>
          </a:prstGeom>
        </p:spPr>
      </p:pic>
      <p:sp>
        <p:nvSpPr>
          <p:cNvPr id="29" name="Oval 28">
            <a:extLst>
              <a:ext uri="{FF2B5EF4-FFF2-40B4-BE49-F238E27FC236}">
                <a16:creationId xmlns:a16="http://schemas.microsoft.com/office/drawing/2014/main" id="{E0D9B249-7439-8173-9082-61E20C14934D}"/>
              </a:ext>
            </a:extLst>
          </p:cNvPr>
          <p:cNvSpPr>
            <a:spLocks noChangeAspect="1"/>
          </p:cNvSpPr>
          <p:nvPr/>
        </p:nvSpPr>
        <p:spPr>
          <a:xfrm>
            <a:off x="1069778" y="161702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E6079ECB-3AB9-2C94-F23C-EEE3A3009E00}"/>
              </a:ext>
            </a:extLst>
          </p:cNvPr>
          <p:cNvSpPr>
            <a:spLocks noChangeAspect="1"/>
          </p:cNvSpPr>
          <p:nvPr/>
        </p:nvSpPr>
        <p:spPr>
          <a:xfrm>
            <a:off x="1376714"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EF6ECAF7-B72D-DCF6-D5F5-F8055E998A26}"/>
              </a:ext>
            </a:extLst>
          </p:cNvPr>
          <p:cNvSpPr>
            <a:spLocks noChangeAspect="1"/>
          </p:cNvSpPr>
          <p:nvPr/>
        </p:nvSpPr>
        <p:spPr>
          <a:xfrm>
            <a:off x="886756" y="146721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9203777-A914-938D-5FEC-F8627E31A3FC}"/>
              </a:ext>
            </a:extLst>
          </p:cNvPr>
          <p:cNvSpPr>
            <a:spLocks noChangeAspect="1"/>
          </p:cNvSpPr>
          <p:nvPr/>
        </p:nvSpPr>
        <p:spPr>
          <a:xfrm>
            <a:off x="1174681" y="193483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0C092B2F-DD64-5852-0243-80882221618B}"/>
              </a:ext>
            </a:extLst>
          </p:cNvPr>
          <p:cNvSpPr>
            <a:spLocks noChangeAspect="1"/>
          </p:cNvSpPr>
          <p:nvPr/>
        </p:nvSpPr>
        <p:spPr>
          <a:xfrm>
            <a:off x="824856"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4" name="Straight Arrow Connector 33">
            <a:extLst>
              <a:ext uri="{FF2B5EF4-FFF2-40B4-BE49-F238E27FC236}">
                <a16:creationId xmlns:a16="http://schemas.microsoft.com/office/drawing/2014/main" id="{2F18CC39-A24A-1376-BFAF-BC5950A5B4C9}"/>
              </a:ext>
            </a:extLst>
          </p:cNvPr>
          <p:cNvCxnSpPr>
            <a:cxnSpLocks/>
          </p:cNvCxnSpPr>
          <p:nvPr/>
        </p:nvCxnSpPr>
        <p:spPr>
          <a:xfrm>
            <a:off x="1210637" y="249069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4B568E-AE04-5D52-5661-02084A3C1393}"/>
              </a:ext>
            </a:extLst>
          </p:cNvPr>
          <p:cNvSpPr txBox="1"/>
          <p:nvPr/>
        </p:nvSpPr>
        <p:spPr>
          <a:xfrm>
            <a:off x="6095207" y="436048"/>
            <a:ext cx="2113079" cy="369332"/>
          </a:xfrm>
          <a:prstGeom prst="rect">
            <a:avLst/>
          </a:prstGeom>
          <a:noFill/>
        </p:spPr>
        <p:txBody>
          <a:bodyPr wrap="none" rtlCol="0">
            <a:spAutoFit/>
          </a:bodyPr>
          <a:lstStyle/>
          <a:p>
            <a:r>
              <a:rPr lang="da-DK" dirty="0"/>
              <a:t>With new DFT data</a:t>
            </a:r>
          </a:p>
        </p:txBody>
      </p:sp>
    </p:spTree>
    <p:extLst>
      <p:ext uri="{BB962C8B-B14F-4D97-AF65-F5344CB8AC3E}">
        <p14:creationId xmlns:p14="http://schemas.microsoft.com/office/powerpoint/2010/main" val="294577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Table of contents</a:t>
            </a:r>
          </a:p>
        </p:txBody>
      </p:sp>
      <p:sp>
        <p:nvSpPr>
          <p:cNvPr id="3" name="Content Placeholder 2"/>
          <p:cNvSpPr>
            <a:spLocks noGrp="1"/>
          </p:cNvSpPr>
          <p:nvPr>
            <p:ph idx="1"/>
          </p:nvPr>
        </p:nvSpPr>
        <p:spPr/>
        <p:txBody>
          <a:bodyPr/>
          <a:lstStyle/>
          <a:p>
            <a:r>
              <a:rPr lang="da-DK" dirty="0"/>
              <a:t>Power-to-X</a:t>
            </a:r>
          </a:p>
          <a:p>
            <a:r>
              <a:rPr lang="da-DK" dirty="0"/>
              <a:t>Formic acid (</a:t>
            </a:r>
            <a:r>
              <a:rPr lang="da-DK" dirty="0" err="1"/>
              <a:t>Compared</a:t>
            </a:r>
            <a:r>
              <a:rPr lang="da-DK" dirty="0"/>
              <a:t> to hydrogen)</a:t>
            </a:r>
          </a:p>
          <a:p>
            <a:r>
              <a:rPr lang="da-DK" dirty="0"/>
              <a:t>Reaction pathways</a:t>
            </a:r>
          </a:p>
          <a:p>
            <a:r>
              <a:rPr lang="da-DK" dirty="0"/>
              <a:t>DFT data (new)</a:t>
            </a:r>
          </a:p>
          <a:p>
            <a:r>
              <a:rPr lang="da-DK" dirty="0"/>
              <a:t>Activity </a:t>
            </a:r>
            <a:r>
              <a:rPr lang="da-DK" dirty="0" err="1"/>
              <a:t>estimation</a:t>
            </a:r>
            <a:endParaRPr lang="da-DK" dirty="0"/>
          </a:p>
        </p:txBody>
      </p:sp>
      <p:sp>
        <p:nvSpPr>
          <p:cNvPr id="4" name="Pladsholder til slidenummer 3"/>
          <p:cNvSpPr>
            <a:spLocks noGrp="1"/>
          </p:cNvSpPr>
          <p:nvPr>
            <p:ph type="sldNum" sz="quarter" idx="12"/>
          </p:nvPr>
        </p:nvSpPr>
        <p:spPr/>
        <p:txBody>
          <a:bodyPr/>
          <a:lstStyle/>
          <a:p>
            <a:fld id="{091A926C-488A-4E3E-9C21-57CAA120E114}" type="slidenum">
              <a:rPr lang="da-DK" smtClean="0"/>
              <a:t>2</a:t>
            </a:fld>
            <a:endParaRPr lang="da-DK" dirty="0"/>
          </a:p>
        </p:txBody>
      </p:sp>
      <p:sp>
        <p:nvSpPr>
          <p:cNvPr id="6" name="Date Placeholder 5"/>
          <p:cNvSpPr>
            <a:spLocks noGrp="1"/>
          </p:cNvSpPr>
          <p:nvPr>
            <p:ph type="dt" sz="half" idx="10"/>
          </p:nvPr>
        </p:nvSpPr>
        <p:spPr/>
        <p:txBody>
          <a:bodyPr/>
          <a:lstStyle/>
          <a:p>
            <a:fld id="{4EFC3BBF-1D93-4703-ADE1-710F97721AD1}" type="datetime1">
              <a:rPr lang="da-DK" smtClean="0"/>
              <a:t>11.08.2023</a:t>
            </a:fld>
            <a:endParaRPr lang="da-DK" dirty="0"/>
          </a:p>
        </p:txBody>
      </p:sp>
    </p:spTree>
    <p:extLst>
      <p:ext uri="{BB962C8B-B14F-4D97-AF65-F5344CB8AC3E}">
        <p14:creationId xmlns:p14="http://schemas.microsoft.com/office/powerpoint/2010/main" val="3163109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20</a:t>
            </a:fld>
            <a:endParaRPr lang="da-DK" dirty="0"/>
          </a:p>
        </p:txBody>
      </p:sp>
      <p:sp>
        <p:nvSpPr>
          <p:cNvPr id="3" name="TextBox 2">
            <a:extLst>
              <a:ext uri="{FF2B5EF4-FFF2-40B4-BE49-F238E27FC236}">
                <a16:creationId xmlns:a16="http://schemas.microsoft.com/office/drawing/2014/main" id="{0F393175-C45A-B754-0AEE-E6271FBD008B}"/>
              </a:ext>
            </a:extLst>
          </p:cNvPr>
          <p:cNvSpPr txBox="1"/>
          <p:nvPr/>
        </p:nvSpPr>
        <p:spPr>
          <a:xfrm>
            <a:off x="550320" y="5457622"/>
            <a:ext cx="1361270" cy="276999"/>
          </a:xfrm>
          <a:prstGeom prst="rect">
            <a:avLst/>
          </a:prstGeom>
          <a:noFill/>
        </p:spPr>
        <p:txBody>
          <a:bodyPr wrap="none" rtlCol="0">
            <a:spAutoFit/>
          </a:bodyPr>
          <a:lstStyle/>
          <a:p>
            <a:r>
              <a:rPr lang="da-DK" sz="1200" dirty="0"/>
              <a:t>”H from solution”</a:t>
            </a:r>
          </a:p>
        </p:txBody>
      </p:sp>
      <p:pic>
        <p:nvPicPr>
          <p:cNvPr id="6" name="Picture 5" descr="A picture containing antenna&#10;&#10;Description automatically generated">
            <a:extLst>
              <a:ext uri="{FF2B5EF4-FFF2-40B4-BE49-F238E27FC236}">
                <a16:creationId xmlns:a16="http://schemas.microsoft.com/office/drawing/2014/main" id="{F564B5D8-F831-D079-E82B-1F6EC03C1BCE}"/>
              </a:ext>
            </a:extLst>
          </p:cNvPr>
          <p:cNvPicPr>
            <a:picLocks noChangeAspect="1"/>
          </p:cNvPicPr>
          <p:nvPr/>
        </p:nvPicPr>
        <p:blipFill rotWithShape="1">
          <a:blip r:embed="rId2"/>
          <a:srcRect t="7751"/>
          <a:stretch/>
        </p:blipFill>
        <p:spPr>
          <a:xfrm>
            <a:off x="449552" y="3667024"/>
            <a:ext cx="1570016" cy="287608"/>
          </a:xfrm>
          <a:prstGeom prst="rect">
            <a:avLst/>
          </a:prstGeom>
        </p:spPr>
      </p:pic>
      <p:sp>
        <p:nvSpPr>
          <p:cNvPr id="7" name="Oval 6">
            <a:extLst>
              <a:ext uri="{FF2B5EF4-FFF2-40B4-BE49-F238E27FC236}">
                <a16:creationId xmlns:a16="http://schemas.microsoft.com/office/drawing/2014/main" id="{7CC98C52-2E51-FB2D-5704-80DDD0893024}"/>
              </a:ext>
            </a:extLst>
          </p:cNvPr>
          <p:cNvSpPr>
            <a:spLocks noChangeAspect="1"/>
          </p:cNvSpPr>
          <p:nvPr/>
        </p:nvSpPr>
        <p:spPr>
          <a:xfrm>
            <a:off x="1051262" y="327381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54494407-9824-7FD4-022C-A460E8E9E54C}"/>
              </a:ext>
            </a:extLst>
          </p:cNvPr>
          <p:cNvSpPr>
            <a:spLocks noChangeAspect="1"/>
          </p:cNvSpPr>
          <p:nvPr/>
        </p:nvSpPr>
        <p:spPr>
          <a:xfrm>
            <a:off x="1358198" y="322866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2049ADAC-49F0-EAFD-A8AB-120409B0ED14}"/>
              </a:ext>
            </a:extLst>
          </p:cNvPr>
          <p:cNvSpPr>
            <a:spLocks noChangeAspect="1"/>
          </p:cNvSpPr>
          <p:nvPr/>
        </p:nvSpPr>
        <p:spPr>
          <a:xfrm>
            <a:off x="868240" y="312400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B4BC642E-9758-0D4C-8271-91DE1134883B}"/>
              </a:ext>
            </a:extLst>
          </p:cNvPr>
          <p:cNvSpPr>
            <a:spLocks noChangeAspect="1"/>
          </p:cNvSpPr>
          <p:nvPr/>
        </p:nvSpPr>
        <p:spPr>
          <a:xfrm>
            <a:off x="806340" y="322866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157A2198-2709-4E06-F4FA-81BB0FCBC668}"/>
              </a:ext>
            </a:extLst>
          </p:cNvPr>
          <p:cNvPicPr>
            <a:picLocks noChangeAspect="1"/>
          </p:cNvPicPr>
          <p:nvPr/>
        </p:nvPicPr>
        <p:blipFill rotWithShape="1">
          <a:blip r:embed="rId2"/>
          <a:srcRect t="7751"/>
          <a:stretch/>
        </p:blipFill>
        <p:spPr>
          <a:xfrm>
            <a:off x="444676" y="4977926"/>
            <a:ext cx="1570016" cy="287608"/>
          </a:xfrm>
          <a:prstGeom prst="rect">
            <a:avLst/>
          </a:prstGeom>
        </p:spPr>
      </p:pic>
      <p:sp>
        <p:nvSpPr>
          <p:cNvPr id="12" name="Oval 11">
            <a:extLst>
              <a:ext uri="{FF2B5EF4-FFF2-40B4-BE49-F238E27FC236}">
                <a16:creationId xmlns:a16="http://schemas.microsoft.com/office/drawing/2014/main" id="{27400012-EC69-EB20-2790-703608A9C50F}"/>
              </a:ext>
            </a:extLst>
          </p:cNvPr>
          <p:cNvSpPr>
            <a:spLocks noChangeAspect="1"/>
          </p:cNvSpPr>
          <p:nvPr/>
        </p:nvSpPr>
        <p:spPr>
          <a:xfrm>
            <a:off x="1369068" y="458472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808CEBBB-488D-6496-59E2-FD50619FE47F}"/>
              </a:ext>
            </a:extLst>
          </p:cNvPr>
          <p:cNvSpPr>
            <a:spLocks noChangeAspect="1"/>
          </p:cNvSpPr>
          <p:nvPr/>
        </p:nvSpPr>
        <p:spPr>
          <a:xfrm>
            <a:off x="1404687" y="433272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3B849B05-3EBD-B118-DDED-7A6F9017A1FC}"/>
              </a:ext>
            </a:extLst>
          </p:cNvPr>
          <p:cNvSpPr>
            <a:spLocks noChangeAspect="1"/>
          </p:cNvSpPr>
          <p:nvPr/>
        </p:nvSpPr>
        <p:spPr>
          <a:xfrm>
            <a:off x="727364" y="446482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45168151-BB15-81C7-90EE-6C346F150175}"/>
              </a:ext>
            </a:extLst>
          </p:cNvPr>
          <p:cNvSpPr>
            <a:spLocks noChangeAspect="1"/>
          </p:cNvSpPr>
          <p:nvPr/>
        </p:nvSpPr>
        <p:spPr>
          <a:xfrm>
            <a:off x="837626" y="438262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D1294C4-59E9-4E2F-BC6B-38641391A3CD}"/>
              </a:ext>
            </a:extLst>
          </p:cNvPr>
          <p:cNvSpPr>
            <a:spLocks noChangeAspect="1"/>
          </p:cNvSpPr>
          <p:nvPr/>
        </p:nvSpPr>
        <p:spPr>
          <a:xfrm>
            <a:off x="979575" y="428455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7" name="Straight Connector 16">
            <a:extLst>
              <a:ext uri="{FF2B5EF4-FFF2-40B4-BE49-F238E27FC236}">
                <a16:creationId xmlns:a16="http://schemas.microsoft.com/office/drawing/2014/main" id="{2A8A1721-B992-BE6D-B1E4-6EEFB3E34013}"/>
              </a:ext>
            </a:extLst>
          </p:cNvPr>
          <p:cNvCxnSpPr>
            <a:cxnSpLocks/>
          </p:cNvCxnSpPr>
          <p:nvPr/>
        </p:nvCxnSpPr>
        <p:spPr>
          <a:xfrm>
            <a:off x="1206410" y="359479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0F4991-4346-906C-EADC-F5F756E66645}"/>
              </a:ext>
            </a:extLst>
          </p:cNvPr>
          <p:cNvCxnSpPr>
            <a:cxnSpLocks/>
          </p:cNvCxnSpPr>
          <p:nvPr/>
        </p:nvCxnSpPr>
        <p:spPr>
          <a:xfrm>
            <a:off x="1527085" y="4907595"/>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75655B-2B97-3FF9-7DAF-BDE02B26664E}"/>
              </a:ext>
            </a:extLst>
          </p:cNvPr>
          <p:cNvCxnSpPr>
            <a:cxnSpLocks/>
          </p:cNvCxnSpPr>
          <p:nvPr/>
        </p:nvCxnSpPr>
        <p:spPr>
          <a:xfrm>
            <a:off x="1230955" y="4046700"/>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picture containing antenna&#10;&#10;Description automatically generated">
            <a:extLst>
              <a:ext uri="{FF2B5EF4-FFF2-40B4-BE49-F238E27FC236}">
                <a16:creationId xmlns:a16="http://schemas.microsoft.com/office/drawing/2014/main" id="{21660EB5-3AB4-E7CB-F869-778F3AC8460D}"/>
              </a:ext>
            </a:extLst>
          </p:cNvPr>
          <p:cNvPicPr>
            <a:picLocks noChangeAspect="1"/>
          </p:cNvPicPr>
          <p:nvPr/>
        </p:nvPicPr>
        <p:blipFill rotWithShape="1">
          <a:blip r:embed="rId2"/>
          <a:srcRect t="7751"/>
          <a:stretch/>
        </p:blipFill>
        <p:spPr>
          <a:xfrm>
            <a:off x="445108" y="2459835"/>
            <a:ext cx="1570016" cy="287608"/>
          </a:xfrm>
          <a:prstGeom prst="rect">
            <a:avLst/>
          </a:prstGeom>
        </p:spPr>
      </p:pic>
      <p:sp>
        <p:nvSpPr>
          <p:cNvPr id="22" name="Oval 21">
            <a:extLst>
              <a:ext uri="{FF2B5EF4-FFF2-40B4-BE49-F238E27FC236}">
                <a16:creationId xmlns:a16="http://schemas.microsoft.com/office/drawing/2014/main" id="{A166809D-B132-624B-5CB2-DB9CA316E776}"/>
              </a:ext>
            </a:extLst>
          </p:cNvPr>
          <p:cNvSpPr>
            <a:spLocks noChangeAspect="1"/>
          </p:cNvSpPr>
          <p:nvPr/>
        </p:nvSpPr>
        <p:spPr>
          <a:xfrm>
            <a:off x="1069778" y="19041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DBB92E8D-B85A-DD2D-E713-35828BF2D0A0}"/>
              </a:ext>
            </a:extLst>
          </p:cNvPr>
          <p:cNvSpPr>
            <a:spLocks noChangeAspect="1"/>
          </p:cNvSpPr>
          <p:nvPr/>
        </p:nvSpPr>
        <p:spPr>
          <a:xfrm>
            <a:off x="1376714"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7A6DE2AB-E86C-6CC9-AFE6-951807D21C14}"/>
              </a:ext>
            </a:extLst>
          </p:cNvPr>
          <p:cNvSpPr>
            <a:spLocks noChangeAspect="1"/>
          </p:cNvSpPr>
          <p:nvPr/>
        </p:nvSpPr>
        <p:spPr>
          <a:xfrm>
            <a:off x="886756" y="175430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4FAF95C1-AAF8-D99C-C24D-C1C18EE77D76}"/>
              </a:ext>
            </a:extLst>
          </p:cNvPr>
          <p:cNvSpPr>
            <a:spLocks noChangeAspect="1"/>
          </p:cNvSpPr>
          <p:nvPr/>
        </p:nvSpPr>
        <p:spPr>
          <a:xfrm>
            <a:off x="1174681" y="222191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DD49E240-71F1-B1CF-BA4B-2C247C9F3A8F}"/>
              </a:ext>
            </a:extLst>
          </p:cNvPr>
          <p:cNvSpPr>
            <a:spLocks noChangeAspect="1"/>
          </p:cNvSpPr>
          <p:nvPr/>
        </p:nvSpPr>
        <p:spPr>
          <a:xfrm>
            <a:off x="824856"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7" name="Straight Arrow Connector 26">
            <a:extLst>
              <a:ext uri="{FF2B5EF4-FFF2-40B4-BE49-F238E27FC236}">
                <a16:creationId xmlns:a16="http://schemas.microsoft.com/office/drawing/2014/main" id="{352987F1-4431-ECDE-1309-8B7F34DA0910}"/>
              </a:ext>
            </a:extLst>
          </p:cNvPr>
          <p:cNvCxnSpPr>
            <a:cxnSpLocks/>
          </p:cNvCxnSpPr>
          <p:nvPr/>
        </p:nvCxnSpPr>
        <p:spPr>
          <a:xfrm>
            <a:off x="1210637" y="277778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Chart, waterfall chart, box and whisker chart&#10;&#10;Description automatically generated">
            <a:extLst>
              <a:ext uri="{FF2B5EF4-FFF2-40B4-BE49-F238E27FC236}">
                <a16:creationId xmlns:a16="http://schemas.microsoft.com/office/drawing/2014/main" id="{82675384-9F08-5D40-5E33-A4F6D3085E0F}"/>
              </a:ext>
            </a:extLst>
          </p:cNvPr>
          <p:cNvPicPr>
            <a:picLocks noChangeAspect="1"/>
          </p:cNvPicPr>
          <p:nvPr/>
        </p:nvPicPr>
        <p:blipFill>
          <a:blip r:embed="rId3"/>
          <a:stretch>
            <a:fillRect/>
          </a:stretch>
        </p:blipFill>
        <p:spPr>
          <a:xfrm>
            <a:off x="2776426" y="1529258"/>
            <a:ext cx="6512814" cy="4654069"/>
          </a:xfrm>
          <a:prstGeom prst="rect">
            <a:avLst/>
          </a:prstGeom>
        </p:spPr>
      </p:pic>
    </p:spTree>
    <p:extLst>
      <p:ext uri="{BB962C8B-B14F-4D97-AF65-F5344CB8AC3E}">
        <p14:creationId xmlns:p14="http://schemas.microsoft.com/office/powerpoint/2010/main" val="72427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a:xfrm>
            <a:off x="588963" y="620714"/>
            <a:ext cx="3610897" cy="427302"/>
          </a:xfrm>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21</a:t>
            </a:fld>
            <a:endParaRPr lang="da-DK" dirty="0"/>
          </a:p>
        </p:txBody>
      </p:sp>
      <p:pic>
        <p:nvPicPr>
          <p:cNvPr id="20" name="Picture 19" descr="A picture containing antenna&#10;&#10;Description automatically generated">
            <a:extLst>
              <a:ext uri="{FF2B5EF4-FFF2-40B4-BE49-F238E27FC236}">
                <a16:creationId xmlns:a16="http://schemas.microsoft.com/office/drawing/2014/main" id="{E9F355FC-8F99-2694-9CF0-3D0EFDD71F6A}"/>
              </a:ext>
            </a:extLst>
          </p:cNvPr>
          <p:cNvPicPr>
            <a:picLocks noChangeAspect="1"/>
          </p:cNvPicPr>
          <p:nvPr/>
        </p:nvPicPr>
        <p:blipFill rotWithShape="1">
          <a:blip r:embed="rId2"/>
          <a:srcRect t="7751"/>
          <a:stretch/>
        </p:blipFill>
        <p:spPr>
          <a:xfrm>
            <a:off x="445108" y="2459835"/>
            <a:ext cx="1570016" cy="287608"/>
          </a:xfrm>
          <a:prstGeom prst="rect">
            <a:avLst/>
          </a:prstGeom>
        </p:spPr>
      </p:pic>
      <p:sp>
        <p:nvSpPr>
          <p:cNvPr id="21" name="Oval 20">
            <a:extLst>
              <a:ext uri="{FF2B5EF4-FFF2-40B4-BE49-F238E27FC236}">
                <a16:creationId xmlns:a16="http://schemas.microsoft.com/office/drawing/2014/main" id="{5495B1BB-6D31-5171-A2AF-722420D6A84A}"/>
              </a:ext>
            </a:extLst>
          </p:cNvPr>
          <p:cNvSpPr>
            <a:spLocks noChangeAspect="1"/>
          </p:cNvSpPr>
          <p:nvPr/>
        </p:nvSpPr>
        <p:spPr>
          <a:xfrm>
            <a:off x="1069778" y="19041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D2F913FA-2B5B-92E1-8C58-E796DA9C5C84}"/>
              </a:ext>
            </a:extLst>
          </p:cNvPr>
          <p:cNvSpPr>
            <a:spLocks noChangeAspect="1"/>
          </p:cNvSpPr>
          <p:nvPr/>
        </p:nvSpPr>
        <p:spPr>
          <a:xfrm>
            <a:off x="1376714"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5E3A52D4-6140-40D2-F8FA-E9BEC4C58840}"/>
              </a:ext>
            </a:extLst>
          </p:cNvPr>
          <p:cNvSpPr>
            <a:spLocks noChangeAspect="1"/>
          </p:cNvSpPr>
          <p:nvPr/>
        </p:nvSpPr>
        <p:spPr>
          <a:xfrm>
            <a:off x="886756" y="175430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AF03A4D4-E913-D712-DC3F-CDDE7B1B44D2}"/>
              </a:ext>
            </a:extLst>
          </p:cNvPr>
          <p:cNvSpPr>
            <a:spLocks noChangeAspect="1"/>
          </p:cNvSpPr>
          <p:nvPr/>
        </p:nvSpPr>
        <p:spPr>
          <a:xfrm>
            <a:off x="1174681" y="222191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8DFDF1F8-DC60-0732-C529-C8248B9F4B56}"/>
              </a:ext>
            </a:extLst>
          </p:cNvPr>
          <p:cNvSpPr>
            <a:spLocks noChangeAspect="1"/>
          </p:cNvSpPr>
          <p:nvPr/>
        </p:nvSpPr>
        <p:spPr>
          <a:xfrm>
            <a:off x="824856"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6" name="Straight Arrow Connector 25">
            <a:extLst>
              <a:ext uri="{FF2B5EF4-FFF2-40B4-BE49-F238E27FC236}">
                <a16:creationId xmlns:a16="http://schemas.microsoft.com/office/drawing/2014/main" id="{54176A8A-D352-8BC1-470B-EBA782468AA5}"/>
              </a:ext>
            </a:extLst>
          </p:cNvPr>
          <p:cNvCxnSpPr>
            <a:cxnSpLocks/>
          </p:cNvCxnSpPr>
          <p:nvPr/>
        </p:nvCxnSpPr>
        <p:spPr>
          <a:xfrm>
            <a:off x="1210637" y="277778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antenna&#10;&#10;Description automatically generated">
            <a:extLst>
              <a:ext uri="{FF2B5EF4-FFF2-40B4-BE49-F238E27FC236}">
                <a16:creationId xmlns:a16="http://schemas.microsoft.com/office/drawing/2014/main" id="{129F049F-7558-176F-697E-B9EBD9D7FDCB}"/>
              </a:ext>
            </a:extLst>
          </p:cNvPr>
          <p:cNvPicPr>
            <a:picLocks noChangeAspect="1"/>
          </p:cNvPicPr>
          <p:nvPr/>
        </p:nvPicPr>
        <p:blipFill rotWithShape="1">
          <a:blip r:embed="rId2"/>
          <a:srcRect t="7751"/>
          <a:stretch/>
        </p:blipFill>
        <p:spPr>
          <a:xfrm>
            <a:off x="445108" y="3737888"/>
            <a:ext cx="1570016" cy="287608"/>
          </a:xfrm>
          <a:prstGeom prst="rect">
            <a:avLst/>
          </a:prstGeom>
        </p:spPr>
      </p:pic>
      <p:sp>
        <p:nvSpPr>
          <p:cNvPr id="28" name="Oval 27">
            <a:extLst>
              <a:ext uri="{FF2B5EF4-FFF2-40B4-BE49-F238E27FC236}">
                <a16:creationId xmlns:a16="http://schemas.microsoft.com/office/drawing/2014/main" id="{26BEBA95-96BC-4325-CA98-3EA1215CEB03}"/>
              </a:ext>
            </a:extLst>
          </p:cNvPr>
          <p:cNvSpPr>
            <a:spLocks noChangeAspect="1"/>
          </p:cNvSpPr>
          <p:nvPr/>
        </p:nvSpPr>
        <p:spPr>
          <a:xfrm>
            <a:off x="1046818" y="3344677"/>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02D8960E-4820-6A38-550B-6B9E5087B3D0}"/>
              </a:ext>
            </a:extLst>
          </p:cNvPr>
          <p:cNvSpPr>
            <a:spLocks noChangeAspect="1"/>
          </p:cNvSpPr>
          <p:nvPr/>
        </p:nvSpPr>
        <p:spPr>
          <a:xfrm>
            <a:off x="1353754" y="329953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5BC1072F-F0B6-868C-31BC-EC6FD41BAC8E}"/>
              </a:ext>
            </a:extLst>
          </p:cNvPr>
          <p:cNvSpPr>
            <a:spLocks noChangeAspect="1"/>
          </p:cNvSpPr>
          <p:nvPr/>
        </p:nvSpPr>
        <p:spPr>
          <a:xfrm>
            <a:off x="863796" y="319486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DE44B9C8-4BEB-C19E-AFDE-2531421E714B}"/>
              </a:ext>
            </a:extLst>
          </p:cNvPr>
          <p:cNvSpPr>
            <a:spLocks noChangeAspect="1"/>
          </p:cNvSpPr>
          <p:nvPr/>
        </p:nvSpPr>
        <p:spPr>
          <a:xfrm>
            <a:off x="801896" y="329953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2" name="Picture 31" descr="A picture containing antenna&#10;&#10;Description automatically generated">
            <a:extLst>
              <a:ext uri="{FF2B5EF4-FFF2-40B4-BE49-F238E27FC236}">
                <a16:creationId xmlns:a16="http://schemas.microsoft.com/office/drawing/2014/main" id="{A9357C6B-0AFB-2611-CCF6-332DDB63EBBA}"/>
              </a:ext>
            </a:extLst>
          </p:cNvPr>
          <p:cNvPicPr>
            <a:picLocks noChangeAspect="1"/>
          </p:cNvPicPr>
          <p:nvPr/>
        </p:nvPicPr>
        <p:blipFill rotWithShape="1">
          <a:blip r:embed="rId2"/>
          <a:srcRect t="7751"/>
          <a:stretch/>
        </p:blipFill>
        <p:spPr>
          <a:xfrm>
            <a:off x="445108" y="5052151"/>
            <a:ext cx="1570016" cy="287608"/>
          </a:xfrm>
          <a:prstGeom prst="rect">
            <a:avLst/>
          </a:prstGeom>
        </p:spPr>
      </p:pic>
      <p:sp>
        <p:nvSpPr>
          <p:cNvPr id="33" name="Oval 32">
            <a:extLst>
              <a:ext uri="{FF2B5EF4-FFF2-40B4-BE49-F238E27FC236}">
                <a16:creationId xmlns:a16="http://schemas.microsoft.com/office/drawing/2014/main" id="{DDBF98CC-7E6C-5AF5-0275-3C6C148D6D29}"/>
              </a:ext>
            </a:extLst>
          </p:cNvPr>
          <p:cNvSpPr>
            <a:spLocks noChangeAspect="1"/>
          </p:cNvSpPr>
          <p:nvPr/>
        </p:nvSpPr>
        <p:spPr>
          <a:xfrm>
            <a:off x="1448239" y="4666837"/>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FDCBA0F3-8D23-405C-CABF-90B91ACF759C}"/>
              </a:ext>
            </a:extLst>
          </p:cNvPr>
          <p:cNvSpPr>
            <a:spLocks noChangeAspect="1"/>
          </p:cNvSpPr>
          <p:nvPr/>
        </p:nvSpPr>
        <p:spPr>
          <a:xfrm>
            <a:off x="1479754" y="441483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CA51929-8FC5-785C-863F-ACAB5D9C304A}"/>
              </a:ext>
            </a:extLst>
          </p:cNvPr>
          <p:cNvSpPr>
            <a:spLocks noChangeAspect="1"/>
          </p:cNvSpPr>
          <p:nvPr/>
        </p:nvSpPr>
        <p:spPr>
          <a:xfrm>
            <a:off x="962117" y="46271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0FD4ED37-1C97-80AD-50AB-569A62FEDF7A}"/>
              </a:ext>
            </a:extLst>
          </p:cNvPr>
          <p:cNvSpPr>
            <a:spLocks noChangeAspect="1"/>
          </p:cNvSpPr>
          <p:nvPr/>
        </p:nvSpPr>
        <p:spPr>
          <a:xfrm>
            <a:off x="900217" y="473178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TextBox 36">
            <a:extLst>
              <a:ext uri="{FF2B5EF4-FFF2-40B4-BE49-F238E27FC236}">
                <a16:creationId xmlns:a16="http://schemas.microsoft.com/office/drawing/2014/main" id="{C8149B9E-3872-76B1-BAFC-E40C982B18AD}"/>
              </a:ext>
            </a:extLst>
          </p:cNvPr>
          <p:cNvSpPr txBox="1"/>
          <p:nvPr/>
        </p:nvSpPr>
        <p:spPr>
          <a:xfrm>
            <a:off x="662267" y="5487484"/>
            <a:ext cx="1148071" cy="276999"/>
          </a:xfrm>
          <a:prstGeom prst="rect">
            <a:avLst/>
          </a:prstGeom>
          <a:noFill/>
        </p:spPr>
        <p:txBody>
          <a:bodyPr wrap="none" rtlCol="0">
            <a:spAutoFit/>
          </a:bodyPr>
          <a:lstStyle/>
          <a:p>
            <a:r>
              <a:rPr lang="da-DK" sz="1200" dirty="0"/>
              <a:t>”CO-OH slide”</a:t>
            </a:r>
          </a:p>
        </p:txBody>
      </p:sp>
      <p:cxnSp>
        <p:nvCxnSpPr>
          <p:cNvPr id="38" name="Straight Connector 37">
            <a:extLst>
              <a:ext uri="{FF2B5EF4-FFF2-40B4-BE49-F238E27FC236}">
                <a16:creationId xmlns:a16="http://schemas.microsoft.com/office/drawing/2014/main" id="{BA394F04-D2AD-53E8-1AE1-37526E196BA6}"/>
              </a:ext>
            </a:extLst>
          </p:cNvPr>
          <p:cNvCxnSpPr>
            <a:cxnSpLocks/>
          </p:cNvCxnSpPr>
          <p:nvPr/>
        </p:nvCxnSpPr>
        <p:spPr>
          <a:xfrm>
            <a:off x="1209761" y="366424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28E8F8-3A57-4A0D-D429-151A36186EB3}"/>
              </a:ext>
            </a:extLst>
          </p:cNvPr>
          <p:cNvCxnSpPr>
            <a:cxnSpLocks/>
          </p:cNvCxnSpPr>
          <p:nvPr/>
        </p:nvCxnSpPr>
        <p:spPr>
          <a:xfrm>
            <a:off x="1605754" y="498378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D63FDE-36F7-0019-0CC7-5D095E3E6657}"/>
              </a:ext>
            </a:extLst>
          </p:cNvPr>
          <p:cNvCxnSpPr>
            <a:cxnSpLocks/>
          </p:cNvCxnSpPr>
          <p:nvPr/>
        </p:nvCxnSpPr>
        <p:spPr>
          <a:xfrm>
            <a:off x="1021418" y="498378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2610A5-FB48-A0D3-B649-8B79400590BB}"/>
              </a:ext>
            </a:extLst>
          </p:cNvPr>
          <p:cNvCxnSpPr>
            <a:cxnSpLocks/>
          </p:cNvCxnSpPr>
          <p:nvPr/>
        </p:nvCxnSpPr>
        <p:spPr>
          <a:xfrm>
            <a:off x="1236303" y="4204604"/>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3485583-539E-CB22-DB3A-C0CA87481A73}"/>
              </a:ext>
            </a:extLst>
          </p:cNvPr>
          <p:cNvSpPr txBox="1"/>
          <p:nvPr/>
        </p:nvSpPr>
        <p:spPr>
          <a:xfrm>
            <a:off x="6095207" y="436048"/>
            <a:ext cx="2113079" cy="369332"/>
          </a:xfrm>
          <a:prstGeom prst="rect">
            <a:avLst/>
          </a:prstGeom>
          <a:noFill/>
        </p:spPr>
        <p:txBody>
          <a:bodyPr wrap="none" rtlCol="0">
            <a:spAutoFit/>
          </a:bodyPr>
          <a:lstStyle/>
          <a:p>
            <a:r>
              <a:rPr lang="da-DK" dirty="0"/>
              <a:t>With new DFT data</a:t>
            </a:r>
          </a:p>
        </p:txBody>
      </p:sp>
    </p:spTree>
    <p:extLst>
      <p:ext uri="{BB962C8B-B14F-4D97-AF65-F5344CB8AC3E}">
        <p14:creationId xmlns:p14="http://schemas.microsoft.com/office/powerpoint/2010/main" val="339161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a:xfrm>
            <a:off x="588963" y="620714"/>
            <a:ext cx="3610897" cy="427302"/>
          </a:xfrm>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22</a:t>
            </a:fld>
            <a:endParaRPr lang="da-DK" dirty="0"/>
          </a:p>
        </p:txBody>
      </p:sp>
      <p:pic>
        <p:nvPicPr>
          <p:cNvPr id="20" name="Picture 19" descr="A picture containing antenna&#10;&#10;Description automatically generated">
            <a:extLst>
              <a:ext uri="{FF2B5EF4-FFF2-40B4-BE49-F238E27FC236}">
                <a16:creationId xmlns:a16="http://schemas.microsoft.com/office/drawing/2014/main" id="{E9F355FC-8F99-2694-9CF0-3D0EFDD71F6A}"/>
              </a:ext>
            </a:extLst>
          </p:cNvPr>
          <p:cNvPicPr>
            <a:picLocks noChangeAspect="1"/>
          </p:cNvPicPr>
          <p:nvPr/>
        </p:nvPicPr>
        <p:blipFill rotWithShape="1">
          <a:blip r:embed="rId2"/>
          <a:srcRect t="7751"/>
          <a:stretch/>
        </p:blipFill>
        <p:spPr>
          <a:xfrm>
            <a:off x="445108" y="1991999"/>
            <a:ext cx="1570016" cy="287608"/>
          </a:xfrm>
          <a:prstGeom prst="rect">
            <a:avLst/>
          </a:prstGeom>
        </p:spPr>
      </p:pic>
      <p:sp>
        <p:nvSpPr>
          <p:cNvPr id="21" name="Oval 20">
            <a:extLst>
              <a:ext uri="{FF2B5EF4-FFF2-40B4-BE49-F238E27FC236}">
                <a16:creationId xmlns:a16="http://schemas.microsoft.com/office/drawing/2014/main" id="{5495B1BB-6D31-5171-A2AF-722420D6A84A}"/>
              </a:ext>
            </a:extLst>
          </p:cNvPr>
          <p:cNvSpPr>
            <a:spLocks noChangeAspect="1"/>
          </p:cNvSpPr>
          <p:nvPr/>
        </p:nvSpPr>
        <p:spPr>
          <a:xfrm>
            <a:off x="1069778" y="143627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D2F913FA-2B5B-92E1-8C58-E796DA9C5C84}"/>
              </a:ext>
            </a:extLst>
          </p:cNvPr>
          <p:cNvSpPr>
            <a:spLocks noChangeAspect="1"/>
          </p:cNvSpPr>
          <p:nvPr/>
        </p:nvSpPr>
        <p:spPr>
          <a:xfrm>
            <a:off x="1376714" y="139112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5E3A52D4-6140-40D2-F8FA-E9BEC4C58840}"/>
              </a:ext>
            </a:extLst>
          </p:cNvPr>
          <p:cNvSpPr>
            <a:spLocks noChangeAspect="1"/>
          </p:cNvSpPr>
          <p:nvPr/>
        </p:nvSpPr>
        <p:spPr>
          <a:xfrm>
            <a:off x="886756" y="128646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AF03A4D4-E913-D712-DC3F-CDDE7B1B44D2}"/>
              </a:ext>
            </a:extLst>
          </p:cNvPr>
          <p:cNvSpPr>
            <a:spLocks noChangeAspect="1"/>
          </p:cNvSpPr>
          <p:nvPr/>
        </p:nvSpPr>
        <p:spPr>
          <a:xfrm>
            <a:off x="1174681" y="175408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8DFDF1F8-DC60-0732-C529-C8248B9F4B56}"/>
              </a:ext>
            </a:extLst>
          </p:cNvPr>
          <p:cNvSpPr>
            <a:spLocks noChangeAspect="1"/>
          </p:cNvSpPr>
          <p:nvPr/>
        </p:nvSpPr>
        <p:spPr>
          <a:xfrm>
            <a:off x="824856" y="139112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6" name="Straight Arrow Connector 25">
            <a:extLst>
              <a:ext uri="{FF2B5EF4-FFF2-40B4-BE49-F238E27FC236}">
                <a16:creationId xmlns:a16="http://schemas.microsoft.com/office/drawing/2014/main" id="{54176A8A-D352-8BC1-470B-EBA782468AA5}"/>
              </a:ext>
            </a:extLst>
          </p:cNvPr>
          <p:cNvCxnSpPr>
            <a:cxnSpLocks/>
          </p:cNvCxnSpPr>
          <p:nvPr/>
        </p:nvCxnSpPr>
        <p:spPr>
          <a:xfrm>
            <a:off x="1210637" y="230994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3485583-539E-CB22-DB3A-C0CA87481A73}"/>
              </a:ext>
            </a:extLst>
          </p:cNvPr>
          <p:cNvSpPr txBox="1"/>
          <p:nvPr/>
        </p:nvSpPr>
        <p:spPr>
          <a:xfrm>
            <a:off x="6095207" y="436048"/>
            <a:ext cx="2113079" cy="369332"/>
          </a:xfrm>
          <a:prstGeom prst="rect">
            <a:avLst/>
          </a:prstGeom>
          <a:noFill/>
        </p:spPr>
        <p:txBody>
          <a:bodyPr wrap="none" rtlCol="0">
            <a:spAutoFit/>
          </a:bodyPr>
          <a:lstStyle/>
          <a:p>
            <a:r>
              <a:rPr lang="da-DK" dirty="0"/>
              <a:t>With new DFT data</a:t>
            </a:r>
          </a:p>
        </p:txBody>
      </p:sp>
      <p:sp>
        <p:nvSpPr>
          <p:cNvPr id="3" name="TextBox 2">
            <a:extLst>
              <a:ext uri="{FF2B5EF4-FFF2-40B4-BE49-F238E27FC236}">
                <a16:creationId xmlns:a16="http://schemas.microsoft.com/office/drawing/2014/main" id="{209C9402-C09C-8F16-B461-924AC963DE71}"/>
              </a:ext>
            </a:extLst>
          </p:cNvPr>
          <p:cNvSpPr txBox="1"/>
          <p:nvPr/>
        </p:nvSpPr>
        <p:spPr>
          <a:xfrm>
            <a:off x="519474" y="6492920"/>
            <a:ext cx="1510350" cy="276999"/>
          </a:xfrm>
          <a:prstGeom prst="rect">
            <a:avLst/>
          </a:prstGeom>
          <a:noFill/>
        </p:spPr>
        <p:txBody>
          <a:bodyPr wrap="none" rtlCol="0">
            <a:spAutoFit/>
          </a:bodyPr>
          <a:lstStyle/>
          <a:p>
            <a:r>
              <a:rPr lang="da-DK" sz="1200" dirty="0"/>
              <a:t>”CO</a:t>
            </a:r>
            <a:r>
              <a:rPr lang="da-DK" sz="1200" baseline="-25000" dirty="0"/>
              <a:t>2</a:t>
            </a:r>
            <a:r>
              <a:rPr lang="da-DK" sz="1200" dirty="0"/>
              <a:t>RR at the end”</a:t>
            </a:r>
          </a:p>
        </p:txBody>
      </p:sp>
      <p:pic>
        <p:nvPicPr>
          <p:cNvPr id="6" name="Picture 5" descr="A picture containing antenna&#10;&#10;Description automatically generated">
            <a:extLst>
              <a:ext uri="{FF2B5EF4-FFF2-40B4-BE49-F238E27FC236}">
                <a16:creationId xmlns:a16="http://schemas.microsoft.com/office/drawing/2014/main" id="{215E19D0-452A-BF8D-6169-DF1AC2458CEC}"/>
              </a:ext>
            </a:extLst>
          </p:cNvPr>
          <p:cNvPicPr>
            <a:picLocks noChangeAspect="1"/>
          </p:cNvPicPr>
          <p:nvPr/>
        </p:nvPicPr>
        <p:blipFill rotWithShape="1">
          <a:blip r:embed="rId2"/>
          <a:srcRect t="7751"/>
          <a:stretch/>
        </p:blipFill>
        <p:spPr>
          <a:xfrm>
            <a:off x="452769" y="3160867"/>
            <a:ext cx="1570016" cy="287608"/>
          </a:xfrm>
          <a:prstGeom prst="rect">
            <a:avLst/>
          </a:prstGeom>
        </p:spPr>
      </p:pic>
      <p:sp>
        <p:nvSpPr>
          <p:cNvPr id="7" name="Oval 6">
            <a:extLst>
              <a:ext uri="{FF2B5EF4-FFF2-40B4-BE49-F238E27FC236}">
                <a16:creationId xmlns:a16="http://schemas.microsoft.com/office/drawing/2014/main" id="{B3127CCD-3E99-9933-0AE6-75DA2BA21F38}"/>
              </a:ext>
            </a:extLst>
          </p:cNvPr>
          <p:cNvSpPr>
            <a:spLocks noChangeAspect="1"/>
          </p:cNvSpPr>
          <p:nvPr/>
        </p:nvSpPr>
        <p:spPr>
          <a:xfrm>
            <a:off x="1048129" y="276765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01227EF8-2D0B-506A-26A5-7A02B82E5580}"/>
              </a:ext>
            </a:extLst>
          </p:cNvPr>
          <p:cNvSpPr>
            <a:spLocks noChangeAspect="1"/>
          </p:cNvSpPr>
          <p:nvPr/>
        </p:nvSpPr>
        <p:spPr>
          <a:xfrm>
            <a:off x="1355065" y="2722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2978F79D-AA37-AA1C-FFE7-2D827A89A9D7}"/>
              </a:ext>
            </a:extLst>
          </p:cNvPr>
          <p:cNvSpPr>
            <a:spLocks noChangeAspect="1"/>
          </p:cNvSpPr>
          <p:nvPr/>
        </p:nvSpPr>
        <p:spPr>
          <a:xfrm>
            <a:off x="865107" y="261467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A357991E-C7AF-AC64-C683-63158E9B1239}"/>
              </a:ext>
            </a:extLst>
          </p:cNvPr>
          <p:cNvSpPr>
            <a:spLocks noChangeAspect="1"/>
          </p:cNvSpPr>
          <p:nvPr/>
        </p:nvSpPr>
        <p:spPr>
          <a:xfrm>
            <a:off x="803207" y="2722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CAFBC7E8-F3FB-ED57-2A02-8A303A9D8CDD}"/>
              </a:ext>
            </a:extLst>
          </p:cNvPr>
          <p:cNvPicPr>
            <a:picLocks noChangeAspect="1"/>
          </p:cNvPicPr>
          <p:nvPr/>
        </p:nvPicPr>
        <p:blipFill rotWithShape="1">
          <a:blip r:embed="rId2"/>
          <a:srcRect t="7751"/>
          <a:stretch/>
        </p:blipFill>
        <p:spPr>
          <a:xfrm>
            <a:off x="452769" y="4480018"/>
            <a:ext cx="1570016" cy="287608"/>
          </a:xfrm>
          <a:prstGeom prst="rect">
            <a:avLst/>
          </a:prstGeom>
        </p:spPr>
      </p:pic>
      <p:sp>
        <p:nvSpPr>
          <p:cNvPr id="12" name="Oval 11">
            <a:extLst>
              <a:ext uri="{FF2B5EF4-FFF2-40B4-BE49-F238E27FC236}">
                <a16:creationId xmlns:a16="http://schemas.microsoft.com/office/drawing/2014/main" id="{A3336960-BA42-44E4-BAC5-ED0FD3BB801B}"/>
              </a:ext>
            </a:extLst>
          </p:cNvPr>
          <p:cNvSpPr>
            <a:spLocks noChangeAspect="1"/>
          </p:cNvSpPr>
          <p:nvPr/>
        </p:nvSpPr>
        <p:spPr>
          <a:xfrm>
            <a:off x="1054479" y="391966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50375E5C-A99C-50D7-E5EB-6E47CA583C2F}"/>
              </a:ext>
            </a:extLst>
          </p:cNvPr>
          <p:cNvSpPr>
            <a:spLocks noChangeAspect="1"/>
          </p:cNvSpPr>
          <p:nvPr/>
        </p:nvSpPr>
        <p:spPr>
          <a:xfrm>
            <a:off x="1371247" y="390401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033361FC-D863-DA6A-97DC-6CA4F8C9A99D}"/>
              </a:ext>
            </a:extLst>
          </p:cNvPr>
          <p:cNvSpPr>
            <a:spLocks noChangeAspect="1"/>
          </p:cNvSpPr>
          <p:nvPr/>
        </p:nvSpPr>
        <p:spPr>
          <a:xfrm>
            <a:off x="809557" y="399250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5" name="Straight Connector 14">
            <a:extLst>
              <a:ext uri="{FF2B5EF4-FFF2-40B4-BE49-F238E27FC236}">
                <a16:creationId xmlns:a16="http://schemas.microsoft.com/office/drawing/2014/main" id="{CFA030BB-840E-32D3-F797-857152924F9B}"/>
              </a:ext>
            </a:extLst>
          </p:cNvPr>
          <p:cNvCxnSpPr>
            <a:cxnSpLocks/>
          </p:cNvCxnSpPr>
          <p:nvPr/>
        </p:nvCxnSpPr>
        <p:spPr>
          <a:xfrm>
            <a:off x="1207032" y="309126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E689BC-4A02-18A9-CF3D-93FC2228CDD4}"/>
              </a:ext>
            </a:extLst>
          </p:cNvPr>
          <p:cNvCxnSpPr>
            <a:cxnSpLocks/>
          </p:cNvCxnSpPr>
          <p:nvPr/>
        </p:nvCxnSpPr>
        <p:spPr>
          <a:xfrm>
            <a:off x="1218136" y="354054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icture containing antenna&#10;&#10;Description automatically generated">
            <a:extLst>
              <a:ext uri="{FF2B5EF4-FFF2-40B4-BE49-F238E27FC236}">
                <a16:creationId xmlns:a16="http://schemas.microsoft.com/office/drawing/2014/main" id="{F9938BAB-6D13-86BE-34CF-62DC253E8286}"/>
              </a:ext>
            </a:extLst>
          </p:cNvPr>
          <p:cNvPicPr>
            <a:picLocks noChangeAspect="1"/>
          </p:cNvPicPr>
          <p:nvPr/>
        </p:nvPicPr>
        <p:blipFill rotWithShape="1">
          <a:blip r:embed="rId2"/>
          <a:srcRect t="7751"/>
          <a:stretch/>
        </p:blipFill>
        <p:spPr>
          <a:xfrm>
            <a:off x="445108" y="5800946"/>
            <a:ext cx="1570016" cy="287608"/>
          </a:xfrm>
          <a:prstGeom prst="rect">
            <a:avLst/>
          </a:prstGeom>
        </p:spPr>
      </p:pic>
      <p:sp>
        <p:nvSpPr>
          <p:cNvPr id="18" name="Oval 17">
            <a:extLst>
              <a:ext uri="{FF2B5EF4-FFF2-40B4-BE49-F238E27FC236}">
                <a16:creationId xmlns:a16="http://schemas.microsoft.com/office/drawing/2014/main" id="{1AED0162-555C-FCFD-D6E1-6E623D76E450}"/>
              </a:ext>
            </a:extLst>
          </p:cNvPr>
          <p:cNvSpPr>
            <a:spLocks noChangeAspect="1"/>
          </p:cNvSpPr>
          <p:nvPr/>
        </p:nvSpPr>
        <p:spPr>
          <a:xfrm>
            <a:off x="1331956" y="540773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477CC8FA-14CF-C983-EA96-B11679BDBF04}"/>
              </a:ext>
            </a:extLst>
          </p:cNvPr>
          <p:cNvSpPr>
            <a:spLocks noChangeAspect="1"/>
          </p:cNvSpPr>
          <p:nvPr/>
        </p:nvSpPr>
        <p:spPr>
          <a:xfrm>
            <a:off x="1370944" y="515644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F8A57CFA-9A5B-E33C-D0C8-02896373D104}"/>
              </a:ext>
            </a:extLst>
          </p:cNvPr>
          <p:cNvSpPr>
            <a:spLocks noChangeAspect="1"/>
          </p:cNvSpPr>
          <p:nvPr/>
        </p:nvSpPr>
        <p:spPr>
          <a:xfrm>
            <a:off x="890710" y="51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0A713C9C-CB95-3133-38B7-0FF946C801EB}"/>
              </a:ext>
            </a:extLst>
          </p:cNvPr>
          <p:cNvSpPr>
            <a:spLocks noChangeAspect="1"/>
          </p:cNvSpPr>
          <p:nvPr/>
        </p:nvSpPr>
        <p:spPr>
          <a:xfrm>
            <a:off x="799314" y="52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FE4B056-7CFF-D69C-4E8F-3036FB96C5A8}"/>
              </a:ext>
            </a:extLst>
          </p:cNvPr>
          <p:cNvSpPr>
            <a:spLocks noChangeAspect="1"/>
          </p:cNvSpPr>
          <p:nvPr/>
        </p:nvSpPr>
        <p:spPr>
          <a:xfrm>
            <a:off x="701414" y="5383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6" name="Straight Connector 45">
            <a:extLst>
              <a:ext uri="{FF2B5EF4-FFF2-40B4-BE49-F238E27FC236}">
                <a16:creationId xmlns:a16="http://schemas.microsoft.com/office/drawing/2014/main" id="{CE82497B-719C-C565-24A0-BAE1C1F6036F}"/>
              </a:ext>
            </a:extLst>
          </p:cNvPr>
          <p:cNvCxnSpPr>
            <a:cxnSpLocks/>
          </p:cNvCxnSpPr>
          <p:nvPr/>
        </p:nvCxnSpPr>
        <p:spPr>
          <a:xfrm>
            <a:off x="1487469" y="573189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0B21154-C90B-4552-FD32-F750DB316214}"/>
              </a:ext>
            </a:extLst>
          </p:cNvPr>
          <p:cNvCxnSpPr>
            <a:cxnSpLocks/>
          </p:cNvCxnSpPr>
          <p:nvPr/>
        </p:nvCxnSpPr>
        <p:spPr>
          <a:xfrm>
            <a:off x="1203298" y="4843034"/>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Content Placeholder 6" descr="Chart, bar chart, box and whisker chart&#10;&#10;Description automatically generated">
            <a:extLst>
              <a:ext uri="{FF2B5EF4-FFF2-40B4-BE49-F238E27FC236}">
                <a16:creationId xmlns:a16="http://schemas.microsoft.com/office/drawing/2014/main" id="{8708A57F-08D9-2A44-C56D-4BB8FD7F7D77}"/>
              </a:ext>
            </a:extLst>
          </p:cNvPr>
          <p:cNvPicPr>
            <a:picLocks noGrp="1" noChangeAspect="1"/>
          </p:cNvPicPr>
          <p:nvPr>
            <p:ph idx="1"/>
          </p:nvPr>
        </p:nvPicPr>
        <p:blipFill>
          <a:blip r:embed="rId3"/>
          <a:stretch>
            <a:fillRect/>
          </a:stretch>
        </p:blipFill>
        <p:spPr>
          <a:xfrm>
            <a:off x="2879283" y="1534232"/>
            <a:ext cx="6448649" cy="4518251"/>
          </a:xfrm>
        </p:spPr>
      </p:pic>
    </p:spTree>
    <p:extLst>
      <p:ext uri="{BB962C8B-B14F-4D97-AF65-F5344CB8AC3E}">
        <p14:creationId xmlns:p14="http://schemas.microsoft.com/office/powerpoint/2010/main" val="44369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23</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spTree>
    <p:extLst>
      <p:ext uri="{BB962C8B-B14F-4D97-AF65-F5344CB8AC3E}">
        <p14:creationId xmlns:p14="http://schemas.microsoft.com/office/powerpoint/2010/main" val="1228538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a:xfrm>
            <a:off x="588963" y="620714"/>
            <a:ext cx="6089629" cy="464230"/>
          </a:xfrm>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24</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pic>
        <p:nvPicPr>
          <p:cNvPr id="12" name="Picture 11" descr="Chart, bar chart, box and whisker chart&#10;&#10;Description automatically generated">
            <a:extLst>
              <a:ext uri="{FF2B5EF4-FFF2-40B4-BE49-F238E27FC236}">
                <a16:creationId xmlns:a16="http://schemas.microsoft.com/office/drawing/2014/main" id="{5ED03C40-EA36-129D-4394-E9036BD1814F}"/>
              </a:ext>
            </a:extLst>
          </p:cNvPr>
          <p:cNvPicPr>
            <a:picLocks noChangeAspect="1"/>
          </p:cNvPicPr>
          <p:nvPr/>
        </p:nvPicPr>
        <p:blipFill>
          <a:blip r:embed="rId6"/>
          <a:stretch>
            <a:fillRect/>
          </a:stretch>
        </p:blipFill>
        <p:spPr>
          <a:xfrm>
            <a:off x="6077903" y="1964299"/>
            <a:ext cx="4259486" cy="3098680"/>
          </a:xfrm>
          <a:prstGeom prst="rect">
            <a:avLst/>
          </a:prstGeom>
        </p:spPr>
      </p:pic>
      <p:pic>
        <p:nvPicPr>
          <p:cNvPr id="14" name="Picture 13">
            <a:extLst>
              <a:ext uri="{FF2B5EF4-FFF2-40B4-BE49-F238E27FC236}">
                <a16:creationId xmlns:a16="http://schemas.microsoft.com/office/drawing/2014/main" id="{5C930A55-95C6-5AC5-D6CE-8D3051BBC839}"/>
              </a:ext>
            </a:extLst>
          </p:cNvPr>
          <p:cNvPicPr>
            <a:picLocks noChangeAspect="1"/>
          </p:cNvPicPr>
          <p:nvPr/>
        </p:nvPicPr>
        <p:blipFill>
          <a:blip r:embed="rId7"/>
          <a:stretch>
            <a:fillRect/>
          </a:stretch>
        </p:blipFill>
        <p:spPr>
          <a:xfrm flipV="1">
            <a:off x="8196071" y="4507954"/>
            <a:ext cx="377456" cy="81412"/>
          </a:xfrm>
          <a:prstGeom prst="rect">
            <a:avLst/>
          </a:prstGeom>
        </p:spPr>
      </p:pic>
      <p:sp>
        <p:nvSpPr>
          <p:cNvPr id="15" name="TextBox 14">
            <a:extLst>
              <a:ext uri="{FF2B5EF4-FFF2-40B4-BE49-F238E27FC236}">
                <a16:creationId xmlns:a16="http://schemas.microsoft.com/office/drawing/2014/main" id="{E5D01C3E-8EC0-D5BF-C959-14151085EB6E}"/>
              </a:ext>
            </a:extLst>
          </p:cNvPr>
          <p:cNvSpPr txBox="1"/>
          <p:nvPr/>
        </p:nvSpPr>
        <p:spPr>
          <a:xfrm>
            <a:off x="6805228" y="1485900"/>
            <a:ext cx="2957861" cy="369332"/>
          </a:xfrm>
          <a:prstGeom prst="rect">
            <a:avLst/>
          </a:prstGeom>
          <a:noFill/>
        </p:spPr>
        <p:txBody>
          <a:bodyPr wrap="none" rtlCol="0">
            <a:spAutoFit/>
          </a:bodyPr>
          <a:lstStyle/>
          <a:p>
            <a:r>
              <a:rPr lang="da-DK" dirty="0"/>
              <a:t>Standard </a:t>
            </a:r>
            <a:r>
              <a:rPr lang="da-DK" dirty="0" err="1"/>
              <a:t>two-step</a:t>
            </a:r>
            <a:r>
              <a:rPr lang="da-DK" dirty="0"/>
              <a:t> reaction</a:t>
            </a:r>
          </a:p>
        </p:txBody>
      </p:sp>
    </p:spTree>
    <p:extLst>
      <p:ext uri="{BB962C8B-B14F-4D97-AF65-F5344CB8AC3E}">
        <p14:creationId xmlns:p14="http://schemas.microsoft.com/office/powerpoint/2010/main" val="311066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25</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pic>
        <p:nvPicPr>
          <p:cNvPr id="13" name="Picture 12" descr="Chart&#10;&#10;Description automatically generated">
            <a:extLst>
              <a:ext uri="{FF2B5EF4-FFF2-40B4-BE49-F238E27FC236}">
                <a16:creationId xmlns:a16="http://schemas.microsoft.com/office/drawing/2014/main" id="{DB0949CE-D356-4C86-12B5-FEF8DE18FE9C}"/>
              </a:ext>
            </a:extLst>
          </p:cNvPr>
          <p:cNvPicPr>
            <a:picLocks noChangeAspect="1"/>
          </p:cNvPicPr>
          <p:nvPr/>
        </p:nvPicPr>
        <p:blipFill>
          <a:blip r:embed="rId6"/>
          <a:stretch>
            <a:fillRect/>
          </a:stretch>
        </p:blipFill>
        <p:spPr>
          <a:xfrm>
            <a:off x="5362757" y="1857240"/>
            <a:ext cx="5373842" cy="3789849"/>
          </a:xfrm>
          <a:prstGeom prst="rect">
            <a:avLst/>
          </a:prstGeom>
        </p:spPr>
      </p:pic>
      <p:sp>
        <p:nvSpPr>
          <p:cNvPr id="15" name="TextBox 14">
            <a:extLst>
              <a:ext uri="{FF2B5EF4-FFF2-40B4-BE49-F238E27FC236}">
                <a16:creationId xmlns:a16="http://schemas.microsoft.com/office/drawing/2014/main" id="{E23B66FC-29F8-8178-EAA4-8C53F5870861}"/>
              </a:ext>
            </a:extLst>
          </p:cNvPr>
          <p:cNvSpPr txBox="1"/>
          <p:nvPr/>
        </p:nvSpPr>
        <p:spPr>
          <a:xfrm>
            <a:off x="6805228" y="1485900"/>
            <a:ext cx="2957861" cy="369332"/>
          </a:xfrm>
          <a:prstGeom prst="rect">
            <a:avLst/>
          </a:prstGeom>
          <a:noFill/>
        </p:spPr>
        <p:txBody>
          <a:bodyPr wrap="none" rtlCol="0">
            <a:spAutoFit/>
          </a:bodyPr>
          <a:lstStyle/>
          <a:p>
            <a:r>
              <a:rPr lang="da-DK" dirty="0"/>
              <a:t>Standard </a:t>
            </a:r>
            <a:r>
              <a:rPr lang="da-DK" dirty="0" err="1"/>
              <a:t>two-step</a:t>
            </a:r>
            <a:r>
              <a:rPr lang="da-DK" dirty="0"/>
              <a:t> reaction</a:t>
            </a:r>
          </a:p>
        </p:txBody>
      </p:sp>
      <p:cxnSp>
        <p:nvCxnSpPr>
          <p:cNvPr id="17" name="Straight Arrow Connector 16">
            <a:extLst>
              <a:ext uri="{FF2B5EF4-FFF2-40B4-BE49-F238E27FC236}">
                <a16:creationId xmlns:a16="http://schemas.microsoft.com/office/drawing/2014/main" id="{66AC5EBA-36CA-7EA4-4DDE-915E19DF831E}"/>
              </a:ext>
            </a:extLst>
          </p:cNvPr>
          <p:cNvCxnSpPr/>
          <p:nvPr/>
        </p:nvCxnSpPr>
        <p:spPr>
          <a:xfrm>
            <a:off x="8318883" y="3844764"/>
            <a:ext cx="0" cy="6346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5ABB4370-B8CE-84D2-0838-68B4AE99CF62}"/>
              </a:ext>
            </a:extLst>
          </p:cNvPr>
          <p:cNvSpPr/>
          <p:nvPr/>
        </p:nvSpPr>
        <p:spPr>
          <a:xfrm>
            <a:off x="6805228" y="6310137"/>
            <a:ext cx="2662863" cy="472631"/>
          </a:xfrm>
          <a:prstGeom prst="roundRect">
            <a:avLst/>
          </a:prstGeom>
          <a:solidFill>
            <a:schemeClr val="accent4">
              <a:lumMod val="60000"/>
              <a:lumOff val="4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9" name="Straight Arrow Connector 18">
            <a:extLst>
              <a:ext uri="{FF2B5EF4-FFF2-40B4-BE49-F238E27FC236}">
                <a16:creationId xmlns:a16="http://schemas.microsoft.com/office/drawing/2014/main" id="{FCB4BE0A-D5B0-1826-49A1-708E3E385E6D}"/>
              </a:ext>
            </a:extLst>
          </p:cNvPr>
          <p:cNvCxnSpPr/>
          <p:nvPr/>
        </p:nvCxnSpPr>
        <p:spPr>
          <a:xfrm>
            <a:off x="10219061" y="5258804"/>
            <a:ext cx="0" cy="6346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BD3968-64CF-F326-A79A-3A792D1BEB23}"/>
                  </a:ext>
                </a:extLst>
              </p:cNvPr>
              <p:cNvSpPr txBox="1"/>
              <p:nvPr/>
            </p:nvSpPr>
            <p:spPr>
              <a:xfrm>
                <a:off x="8395255" y="4023584"/>
                <a:ext cx="52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1⋅</m:t>
                      </m:r>
                      <m:r>
                        <a:rPr lang="da-DK" b="0" i="1" smtClean="0">
                          <a:latin typeface="Cambria Math" panose="02040503050406030204" pitchFamily="18" charset="0"/>
                        </a:rPr>
                        <m:t>𝑈</m:t>
                      </m:r>
                    </m:oMath>
                  </m:oMathPara>
                </a14:m>
                <a:endParaRPr lang="da-DK" dirty="0"/>
              </a:p>
            </p:txBody>
          </p:sp>
        </mc:Choice>
        <mc:Fallback xmlns="">
          <p:sp>
            <p:nvSpPr>
              <p:cNvPr id="21" name="TextBox 20">
                <a:extLst>
                  <a:ext uri="{FF2B5EF4-FFF2-40B4-BE49-F238E27FC236}">
                    <a16:creationId xmlns:a16="http://schemas.microsoft.com/office/drawing/2014/main" id="{94BD3968-64CF-F326-A79A-3A792D1BEB23}"/>
                  </a:ext>
                </a:extLst>
              </p:cNvPr>
              <p:cNvSpPr txBox="1">
                <a:spLocks noRot="1" noChangeAspect="1" noMove="1" noResize="1" noEditPoints="1" noAdjustHandles="1" noChangeArrowheads="1" noChangeShapeType="1" noTextEdit="1"/>
              </p:cNvSpPr>
              <p:nvPr/>
            </p:nvSpPr>
            <p:spPr>
              <a:xfrm>
                <a:off x="8395255" y="4023584"/>
                <a:ext cx="522259" cy="276999"/>
              </a:xfrm>
              <a:prstGeom prst="rect">
                <a:avLst/>
              </a:prstGeom>
              <a:blipFill>
                <a:blip r:embed="rId7"/>
                <a:stretch>
                  <a:fillRect l="-6977" r="-697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88AF81-21EC-572F-77AD-967B22C7F6B2}"/>
                  </a:ext>
                </a:extLst>
              </p:cNvPr>
              <p:cNvSpPr txBox="1"/>
              <p:nvPr/>
            </p:nvSpPr>
            <p:spPr>
              <a:xfrm>
                <a:off x="10310969" y="5616446"/>
                <a:ext cx="52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2⋅</m:t>
                      </m:r>
                      <m:r>
                        <a:rPr lang="da-DK" b="0" i="1" smtClean="0">
                          <a:latin typeface="Cambria Math" panose="02040503050406030204" pitchFamily="18" charset="0"/>
                        </a:rPr>
                        <m:t>𝑈</m:t>
                      </m:r>
                    </m:oMath>
                  </m:oMathPara>
                </a14:m>
                <a:endParaRPr lang="da-DK" dirty="0"/>
              </a:p>
            </p:txBody>
          </p:sp>
        </mc:Choice>
        <mc:Fallback xmlns="">
          <p:sp>
            <p:nvSpPr>
              <p:cNvPr id="23" name="TextBox 22">
                <a:extLst>
                  <a:ext uri="{FF2B5EF4-FFF2-40B4-BE49-F238E27FC236}">
                    <a16:creationId xmlns:a16="http://schemas.microsoft.com/office/drawing/2014/main" id="{EB88AF81-21EC-572F-77AD-967B22C7F6B2}"/>
                  </a:ext>
                </a:extLst>
              </p:cNvPr>
              <p:cNvSpPr txBox="1">
                <a:spLocks noRot="1" noChangeAspect="1" noMove="1" noResize="1" noEditPoints="1" noAdjustHandles="1" noChangeArrowheads="1" noChangeShapeType="1" noTextEdit="1"/>
              </p:cNvSpPr>
              <p:nvPr/>
            </p:nvSpPr>
            <p:spPr>
              <a:xfrm>
                <a:off x="10310969" y="5616446"/>
                <a:ext cx="522259" cy="276999"/>
              </a:xfrm>
              <a:prstGeom prst="rect">
                <a:avLst/>
              </a:prstGeom>
              <a:blipFill>
                <a:blip r:embed="rId8"/>
                <a:stretch>
                  <a:fillRect l="-7143" r="-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31310B-5E86-763F-AB06-95C26754C085}"/>
                  </a:ext>
                </a:extLst>
              </p:cNvPr>
              <p:cNvSpPr txBox="1"/>
              <p:nvPr/>
            </p:nvSpPr>
            <p:spPr>
              <a:xfrm>
                <a:off x="6933672" y="6411565"/>
                <a:ext cx="225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𝑈</m:t>
                      </m:r>
                    </m:oMath>
                  </m:oMathPara>
                </a14:m>
                <a:endParaRPr lang="da-DK" dirty="0"/>
              </a:p>
            </p:txBody>
          </p:sp>
        </mc:Choice>
        <mc:Fallback xmlns="">
          <p:sp>
            <p:nvSpPr>
              <p:cNvPr id="25" name="TextBox 24">
                <a:extLst>
                  <a:ext uri="{FF2B5EF4-FFF2-40B4-BE49-F238E27FC236}">
                    <a16:creationId xmlns:a16="http://schemas.microsoft.com/office/drawing/2014/main" id="{6931310B-5E86-763F-AB06-95C26754C085}"/>
                  </a:ext>
                </a:extLst>
              </p:cNvPr>
              <p:cNvSpPr txBox="1">
                <a:spLocks noRot="1" noChangeAspect="1" noMove="1" noResize="1" noEditPoints="1" noAdjustHandles="1" noChangeArrowheads="1" noChangeShapeType="1" noTextEdit="1"/>
              </p:cNvSpPr>
              <p:nvPr/>
            </p:nvSpPr>
            <p:spPr>
              <a:xfrm>
                <a:off x="6933672" y="6411565"/>
                <a:ext cx="225703" cy="276999"/>
              </a:xfrm>
              <a:prstGeom prst="rect">
                <a:avLst/>
              </a:prstGeom>
              <a:blipFill>
                <a:blip r:embed="rId9"/>
                <a:stretch>
                  <a:fillRect l="-15789" r="-15789" b="-4348"/>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80C393D-1812-1E8F-E00D-2EB7DF178E7B}"/>
                  </a:ext>
                </a:extLst>
              </p:cNvPr>
              <p:cNvSpPr txBox="1"/>
              <p:nvPr/>
            </p:nvSpPr>
            <p:spPr>
              <a:xfrm>
                <a:off x="7911746" y="6411565"/>
                <a:ext cx="647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oMath>
                  </m:oMathPara>
                </a14:m>
                <a:endParaRPr lang="da-DK" dirty="0"/>
              </a:p>
            </p:txBody>
          </p:sp>
        </mc:Choice>
        <mc:Fallback xmlns="">
          <p:sp>
            <p:nvSpPr>
              <p:cNvPr id="26" name="TextBox 25">
                <a:extLst>
                  <a:ext uri="{FF2B5EF4-FFF2-40B4-BE49-F238E27FC236}">
                    <a16:creationId xmlns:a16="http://schemas.microsoft.com/office/drawing/2014/main" id="{C80C393D-1812-1E8F-E00D-2EB7DF178E7B}"/>
                  </a:ext>
                </a:extLst>
              </p:cNvPr>
              <p:cNvSpPr txBox="1">
                <a:spLocks noRot="1" noChangeAspect="1" noMove="1" noResize="1" noEditPoints="1" noAdjustHandles="1" noChangeArrowheads="1" noChangeShapeType="1" noTextEdit="1"/>
              </p:cNvSpPr>
              <p:nvPr/>
            </p:nvSpPr>
            <p:spPr>
              <a:xfrm>
                <a:off x="7911746" y="6411565"/>
                <a:ext cx="647293" cy="276999"/>
              </a:xfrm>
              <a:prstGeom prst="rect">
                <a:avLst/>
              </a:prstGeom>
              <a:blipFill>
                <a:blip r:embed="rId10"/>
                <a:stretch>
                  <a:fillRect l="-7843" r="-1961" b="-8696"/>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E3D8B7B-E15D-15D2-C3D3-DCA7C375DA0B}"/>
                  </a:ext>
                </a:extLst>
              </p:cNvPr>
              <p:cNvSpPr txBox="1"/>
              <p:nvPr/>
            </p:nvSpPr>
            <p:spPr>
              <a:xfrm>
                <a:off x="9171203" y="6411565"/>
                <a:ext cx="123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j</m:t>
                      </m:r>
                    </m:oMath>
                  </m:oMathPara>
                </a14:m>
                <a:endParaRPr lang="da-DK" dirty="0"/>
              </a:p>
            </p:txBody>
          </p:sp>
        </mc:Choice>
        <mc:Fallback xmlns="">
          <p:sp>
            <p:nvSpPr>
              <p:cNvPr id="27" name="TextBox 26">
                <a:extLst>
                  <a:ext uri="{FF2B5EF4-FFF2-40B4-BE49-F238E27FC236}">
                    <a16:creationId xmlns:a16="http://schemas.microsoft.com/office/drawing/2014/main" id="{8E3D8B7B-E15D-15D2-C3D3-DCA7C375DA0B}"/>
                  </a:ext>
                </a:extLst>
              </p:cNvPr>
              <p:cNvSpPr txBox="1">
                <a:spLocks noRot="1" noChangeAspect="1" noMove="1" noResize="1" noEditPoints="1" noAdjustHandles="1" noChangeArrowheads="1" noChangeShapeType="1" noTextEdit="1"/>
              </p:cNvSpPr>
              <p:nvPr/>
            </p:nvSpPr>
            <p:spPr>
              <a:xfrm>
                <a:off x="9171203" y="6411565"/>
                <a:ext cx="123431" cy="276999"/>
              </a:xfrm>
              <a:prstGeom prst="rect">
                <a:avLst/>
              </a:prstGeom>
              <a:blipFill>
                <a:blip r:embed="rId11"/>
                <a:stretch>
                  <a:fillRect l="-45455" r="-54545" b="-30435"/>
                </a:stretch>
              </a:blipFill>
            </p:spPr>
            <p:txBody>
              <a:bodyPr/>
              <a:lstStyle/>
              <a:p>
                <a:r>
                  <a:rPr lang="da-DK">
                    <a:noFill/>
                  </a:rPr>
                  <a:t> </a:t>
                </a:r>
              </a:p>
            </p:txBody>
          </p:sp>
        </mc:Fallback>
      </mc:AlternateContent>
      <p:cxnSp>
        <p:nvCxnSpPr>
          <p:cNvPr id="28" name="Straight Arrow Connector 27">
            <a:extLst>
              <a:ext uri="{FF2B5EF4-FFF2-40B4-BE49-F238E27FC236}">
                <a16:creationId xmlns:a16="http://schemas.microsoft.com/office/drawing/2014/main" id="{8A713643-4DD0-D732-C4F6-B48F833776C3}"/>
              </a:ext>
            </a:extLst>
          </p:cNvPr>
          <p:cNvCxnSpPr>
            <a:cxnSpLocks/>
          </p:cNvCxnSpPr>
          <p:nvPr/>
        </p:nvCxnSpPr>
        <p:spPr>
          <a:xfrm>
            <a:off x="7360113" y="6550064"/>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6FD417C-DA4F-72C2-AFB9-524A2CDDB33E}"/>
              </a:ext>
            </a:extLst>
          </p:cNvPr>
          <p:cNvCxnSpPr>
            <a:cxnSpLocks/>
          </p:cNvCxnSpPr>
          <p:nvPr/>
        </p:nvCxnSpPr>
        <p:spPr>
          <a:xfrm>
            <a:off x="8658407" y="6539617"/>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7D11EDA-EA52-D6F6-7DD9-16B80BC4C555}"/>
                  </a:ext>
                </a:extLst>
              </p:cNvPr>
              <p:cNvSpPr txBox="1"/>
              <p:nvPr/>
            </p:nvSpPr>
            <p:spPr>
              <a:xfrm>
                <a:off x="5861866" y="5799304"/>
                <a:ext cx="4112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r>
                        <a:rPr lang="da-DK" b="0" i="1" smtClean="0">
                          <a:latin typeface="Cambria Math" panose="02040503050406030204" pitchFamily="18" charset="0"/>
                        </a:rPr>
                        <m:t>=</m:t>
                      </m:r>
                      <m:r>
                        <m:rPr>
                          <m:nor/>
                        </m:rPr>
                        <a:rPr lang="en-DK"/>
                        <m:t>|</m:t>
                      </m:r>
                      <m:r>
                        <m:rPr>
                          <m:sty m:val="p"/>
                        </m:rPr>
                        <a:rPr lang="da-DK" b="0" i="0" smtClean="0">
                          <a:latin typeface="Cambria Math" panose="02040503050406030204" pitchFamily="18" charset="0"/>
                        </a:rPr>
                        <m:t>Δ</m:t>
                      </m:r>
                      <m:r>
                        <a:rPr lang="da-DK" b="0" i="1" smtClean="0">
                          <a:latin typeface="Cambria Math" panose="02040503050406030204" pitchFamily="18" charset="0"/>
                        </a:rPr>
                        <m:t>𝐺</m:t>
                      </m:r>
                      <m:r>
                        <a:rPr lang="da-DK" b="0" i="1" smtClean="0">
                          <a:latin typeface="Cambria Math" panose="02040503050406030204" pitchFamily="18" charset="0"/>
                        </a:rPr>
                        <m:t>+0.17 </m:t>
                      </m:r>
                      <m:r>
                        <a:rPr lang="da-DK" b="0" i="1" smtClean="0">
                          <a:latin typeface="Cambria Math" panose="02040503050406030204" pitchFamily="18" charset="0"/>
                        </a:rPr>
                        <m:t>𝑒𝑉</m:t>
                      </m:r>
                      <m:r>
                        <m:rPr>
                          <m:nor/>
                        </m:rPr>
                        <a:rPr lang="en-DK"/>
                        <m:t>|</m:t>
                      </m:r>
                      <m:r>
                        <a:rPr lang="da-DK" b="0" i="1" smtClean="0">
                          <a:latin typeface="Cambria Math" panose="02040503050406030204" pitchFamily="18" charset="0"/>
                        </a:rPr>
                        <m:t>−0.17 </m:t>
                      </m:r>
                      <m:r>
                        <a:rPr lang="da-DK" b="0" i="1" smtClean="0">
                          <a:latin typeface="Cambria Math" panose="02040503050406030204" pitchFamily="18" charset="0"/>
                        </a:rPr>
                        <m:t>𝑒𝑉</m:t>
                      </m:r>
                      <m:r>
                        <a:rPr lang="da-DK" b="0" i="1" smtClean="0">
                          <a:latin typeface="Cambria Math" panose="02040503050406030204" pitchFamily="18" charset="0"/>
                        </a:rPr>
                        <m:t>−</m:t>
                      </m:r>
                      <m:r>
                        <a:rPr lang="da-DK" b="0" i="1" smtClean="0">
                          <a:latin typeface="Cambria Math" panose="02040503050406030204" pitchFamily="18" charset="0"/>
                        </a:rPr>
                        <m:t>𝑒</m:t>
                      </m:r>
                      <m:r>
                        <a:rPr lang="da-DK" b="0" i="1" smtClean="0">
                          <a:latin typeface="Cambria Math" panose="02040503050406030204" pitchFamily="18" charset="0"/>
                        </a:rPr>
                        <m:t>⋅</m:t>
                      </m:r>
                      <m:r>
                        <a:rPr lang="da-DK" b="0" i="1" smtClean="0">
                          <a:latin typeface="Cambria Math" panose="02040503050406030204" pitchFamily="18" charset="0"/>
                        </a:rPr>
                        <m:t>𝑈</m:t>
                      </m:r>
                    </m:oMath>
                  </m:oMathPara>
                </a14:m>
                <a:endParaRPr lang="da-DK" dirty="0"/>
              </a:p>
            </p:txBody>
          </p:sp>
        </mc:Choice>
        <mc:Fallback xmlns="">
          <p:sp>
            <p:nvSpPr>
              <p:cNvPr id="32" name="TextBox 31">
                <a:extLst>
                  <a:ext uri="{FF2B5EF4-FFF2-40B4-BE49-F238E27FC236}">
                    <a16:creationId xmlns:a16="http://schemas.microsoft.com/office/drawing/2014/main" id="{E7D11EDA-EA52-D6F6-7DD9-16B80BC4C555}"/>
                  </a:ext>
                </a:extLst>
              </p:cNvPr>
              <p:cNvSpPr txBox="1">
                <a:spLocks noRot="1" noChangeAspect="1" noMove="1" noResize="1" noEditPoints="1" noAdjustHandles="1" noChangeArrowheads="1" noChangeShapeType="1" noTextEdit="1"/>
              </p:cNvSpPr>
              <p:nvPr/>
            </p:nvSpPr>
            <p:spPr>
              <a:xfrm>
                <a:off x="5861866" y="5799304"/>
                <a:ext cx="4112729" cy="276999"/>
              </a:xfrm>
              <a:prstGeom prst="rect">
                <a:avLst/>
              </a:prstGeom>
              <a:blipFill>
                <a:blip r:embed="rId12"/>
                <a:stretch>
                  <a:fillRect l="-923" t="-8696" r="-615" b="-30435"/>
                </a:stretch>
              </a:blipFill>
            </p:spPr>
            <p:txBody>
              <a:bodyPr/>
              <a:lstStyle/>
              <a:p>
                <a:r>
                  <a:rPr lang="da-DK">
                    <a:noFill/>
                  </a:rPr>
                  <a:t> </a:t>
                </a:r>
              </a:p>
            </p:txBody>
          </p:sp>
        </mc:Fallback>
      </mc:AlternateContent>
    </p:spTree>
    <p:extLst>
      <p:ext uri="{BB962C8B-B14F-4D97-AF65-F5344CB8AC3E}">
        <p14:creationId xmlns:p14="http://schemas.microsoft.com/office/powerpoint/2010/main" val="105120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1" grpId="0"/>
      <p:bldP spid="23" grpId="0"/>
      <p:bldP spid="25" grpId="0"/>
      <p:bldP spid="26" grpId="0"/>
      <p:bldP spid="27"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26</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sp>
        <p:nvSpPr>
          <p:cNvPr id="15" name="TextBox 14">
            <a:extLst>
              <a:ext uri="{FF2B5EF4-FFF2-40B4-BE49-F238E27FC236}">
                <a16:creationId xmlns:a16="http://schemas.microsoft.com/office/drawing/2014/main" id="{E23B66FC-29F8-8178-EAA4-8C53F5870861}"/>
              </a:ext>
            </a:extLst>
          </p:cNvPr>
          <p:cNvSpPr txBox="1"/>
          <p:nvPr/>
        </p:nvSpPr>
        <p:spPr>
          <a:xfrm>
            <a:off x="6805228" y="1485900"/>
            <a:ext cx="2957861" cy="369332"/>
          </a:xfrm>
          <a:prstGeom prst="rect">
            <a:avLst/>
          </a:prstGeom>
          <a:noFill/>
        </p:spPr>
        <p:txBody>
          <a:bodyPr wrap="none" rtlCol="0">
            <a:spAutoFit/>
          </a:bodyPr>
          <a:lstStyle/>
          <a:p>
            <a:r>
              <a:rPr lang="da-DK" dirty="0"/>
              <a:t>Standard </a:t>
            </a:r>
            <a:r>
              <a:rPr lang="da-DK" dirty="0" err="1"/>
              <a:t>two-step</a:t>
            </a:r>
            <a:r>
              <a:rPr lang="da-DK" dirty="0"/>
              <a:t> reaction</a:t>
            </a:r>
          </a:p>
        </p:txBody>
      </p:sp>
      <p:sp>
        <p:nvSpPr>
          <p:cNvPr id="31" name="Rounded Rectangle 30">
            <a:extLst>
              <a:ext uri="{FF2B5EF4-FFF2-40B4-BE49-F238E27FC236}">
                <a16:creationId xmlns:a16="http://schemas.microsoft.com/office/drawing/2014/main" id="{5ABB4370-B8CE-84D2-0838-68B4AE99CF62}"/>
              </a:ext>
            </a:extLst>
          </p:cNvPr>
          <p:cNvSpPr/>
          <p:nvPr/>
        </p:nvSpPr>
        <p:spPr>
          <a:xfrm>
            <a:off x="6805228" y="6310137"/>
            <a:ext cx="2662863" cy="472631"/>
          </a:xfrm>
          <a:prstGeom prst="roundRect">
            <a:avLst/>
          </a:prstGeom>
          <a:solidFill>
            <a:schemeClr val="accent4">
              <a:lumMod val="60000"/>
              <a:lumOff val="4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31310B-5E86-763F-AB06-95C26754C085}"/>
                  </a:ext>
                </a:extLst>
              </p:cNvPr>
              <p:cNvSpPr txBox="1"/>
              <p:nvPr/>
            </p:nvSpPr>
            <p:spPr>
              <a:xfrm>
                <a:off x="6933672" y="6411565"/>
                <a:ext cx="225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𝑈</m:t>
                      </m:r>
                    </m:oMath>
                  </m:oMathPara>
                </a14:m>
                <a:endParaRPr lang="da-DK" dirty="0"/>
              </a:p>
            </p:txBody>
          </p:sp>
        </mc:Choice>
        <mc:Fallback xmlns="">
          <p:sp>
            <p:nvSpPr>
              <p:cNvPr id="25" name="TextBox 24">
                <a:extLst>
                  <a:ext uri="{FF2B5EF4-FFF2-40B4-BE49-F238E27FC236}">
                    <a16:creationId xmlns:a16="http://schemas.microsoft.com/office/drawing/2014/main" id="{6931310B-5E86-763F-AB06-95C26754C085}"/>
                  </a:ext>
                </a:extLst>
              </p:cNvPr>
              <p:cNvSpPr txBox="1">
                <a:spLocks noRot="1" noChangeAspect="1" noMove="1" noResize="1" noEditPoints="1" noAdjustHandles="1" noChangeArrowheads="1" noChangeShapeType="1" noTextEdit="1"/>
              </p:cNvSpPr>
              <p:nvPr/>
            </p:nvSpPr>
            <p:spPr>
              <a:xfrm>
                <a:off x="6933672" y="6411565"/>
                <a:ext cx="225703" cy="276999"/>
              </a:xfrm>
              <a:prstGeom prst="rect">
                <a:avLst/>
              </a:prstGeom>
              <a:blipFill>
                <a:blip r:embed="rId6"/>
                <a:stretch>
                  <a:fillRect l="-15789" r="-15789" b="-4348"/>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80C393D-1812-1E8F-E00D-2EB7DF178E7B}"/>
                  </a:ext>
                </a:extLst>
              </p:cNvPr>
              <p:cNvSpPr txBox="1"/>
              <p:nvPr/>
            </p:nvSpPr>
            <p:spPr>
              <a:xfrm>
                <a:off x="7911746" y="6411565"/>
                <a:ext cx="647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oMath>
                  </m:oMathPara>
                </a14:m>
                <a:endParaRPr lang="da-DK" dirty="0"/>
              </a:p>
            </p:txBody>
          </p:sp>
        </mc:Choice>
        <mc:Fallback xmlns="">
          <p:sp>
            <p:nvSpPr>
              <p:cNvPr id="26" name="TextBox 25">
                <a:extLst>
                  <a:ext uri="{FF2B5EF4-FFF2-40B4-BE49-F238E27FC236}">
                    <a16:creationId xmlns:a16="http://schemas.microsoft.com/office/drawing/2014/main" id="{C80C393D-1812-1E8F-E00D-2EB7DF178E7B}"/>
                  </a:ext>
                </a:extLst>
              </p:cNvPr>
              <p:cNvSpPr txBox="1">
                <a:spLocks noRot="1" noChangeAspect="1" noMove="1" noResize="1" noEditPoints="1" noAdjustHandles="1" noChangeArrowheads="1" noChangeShapeType="1" noTextEdit="1"/>
              </p:cNvSpPr>
              <p:nvPr/>
            </p:nvSpPr>
            <p:spPr>
              <a:xfrm>
                <a:off x="7911746" y="6411565"/>
                <a:ext cx="647293" cy="276999"/>
              </a:xfrm>
              <a:prstGeom prst="rect">
                <a:avLst/>
              </a:prstGeom>
              <a:blipFill>
                <a:blip r:embed="rId7"/>
                <a:stretch>
                  <a:fillRect l="-7843" r="-1961" b="-8696"/>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E3D8B7B-E15D-15D2-C3D3-DCA7C375DA0B}"/>
                  </a:ext>
                </a:extLst>
              </p:cNvPr>
              <p:cNvSpPr txBox="1"/>
              <p:nvPr/>
            </p:nvSpPr>
            <p:spPr>
              <a:xfrm>
                <a:off x="9171203" y="6411565"/>
                <a:ext cx="123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j</m:t>
                      </m:r>
                    </m:oMath>
                  </m:oMathPara>
                </a14:m>
                <a:endParaRPr lang="da-DK" dirty="0"/>
              </a:p>
            </p:txBody>
          </p:sp>
        </mc:Choice>
        <mc:Fallback xmlns="">
          <p:sp>
            <p:nvSpPr>
              <p:cNvPr id="27" name="TextBox 26">
                <a:extLst>
                  <a:ext uri="{FF2B5EF4-FFF2-40B4-BE49-F238E27FC236}">
                    <a16:creationId xmlns:a16="http://schemas.microsoft.com/office/drawing/2014/main" id="{8E3D8B7B-E15D-15D2-C3D3-DCA7C375DA0B}"/>
                  </a:ext>
                </a:extLst>
              </p:cNvPr>
              <p:cNvSpPr txBox="1">
                <a:spLocks noRot="1" noChangeAspect="1" noMove="1" noResize="1" noEditPoints="1" noAdjustHandles="1" noChangeArrowheads="1" noChangeShapeType="1" noTextEdit="1"/>
              </p:cNvSpPr>
              <p:nvPr/>
            </p:nvSpPr>
            <p:spPr>
              <a:xfrm>
                <a:off x="9171203" y="6411565"/>
                <a:ext cx="123431" cy="276999"/>
              </a:xfrm>
              <a:prstGeom prst="rect">
                <a:avLst/>
              </a:prstGeom>
              <a:blipFill>
                <a:blip r:embed="rId8"/>
                <a:stretch>
                  <a:fillRect l="-45455" r="-54545" b="-30435"/>
                </a:stretch>
              </a:blipFill>
            </p:spPr>
            <p:txBody>
              <a:bodyPr/>
              <a:lstStyle/>
              <a:p>
                <a:r>
                  <a:rPr lang="da-DK">
                    <a:noFill/>
                  </a:rPr>
                  <a:t> </a:t>
                </a:r>
              </a:p>
            </p:txBody>
          </p:sp>
        </mc:Fallback>
      </mc:AlternateContent>
      <p:cxnSp>
        <p:nvCxnSpPr>
          <p:cNvPr id="28" name="Straight Arrow Connector 27">
            <a:extLst>
              <a:ext uri="{FF2B5EF4-FFF2-40B4-BE49-F238E27FC236}">
                <a16:creationId xmlns:a16="http://schemas.microsoft.com/office/drawing/2014/main" id="{8A713643-4DD0-D732-C4F6-B48F833776C3}"/>
              </a:ext>
            </a:extLst>
          </p:cNvPr>
          <p:cNvCxnSpPr>
            <a:cxnSpLocks/>
          </p:cNvCxnSpPr>
          <p:nvPr/>
        </p:nvCxnSpPr>
        <p:spPr>
          <a:xfrm>
            <a:off x="7360113" y="6550064"/>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6FD417C-DA4F-72C2-AFB9-524A2CDDB33E}"/>
              </a:ext>
            </a:extLst>
          </p:cNvPr>
          <p:cNvCxnSpPr>
            <a:cxnSpLocks/>
          </p:cNvCxnSpPr>
          <p:nvPr/>
        </p:nvCxnSpPr>
        <p:spPr>
          <a:xfrm>
            <a:off x="8658407" y="6539617"/>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7D11EDA-EA52-D6F6-7DD9-16B80BC4C555}"/>
                  </a:ext>
                </a:extLst>
              </p:cNvPr>
              <p:cNvSpPr txBox="1"/>
              <p:nvPr/>
            </p:nvSpPr>
            <p:spPr>
              <a:xfrm>
                <a:off x="5861866" y="5799304"/>
                <a:ext cx="4112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r>
                        <a:rPr lang="da-DK" b="0" i="1" smtClean="0">
                          <a:latin typeface="Cambria Math" panose="02040503050406030204" pitchFamily="18" charset="0"/>
                        </a:rPr>
                        <m:t>=</m:t>
                      </m:r>
                      <m:r>
                        <m:rPr>
                          <m:nor/>
                        </m:rPr>
                        <a:rPr lang="en-DK"/>
                        <m:t>|</m:t>
                      </m:r>
                      <m:r>
                        <m:rPr>
                          <m:sty m:val="p"/>
                        </m:rPr>
                        <a:rPr lang="da-DK" b="0" i="0" smtClean="0">
                          <a:latin typeface="Cambria Math" panose="02040503050406030204" pitchFamily="18" charset="0"/>
                        </a:rPr>
                        <m:t>Δ</m:t>
                      </m:r>
                      <m:r>
                        <a:rPr lang="da-DK" b="0" i="1" smtClean="0">
                          <a:latin typeface="Cambria Math" panose="02040503050406030204" pitchFamily="18" charset="0"/>
                        </a:rPr>
                        <m:t>𝐺</m:t>
                      </m:r>
                      <m:r>
                        <a:rPr lang="da-DK" b="0" i="1" smtClean="0">
                          <a:latin typeface="Cambria Math" panose="02040503050406030204" pitchFamily="18" charset="0"/>
                        </a:rPr>
                        <m:t>+0.17 </m:t>
                      </m:r>
                      <m:r>
                        <a:rPr lang="da-DK" b="0" i="1" smtClean="0">
                          <a:latin typeface="Cambria Math" panose="02040503050406030204" pitchFamily="18" charset="0"/>
                        </a:rPr>
                        <m:t>𝑒𝑉</m:t>
                      </m:r>
                      <m:r>
                        <m:rPr>
                          <m:nor/>
                        </m:rPr>
                        <a:rPr lang="en-DK"/>
                        <m:t>|</m:t>
                      </m:r>
                      <m:r>
                        <a:rPr lang="da-DK" b="0" i="1" smtClean="0">
                          <a:latin typeface="Cambria Math" panose="02040503050406030204" pitchFamily="18" charset="0"/>
                        </a:rPr>
                        <m:t>−0.17 </m:t>
                      </m:r>
                      <m:r>
                        <a:rPr lang="da-DK" b="0" i="1" smtClean="0">
                          <a:latin typeface="Cambria Math" panose="02040503050406030204" pitchFamily="18" charset="0"/>
                        </a:rPr>
                        <m:t>𝑒𝑉</m:t>
                      </m:r>
                      <m:r>
                        <a:rPr lang="da-DK" b="0" i="1" smtClean="0">
                          <a:latin typeface="Cambria Math" panose="02040503050406030204" pitchFamily="18" charset="0"/>
                        </a:rPr>
                        <m:t>−</m:t>
                      </m:r>
                      <m:r>
                        <a:rPr lang="da-DK" b="0" i="1" smtClean="0">
                          <a:latin typeface="Cambria Math" panose="02040503050406030204" pitchFamily="18" charset="0"/>
                        </a:rPr>
                        <m:t>𝑒</m:t>
                      </m:r>
                      <m:r>
                        <a:rPr lang="da-DK" b="0" i="1" smtClean="0">
                          <a:latin typeface="Cambria Math" panose="02040503050406030204" pitchFamily="18" charset="0"/>
                        </a:rPr>
                        <m:t>⋅</m:t>
                      </m:r>
                      <m:r>
                        <a:rPr lang="da-DK" b="0" i="1" smtClean="0">
                          <a:latin typeface="Cambria Math" panose="02040503050406030204" pitchFamily="18" charset="0"/>
                        </a:rPr>
                        <m:t>𝑈</m:t>
                      </m:r>
                    </m:oMath>
                  </m:oMathPara>
                </a14:m>
                <a:endParaRPr lang="da-DK" dirty="0"/>
              </a:p>
            </p:txBody>
          </p:sp>
        </mc:Choice>
        <mc:Fallback xmlns="">
          <p:sp>
            <p:nvSpPr>
              <p:cNvPr id="32" name="TextBox 31">
                <a:extLst>
                  <a:ext uri="{FF2B5EF4-FFF2-40B4-BE49-F238E27FC236}">
                    <a16:creationId xmlns:a16="http://schemas.microsoft.com/office/drawing/2014/main" id="{E7D11EDA-EA52-D6F6-7DD9-16B80BC4C555}"/>
                  </a:ext>
                </a:extLst>
              </p:cNvPr>
              <p:cNvSpPr txBox="1">
                <a:spLocks noRot="1" noChangeAspect="1" noMove="1" noResize="1" noEditPoints="1" noAdjustHandles="1" noChangeArrowheads="1" noChangeShapeType="1" noTextEdit="1"/>
              </p:cNvSpPr>
              <p:nvPr/>
            </p:nvSpPr>
            <p:spPr>
              <a:xfrm>
                <a:off x="5861866" y="5799304"/>
                <a:ext cx="4112729" cy="276999"/>
              </a:xfrm>
              <a:prstGeom prst="rect">
                <a:avLst/>
              </a:prstGeom>
              <a:blipFill>
                <a:blip r:embed="rId9"/>
                <a:stretch>
                  <a:fillRect l="-923" t="-8696" r="-615" b="-30435"/>
                </a:stretch>
              </a:blipFill>
            </p:spPr>
            <p:txBody>
              <a:bodyPr/>
              <a:lstStyle/>
              <a:p>
                <a:r>
                  <a:rPr lang="da-DK">
                    <a:noFill/>
                  </a:rPr>
                  <a:t> </a:t>
                </a:r>
              </a:p>
            </p:txBody>
          </p:sp>
        </mc:Fallback>
      </mc:AlternateContent>
      <p:pic>
        <p:nvPicPr>
          <p:cNvPr id="12" name="Picture 11" descr="Chart&#10;&#10;Description automatically generated">
            <a:extLst>
              <a:ext uri="{FF2B5EF4-FFF2-40B4-BE49-F238E27FC236}">
                <a16:creationId xmlns:a16="http://schemas.microsoft.com/office/drawing/2014/main" id="{F8361BD2-BDC5-EA3C-4D8E-CEC46065847D}"/>
              </a:ext>
            </a:extLst>
          </p:cNvPr>
          <p:cNvPicPr>
            <a:picLocks noChangeAspect="1"/>
          </p:cNvPicPr>
          <p:nvPr/>
        </p:nvPicPr>
        <p:blipFill>
          <a:blip r:embed="rId10"/>
          <a:stretch>
            <a:fillRect/>
          </a:stretch>
        </p:blipFill>
        <p:spPr>
          <a:xfrm>
            <a:off x="5691999" y="1826823"/>
            <a:ext cx="4866169" cy="3874485"/>
          </a:xfrm>
          <a:prstGeom prst="rect">
            <a:avLst/>
          </a:prstGeom>
        </p:spPr>
      </p:pic>
    </p:spTree>
    <p:extLst>
      <p:ext uri="{BB962C8B-B14F-4D97-AF65-F5344CB8AC3E}">
        <p14:creationId xmlns:p14="http://schemas.microsoft.com/office/powerpoint/2010/main" val="1138745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C00E-A066-9E08-8B76-5EC411582A99}"/>
              </a:ext>
            </a:extLst>
          </p:cNvPr>
          <p:cNvSpPr>
            <a:spLocks noGrp="1"/>
          </p:cNvSpPr>
          <p:nvPr>
            <p:ph type="title"/>
          </p:nvPr>
        </p:nvSpPr>
        <p:spPr/>
        <p:txBody>
          <a:bodyPr/>
          <a:lstStyle/>
          <a:p>
            <a:r>
              <a:rPr lang="da-DK" dirty="0"/>
              <a:t>Show reaction diagrams for the </a:t>
            </a:r>
            <a:r>
              <a:rPr lang="da-DK" dirty="0" err="1"/>
              <a:t>ones</a:t>
            </a:r>
            <a:r>
              <a:rPr lang="da-DK" dirty="0"/>
              <a:t> I had data on </a:t>
            </a:r>
            <a:r>
              <a:rPr lang="da-DK" dirty="0" err="1"/>
              <a:t>initially</a:t>
            </a:r>
            <a:endParaRPr lang="da-DK" dirty="0"/>
          </a:p>
        </p:txBody>
      </p:sp>
      <p:pic>
        <p:nvPicPr>
          <p:cNvPr id="7" name="Content Placeholder 6" descr="Chart, bar chart, box and whisker chart&#10;&#10;Description automatically generated">
            <a:extLst>
              <a:ext uri="{FF2B5EF4-FFF2-40B4-BE49-F238E27FC236}">
                <a16:creationId xmlns:a16="http://schemas.microsoft.com/office/drawing/2014/main" id="{84DDF7E1-29F4-BAA1-5233-8B0ECE227304}"/>
              </a:ext>
            </a:extLst>
          </p:cNvPr>
          <p:cNvPicPr>
            <a:picLocks noGrp="1" noChangeAspect="1"/>
          </p:cNvPicPr>
          <p:nvPr>
            <p:ph idx="1"/>
          </p:nvPr>
        </p:nvPicPr>
        <p:blipFill>
          <a:blip r:embed="rId2"/>
          <a:stretch>
            <a:fillRect/>
          </a:stretch>
        </p:blipFill>
        <p:spPr>
          <a:xfrm>
            <a:off x="813385" y="4275519"/>
            <a:ext cx="3389563" cy="2374900"/>
          </a:xfrm>
        </p:spPr>
      </p:pic>
      <p:sp>
        <p:nvSpPr>
          <p:cNvPr id="4" name="Date Placeholder 3">
            <a:extLst>
              <a:ext uri="{FF2B5EF4-FFF2-40B4-BE49-F238E27FC236}">
                <a16:creationId xmlns:a16="http://schemas.microsoft.com/office/drawing/2014/main" id="{5BD20761-4FFC-2A46-AC6A-357DC61AA6D4}"/>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D36B6658-3A23-B860-83AB-D1B032D6506C}"/>
              </a:ext>
            </a:extLst>
          </p:cNvPr>
          <p:cNvSpPr>
            <a:spLocks noGrp="1"/>
          </p:cNvSpPr>
          <p:nvPr>
            <p:ph type="sldNum" sz="quarter" idx="12"/>
          </p:nvPr>
        </p:nvSpPr>
        <p:spPr/>
        <p:txBody>
          <a:bodyPr/>
          <a:lstStyle/>
          <a:p>
            <a:fld id="{091A926C-488A-4E3E-9C21-57CAA120E114}" type="slidenum">
              <a:rPr lang="da-DK" smtClean="0"/>
              <a:t>27</a:t>
            </a:fld>
            <a:endParaRPr lang="da-DK" dirty="0"/>
          </a:p>
        </p:txBody>
      </p:sp>
      <p:pic>
        <p:nvPicPr>
          <p:cNvPr id="9" name="Picture 8" descr="Chart&#10;&#10;Description automatically generated">
            <a:extLst>
              <a:ext uri="{FF2B5EF4-FFF2-40B4-BE49-F238E27FC236}">
                <a16:creationId xmlns:a16="http://schemas.microsoft.com/office/drawing/2014/main" id="{EF08CA59-0377-1299-76C1-79DC4EE680A4}"/>
              </a:ext>
            </a:extLst>
          </p:cNvPr>
          <p:cNvPicPr>
            <a:picLocks noChangeAspect="1"/>
          </p:cNvPicPr>
          <p:nvPr/>
        </p:nvPicPr>
        <p:blipFill>
          <a:blip r:embed="rId3"/>
          <a:stretch>
            <a:fillRect/>
          </a:stretch>
        </p:blipFill>
        <p:spPr>
          <a:xfrm>
            <a:off x="5333279" y="1693259"/>
            <a:ext cx="3330742" cy="2374900"/>
          </a:xfrm>
          <a:prstGeom prst="rect">
            <a:avLst/>
          </a:prstGeom>
        </p:spPr>
      </p:pic>
      <p:pic>
        <p:nvPicPr>
          <p:cNvPr id="11" name="Picture 10" descr="Chart, waterfall chart, box and whisker chart&#10;&#10;Description automatically generated">
            <a:extLst>
              <a:ext uri="{FF2B5EF4-FFF2-40B4-BE49-F238E27FC236}">
                <a16:creationId xmlns:a16="http://schemas.microsoft.com/office/drawing/2014/main" id="{9735EE6F-264C-7AC7-F7C4-1AA717F5CD91}"/>
              </a:ext>
            </a:extLst>
          </p:cNvPr>
          <p:cNvPicPr>
            <a:picLocks noChangeAspect="1"/>
          </p:cNvPicPr>
          <p:nvPr/>
        </p:nvPicPr>
        <p:blipFill>
          <a:blip r:embed="rId4"/>
          <a:stretch>
            <a:fillRect/>
          </a:stretch>
        </p:blipFill>
        <p:spPr>
          <a:xfrm>
            <a:off x="5340632" y="4275519"/>
            <a:ext cx="3323389" cy="2374900"/>
          </a:xfrm>
          <a:prstGeom prst="rect">
            <a:avLst/>
          </a:prstGeom>
        </p:spPr>
      </p:pic>
      <p:pic>
        <p:nvPicPr>
          <p:cNvPr id="13" name="Picture 12" descr="Chart, bar chart, box and whisker chart&#10;&#10;Description automatically generated">
            <a:extLst>
              <a:ext uri="{FF2B5EF4-FFF2-40B4-BE49-F238E27FC236}">
                <a16:creationId xmlns:a16="http://schemas.microsoft.com/office/drawing/2014/main" id="{FA598809-AF69-EA5F-9797-DA0828E20108}"/>
              </a:ext>
            </a:extLst>
          </p:cNvPr>
          <p:cNvPicPr>
            <a:picLocks noChangeAspect="1"/>
          </p:cNvPicPr>
          <p:nvPr/>
        </p:nvPicPr>
        <p:blipFill>
          <a:blip r:embed="rId5"/>
          <a:stretch>
            <a:fillRect/>
          </a:stretch>
        </p:blipFill>
        <p:spPr>
          <a:xfrm>
            <a:off x="875883" y="1710722"/>
            <a:ext cx="3264568" cy="2374900"/>
          </a:xfrm>
          <a:prstGeom prst="rect">
            <a:avLst/>
          </a:prstGeom>
        </p:spPr>
      </p:pic>
    </p:spTree>
    <p:extLst>
      <p:ext uri="{BB962C8B-B14F-4D97-AF65-F5344CB8AC3E}">
        <p14:creationId xmlns:p14="http://schemas.microsoft.com/office/powerpoint/2010/main" val="2643164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E095-E05A-9C3F-B717-12DA2F08210A}"/>
              </a:ext>
            </a:extLst>
          </p:cNvPr>
          <p:cNvSpPr>
            <a:spLocks noGrp="1"/>
          </p:cNvSpPr>
          <p:nvPr>
            <p:ph type="title"/>
          </p:nvPr>
        </p:nvSpPr>
        <p:spPr>
          <a:xfrm>
            <a:off x="588963" y="620713"/>
            <a:ext cx="11012488" cy="2295481"/>
          </a:xfrm>
        </p:spPr>
        <p:txBody>
          <a:bodyPr/>
          <a:lstStyle/>
          <a:p>
            <a:r>
              <a:rPr lang="da-DK" dirty="0"/>
              <a:t>Show the </a:t>
            </a:r>
            <a:r>
              <a:rPr lang="da-DK" dirty="0" err="1"/>
              <a:t>thing</a:t>
            </a:r>
            <a:r>
              <a:rPr lang="da-DK" dirty="0"/>
              <a:t> </a:t>
            </a:r>
            <a:r>
              <a:rPr lang="da-DK" dirty="0" err="1"/>
              <a:t>about</a:t>
            </a:r>
            <a:r>
              <a:rPr lang="da-DK" dirty="0"/>
              <a:t> </a:t>
            </a:r>
            <a:r>
              <a:rPr lang="da-DK" dirty="0" err="1"/>
              <a:t>if</a:t>
            </a:r>
            <a:r>
              <a:rPr lang="da-DK" dirty="0"/>
              <a:t> </a:t>
            </a:r>
            <a:r>
              <a:rPr lang="da-DK" dirty="0" err="1"/>
              <a:t>you</a:t>
            </a:r>
            <a:r>
              <a:rPr lang="da-DK" dirty="0"/>
              <a:t> go </a:t>
            </a:r>
            <a:r>
              <a:rPr lang="da-DK" dirty="0" err="1"/>
              <a:t>too</a:t>
            </a:r>
            <a:r>
              <a:rPr lang="da-DK" dirty="0"/>
              <a:t> low in </a:t>
            </a:r>
            <a:r>
              <a:rPr lang="da-DK" dirty="0" err="1"/>
              <a:t>voltage</a:t>
            </a:r>
            <a:r>
              <a:rPr lang="da-DK" dirty="0"/>
              <a:t> </a:t>
            </a:r>
            <a:r>
              <a:rPr lang="da-DK" dirty="0" err="1"/>
              <a:t>you</a:t>
            </a:r>
            <a:r>
              <a:rPr lang="da-DK" dirty="0"/>
              <a:t> </a:t>
            </a:r>
            <a:r>
              <a:rPr lang="da-DK" dirty="0" err="1"/>
              <a:t>adsorb</a:t>
            </a:r>
            <a:r>
              <a:rPr lang="da-DK" dirty="0"/>
              <a:t> H, and </a:t>
            </a:r>
            <a:r>
              <a:rPr lang="da-DK" dirty="0" err="1"/>
              <a:t>then</a:t>
            </a:r>
            <a:r>
              <a:rPr lang="da-DK" dirty="0"/>
              <a:t> </a:t>
            </a:r>
            <a:r>
              <a:rPr lang="da-DK" dirty="0" err="1"/>
              <a:t>you</a:t>
            </a:r>
            <a:r>
              <a:rPr lang="da-DK" dirty="0"/>
              <a:t> have to go </a:t>
            </a:r>
            <a:r>
              <a:rPr lang="da-DK" dirty="0" err="1"/>
              <a:t>really</a:t>
            </a:r>
            <a:r>
              <a:rPr lang="da-DK" dirty="0"/>
              <a:t> high to </a:t>
            </a:r>
            <a:r>
              <a:rPr lang="da-DK" dirty="0" err="1"/>
              <a:t>remove</a:t>
            </a:r>
            <a:r>
              <a:rPr lang="da-DK" dirty="0"/>
              <a:t> the CO </a:t>
            </a:r>
            <a:r>
              <a:rPr lang="da-DK" dirty="0" err="1"/>
              <a:t>that</a:t>
            </a:r>
            <a:r>
              <a:rPr lang="da-DK" dirty="0"/>
              <a:t> forms. But </a:t>
            </a:r>
            <a:r>
              <a:rPr lang="da-DK" dirty="0" err="1"/>
              <a:t>if</a:t>
            </a:r>
            <a:r>
              <a:rPr lang="da-DK" dirty="0"/>
              <a:t> </a:t>
            </a:r>
            <a:r>
              <a:rPr lang="da-DK" dirty="0" err="1"/>
              <a:t>you</a:t>
            </a:r>
            <a:r>
              <a:rPr lang="da-DK" dirty="0"/>
              <a:t> </a:t>
            </a:r>
            <a:r>
              <a:rPr lang="da-DK" dirty="0" err="1"/>
              <a:t>don’t</a:t>
            </a:r>
            <a:r>
              <a:rPr lang="da-DK" dirty="0"/>
              <a:t> go all the </a:t>
            </a:r>
            <a:r>
              <a:rPr lang="da-DK" dirty="0" err="1"/>
              <a:t>way</a:t>
            </a:r>
            <a:r>
              <a:rPr lang="da-DK" dirty="0"/>
              <a:t> </a:t>
            </a:r>
            <a:r>
              <a:rPr lang="da-DK" dirty="0" err="1"/>
              <a:t>down</a:t>
            </a:r>
            <a:r>
              <a:rPr lang="da-DK" dirty="0"/>
              <a:t>, </a:t>
            </a:r>
            <a:r>
              <a:rPr lang="da-DK" dirty="0" err="1"/>
              <a:t>then</a:t>
            </a:r>
            <a:r>
              <a:rPr lang="da-DK" dirty="0"/>
              <a:t> </a:t>
            </a:r>
            <a:r>
              <a:rPr lang="da-DK" dirty="0" err="1"/>
              <a:t>you</a:t>
            </a:r>
            <a:r>
              <a:rPr lang="da-DK" dirty="0"/>
              <a:t> have </a:t>
            </a:r>
            <a:r>
              <a:rPr lang="da-DK" dirty="0" err="1"/>
              <a:t>shite</a:t>
            </a:r>
            <a:r>
              <a:rPr lang="da-DK" dirty="0"/>
              <a:t> </a:t>
            </a:r>
            <a:r>
              <a:rPr lang="da-DK" dirty="0" err="1"/>
              <a:t>efficiency</a:t>
            </a:r>
            <a:r>
              <a:rPr lang="da-DK" dirty="0"/>
              <a:t>, so </a:t>
            </a:r>
            <a:r>
              <a:rPr lang="da-DK" dirty="0" err="1"/>
              <a:t>solving</a:t>
            </a:r>
            <a:r>
              <a:rPr lang="da-DK" dirty="0"/>
              <a:t> the H + COOH problem is </a:t>
            </a:r>
            <a:r>
              <a:rPr lang="da-DK" dirty="0" err="1"/>
              <a:t>neccessary</a:t>
            </a:r>
            <a:endParaRPr lang="da-DK" dirty="0"/>
          </a:p>
        </p:txBody>
      </p:sp>
      <p:sp>
        <p:nvSpPr>
          <p:cNvPr id="4" name="Date Placeholder 3">
            <a:extLst>
              <a:ext uri="{FF2B5EF4-FFF2-40B4-BE49-F238E27FC236}">
                <a16:creationId xmlns:a16="http://schemas.microsoft.com/office/drawing/2014/main" id="{DB06615C-8B74-D589-E41D-CA13A74ED29C}"/>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3ECE7269-3CA7-10B8-FF04-9A6AE8A9C1E9}"/>
              </a:ext>
            </a:extLst>
          </p:cNvPr>
          <p:cNvSpPr>
            <a:spLocks noGrp="1"/>
          </p:cNvSpPr>
          <p:nvPr>
            <p:ph type="sldNum" sz="quarter" idx="12"/>
          </p:nvPr>
        </p:nvSpPr>
        <p:spPr/>
        <p:txBody>
          <a:bodyPr/>
          <a:lstStyle/>
          <a:p>
            <a:fld id="{091A926C-488A-4E3E-9C21-57CAA120E114}" type="slidenum">
              <a:rPr lang="da-DK" smtClean="0"/>
              <a:t>28</a:t>
            </a:fld>
            <a:endParaRPr lang="da-DK" dirty="0"/>
          </a:p>
        </p:txBody>
      </p:sp>
    </p:spTree>
    <p:extLst>
      <p:ext uri="{BB962C8B-B14F-4D97-AF65-F5344CB8AC3E}">
        <p14:creationId xmlns:p14="http://schemas.microsoft.com/office/powerpoint/2010/main" val="4135431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29</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3"/>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3"/>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3"/>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3"/>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2782256-4269-5829-3C2C-026E640A66DE}"/>
              </a:ext>
            </a:extLst>
          </p:cNvPr>
          <p:cNvSpPr txBox="1"/>
          <p:nvPr/>
        </p:nvSpPr>
        <p:spPr>
          <a:xfrm>
            <a:off x="3266064" y="1611284"/>
            <a:ext cx="7055136" cy="1200329"/>
          </a:xfrm>
          <a:prstGeom prst="rect">
            <a:avLst/>
          </a:prstGeom>
          <a:noFill/>
        </p:spPr>
        <p:txBody>
          <a:bodyPr wrap="none" rtlCol="0">
            <a:spAutoFit/>
          </a:bodyPr>
          <a:lstStyle/>
          <a:p>
            <a:r>
              <a:rPr lang="da-DK" dirty="0" err="1"/>
              <a:t>Goal</a:t>
            </a:r>
            <a:r>
              <a:rPr lang="da-DK" dirty="0"/>
              <a:t>: </a:t>
            </a:r>
          </a:p>
          <a:p>
            <a:endParaRPr lang="da-DK" dirty="0"/>
          </a:p>
          <a:p>
            <a:r>
              <a:rPr lang="da-DK" dirty="0"/>
              <a:t>Find a </a:t>
            </a:r>
            <a:r>
              <a:rPr lang="da-DK" dirty="0" err="1"/>
              <a:t>composition</a:t>
            </a:r>
            <a:r>
              <a:rPr lang="da-DK" dirty="0"/>
              <a:t>, </a:t>
            </a:r>
            <a:r>
              <a:rPr lang="da-DK" dirty="0" err="1"/>
              <a:t>that</a:t>
            </a:r>
            <a:r>
              <a:rPr lang="da-DK" dirty="0"/>
              <a:t> has as </a:t>
            </a:r>
            <a:r>
              <a:rPr lang="da-DK" dirty="0" err="1"/>
              <a:t>few</a:t>
            </a:r>
            <a:r>
              <a:rPr lang="da-DK" dirty="0"/>
              <a:t> *H and *COOH pairs as </a:t>
            </a:r>
            <a:r>
              <a:rPr lang="da-DK" dirty="0" err="1"/>
              <a:t>possible</a:t>
            </a:r>
            <a:endParaRPr lang="da-DK" dirty="0"/>
          </a:p>
          <a:p>
            <a:endParaRPr lang="da-DK" dirty="0"/>
          </a:p>
        </p:txBody>
      </p: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40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7C8C-230C-3349-1FCD-AF0189B8E91B}"/>
              </a:ext>
            </a:extLst>
          </p:cNvPr>
          <p:cNvSpPr>
            <a:spLocks noGrp="1"/>
          </p:cNvSpPr>
          <p:nvPr>
            <p:ph type="title"/>
          </p:nvPr>
        </p:nvSpPr>
        <p:spPr>
          <a:xfrm>
            <a:off x="588963" y="620714"/>
            <a:ext cx="2139712" cy="386150"/>
          </a:xfrm>
        </p:spPr>
        <p:txBody>
          <a:bodyPr/>
          <a:lstStyle/>
          <a:p>
            <a:r>
              <a:rPr lang="en-GB" dirty="0"/>
              <a:t>Power-to-X</a:t>
            </a:r>
          </a:p>
        </p:txBody>
      </p:sp>
      <p:sp>
        <p:nvSpPr>
          <p:cNvPr id="7" name="Rounded Rectangle 6">
            <a:extLst>
              <a:ext uri="{FF2B5EF4-FFF2-40B4-BE49-F238E27FC236}">
                <a16:creationId xmlns:a16="http://schemas.microsoft.com/office/drawing/2014/main" id="{F41D2425-CDE2-E1DB-29C8-6436B482B9AE}"/>
              </a:ext>
            </a:extLst>
          </p:cNvPr>
          <p:cNvSpPr/>
          <p:nvPr/>
        </p:nvSpPr>
        <p:spPr>
          <a:xfrm>
            <a:off x="3775718" y="1623454"/>
            <a:ext cx="4266428"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2C7D630-CEB2-2374-63C8-4E6F2A8F9AB4}"/>
              </a:ext>
            </a:extLst>
          </p:cNvPr>
          <p:cNvSpPr>
            <a:spLocks noGrp="1"/>
          </p:cNvSpPr>
          <p:nvPr>
            <p:ph idx="1"/>
          </p:nvPr>
        </p:nvSpPr>
        <p:spPr>
          <a:xfrm>
            <a:off x="4898488" y="1685411"/>
            <a:ext cx="2020887" cy="336550"/>
          </a:xfrm>
          <a:noFill/>
        </p:spPr>
        <p:txBody>
          <a:bodyPr/>
          <a:lstStyle/>
          <a:p>
            <a:pPr marL="0" indent="0" algn="ctr">
              <a:buNone/>
            </a:pPr>
            <a:r>
              <a:rPr lang="en-GB" sz="2000" dirty="0"/>
              <a:t>Energy sources</a:t>
            </a:r>
          </a:p>
        </p:txBody>
      </p:sp>
      <p:sp>
        <p:nvSpPr>
          <p:cNvPr id="4" name="Date Placeholder 3">
            <a:extLst>
              <a:ext uri="{FF2B5EF4-FFF2-40B4-BE49-F238E27FC236}">
                <a16:creationId xmlns:a16="http://schemas.microsoft.com/office/drawing/2014/main" id="{EA0C1C69-1194-6473-354D-411DFC0D1289}"/>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DA7F07E8-C950-2626-D019-A426D8F3B524}"/>
              </a:ext>
            </a:extLst>
          </p:cNvPr>
          <p:cNvSpPr>
            <a:spLocks noGrp="1"/>
          </p:cNvSpPr>
          <p:nvPr>
            <p:ph type="sldNum" sz="quarter" idx="12"/>
          </p:nvPr>
        </p:nvSpPr>
        <p:spPr/>
        <p:txBody>
          <a:bodyPr/>
          <a:lstStyle/>
          <a:p>
            <a:fld id="{091A926C-488A-4E3E-9C21-57CAA120E114}" type="slidenum">
              <a:rPr lang="da-DK" smtClean="0"/>
              <a:t>3</a:t>
            </a:fld>
            <a:endParaRPr lang="da-DK" dirty="0"/>
          </a:p>
        </p:txBody>
      </p:sp>
      <p:sp>
        <p:nvSpPr>
          <p:cNvPr id="8" name="Rounded Rectangle 7">
            <a:extLst>
              <a:ext uri="{FF2B5EF4-FFF2-40B4-BE49-F238E27FC236}">
                <a16:creationId xmlns:a16="http://schemas.microsoft.com/office/drawing/2014/main" id="{D7CD061D-6CB0-310A-56B3-6991D05CDDFB}"/>
              </a:ext>
            </a:extLst>
          </p:cNvPr>
          <p:cNvSpPr/>
          <p:nvPr/>
        </p:nvSpPr>
        <p:spPr>
          <a:xfrm>
            <a:off x="6084638" y="2185473"/>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a:extLst>
              <a:ext uri="{FF2B5EF4-FFF2-40B4-BE49-F238E27FC236}">
                <a16:creationId xmlns:a16="http://schemas.microsoft.com/office/drawing/2014/main" id="{1617B588-F0CE-6D18-31F7-15B87B6EFBF1}"/>
              </a:ext>
            </a:extLst>
          </p:cNvPr>
          <p:cNvSpPr/>
          <p:nvPr/>
        </p:nvSpPr>
        <p:spPr>
          <a:xfrm>
            <a:off x="3876888" y="2175815"/>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67B0A10-733F-9D4E-0E20-72150F2B87CB}"/>
              </a:ext>
            </a:extLst>
          </p:cNvPr>
          <p:cNvSpPr txBox="1"/>
          <p:nvPr/>
        </p:nvSpPr>
        <p:spPr>
          <a:xfrm>
            <a:off x="3807232" y="2186438"/>
            <a:ext cx="2020886" cy="369332"/>
          </a:xfrm>
          <a:prstGeom prst="rect">
            <a:avLst/>
          </a:prstGeom>
          <a:noFill/>
        </p:spPr>
        <p:txBody>
          <a:bodyPr wrap="square" rtlCol="0">
            <a:spAutoFit/>
          </a:bodyPr>
          <a:lstStyle/>
          <a:p>
            <a:pPr algn="ctr"/>
            <a:r>
              <a:rPr lang="en-GB" dirty="0"/>
              <a:t>Non-renewable:</a:t>
            </a:r>
          </a:p>
        </p:txBody>
      </p:sp>
      <p:pic>
        <p:nvPicPr>
          <p:cNvPr id="12" name="Graphic 11" descr="Solar Panels with solid fill">
            <a:extLst>
              <a:ext uri="{FF2B5EF4-FFF2-40B4-BE49-F238E27FC236}">
                <a16:creationId xmlns:a16="http://schemas.microsoft.com/office/drawing/2014/main" id="{58E6511D-188D-D669-F4DC-33B91BE29F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3730" y="2771434"/>
            <a:ext cx="914400" cy="914400"/>
          </a:xfrm>
          <a:prstGeom prst="rect">
            <a:avLst/>
          </a:prstGeom>
        </p:spPr>
      </p:pic>
      <p:pic>
        <p:nvPicPr>
          <p:cNvPr id="14" name="Graphic 13" descr="Hydropower with solid fill">
            <a:extLst>
              <a:ext uri="{FF2B5EF4-FFF2-40B4-BE49-F238E27FC236}">
                <a16:creationId xmlns:a16="http://schemas.microsoft.com/office/drawing/2014/main" id="{76E33A48-6D26-DF3D-16AA-6764F6900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3730" y="5371664"/>
            <a:ext cx="914400" cy="914400"/>
          </a:xfrm>
          <a:prstGeom prst="rect">
            <a:avLst/>
          </a:prstGeom>
        </p:spPr>
      </p:pic>
      <p:pic>
        <p:nvPicPr>
          <p:cNvPr id="18" name="Graphic 17" descr="Wind Turbines with solid fill">
            <a:extLst>
              <a:ext uri="{FF2B5EF4-FFF2-40B4-BE49-F238E27FC236}">
                <a16:creationId xmlns:a16="http://schemas.microsoft.com/office/drawing/2014/main" id="{60E66DB7-B8C2-1030-F747-54F3189C7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3730" y="4071549"/>
            <a:ext cx="914400" cy="914400"/>
          </a:xfrm>
          <a:prstGeom prst="rect">
            <a:avLst/>
          </a:prstGeom>
        </p:spPr>
      </p:pic>
      <p:pic>
        <p:nvPicPr>
          <p:cNvPr id="22" name="Graphic 21" descr="Oil Barrel with solid fill">
            <a:extLst>
              <a:ext uri="{FF2B5EF4-FFF2-40B4-BE49-F238E27FC236}">
                <a16:creationId xmlns:a16="http://schemas.microsoft.com/office/drawing/2014/main" id="{0F9E0DDB-37AE-2B26-509D-1756FA00C8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40144" y="2771434"/>
            <a:ext cx="914400" cy="914400"/>
          </a:xfrm>
          <a:prstGeom prst="rect">
            <a:avLst/>
          </a:prstGeom>
        </p:spPr>
      </p:pic>
      <p:sp>
        <p:nvSpPr>
          <p:cNvPr id="6" name="TextBox 5">
            <a:extLst>
              <a:ext uri="{FF2B5EF4-FFF2-40B4-BE49-F238E27FC236}">
                <a16:creationId xmlns:a16="http://schemas.microsoft.com/office/drawing/2014/main" id="{D5E48D38-7E9E-DCAA-61E8-A6C6AEF5EFB2}"/>
              </a:ext>
            </a:extLst>
          </p:cNvPr>
          <p:cNvSpPr txBox="1"/>
          <p:nvPr/>
        </p:nvSpPr>
        <p:spPr>
          <a:xfrm>
            <a:off x="6344132" y="2186438"/>
            <a:ext cx="1350233" cy="369332"/>
          </a:xfrm>
          <a:prstGeom prst="rect">
            <a:avLst/>
          </a:prstGeom>
          <a:noFill/>
        </p:spPr>
        <p:txBody>
          <a:bodyPr wrap="square" rtlCol="0">
            <a:spAutoFit/>
          </a:bodyPr>
          <a:lstStyle/>
          <a:p>
            <a:pPr algn="ctr"/>
            <a:r>
              <a:rPr lang="en-GB" dirty="0"/>
              <a:t>Renewable:</a:t>
            </a:r>
          </a:p>
        </p:txBody>
      </p:sp>
      <p:pic>
        <p:nvPicPr>
          <p:cNvPr id="24" name="Graphic 23" descr="Labour with solid fill">
            <a:extLst>
              <a:ext uri="{FF2B5EF4-FFF2-40B4-BE49-F238E27FC236}">
                <a16:creationId xmlns:a16="http://schemas.microsoft.com/office/drawing/2014/main" id="{B1BFFC74-2CDA-7F83-B063-274349E762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40144" y="4071549"/>
            <a:ext cx="914400" cy="914400"/>
          </a:xfrm>
          <a:prstGeom prst="rect">
            <a:avLst/>
          </a:prstGeom>
        </p:spPr>
      </p:pic>
      <p:pic>
        <p:nvPicPr>
          <p:cNvPr id="60" name="Graphic 59" descr="Power Plant with solid fill">
            <a:extLst>
              <a:ext uri="{FF2B5EF4-FFF2-40B4-BE49-F238E27FC236}">
                <a16:creationId xmlns:a16="http://schemas.microsoft.com/office/drawing/2014/main" id="{78A9D2F2-0BD3-63C4-670B-4136904260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40144" y="5371664"/>
            <a:ext cx="914400" cy="914400"/>
          </a:xfrm>
          <a:prstGeom prst="rect">
            <a:avLst/>
          </a:prstGeom>
        </p:spPr>
      </p:pic>
      <p:sp>
        <p:nvSpPr>
          <p:cNvPr id="76" name="TextBox 75">
            <a:extLst>
              <a:ext uri="{FF2B5EF4-FFF2-40B4-BE49-F238E27FC236}">
                <a16:creationId xmlns:a16="http://schemas.microsoft.com/office/drawing/2014/main" id="{F66CD088-00BF-1447-4FF5-23E944FF85B7}"/>
              </a:ext>
            </a:extLst>
          </p:cNvPr>
          <p:cNvSpPr txBox="1"/>
          <p:nvPr/>
        </p:nvSpPr>
        <p:spPr>
          <a:xfrm>
            <a:off x="4572153" y="3657422"/>
            <a:ext cx="372218" cy="261610"/>
          </a:xfrm>
          <a:prstGeom prst="rect">
            <a:avLst/>
          </a:prstGeom>
          <a:noFill/>
        </p:spPr>
        <p:txBody>
          <a:bodyPr wrap="none" rtlCol="0">
            <a:spAutoFit/>
          </a:bodyPr>
          <a:lstStyle/>
          <a:p>
            <a:r>
              <a:rPr lang="en-GB" sz="1100" b="1" dirty="0"/>
              <a:t>Oil</a:t>
            </a:r>
          </a:p>
        </p:txBody>
      </p:sp>
      <p:sp>
        <p:nvSpPr>
          <p:cNvPr id="77" name="TextBox 76">
            <a:extLst>
              <a:ext uri="{FF2B5EF4-FFF2-40B4-BE49-F238E27FC236}">
                <a16:creationId xmlns:a16="http://schemas.microsoft.com/office/drawing/2014/main" id="{54D721EC-2BE5-92CE-CE4F-5A6B8A64638A}"/>
              </a:ext>
            </a:extLst>
          </p:cNvPr>
          <p:cNvSpPr txBox="1"/>
          <p:nvPr/>
        </p:nvSpPr>
        <p:spPr>
          <a:xfrm>
            <a:off x="4520857" y="4985949"/>
            <a:ext cx="474810" cy="261610"/>
          </a:xfrm>
          <a:prstGeom prst="rect">
            <a:avLst/>
          </a:prstGeom>
          <a:noFill/>
        </p:spPr>
        <p:txBody>
          <a:bodyPr wrap="none" rtlCol="0">
            <a:spAutoFit/>
          </a:bodyPr>
          <a:lstStyle/>
          <a:p>
            <a:r>
              <a:rPr lang="en-GB" sz="1100" b="1" dirty="0"/>
              <a:t>Coal</a:t>
            </a:r>
          </a:p>
        </p:txBody>
      </p:sp>
      <p:sp>
        <p:nvSpPr>
          <p:cNvPr id="78" name="TextBox 77">
            <a:extLst>
              <a:ext uri="{FF2B5EF4-FFF2-40B4-BE49-F238E27FC236}">
                <a16:creationId xmlns:a16="http://schemas.microsoft.com/office/drawing/2014/main" id="{A15DDD8B-907F-9796-A7BE-C5DE3C4CF17B}"/>
              </a:ext>
            </a:extLst>
          </p:cNvPr>
          <p:cNvSpPr txBox="1"/>
          <p:nvPr/>
        </p:nvSpPr>
        <p:spPr>
          <a:xfrm>
            <a:off x="4409448" y="6342778"/>
            <a:ext cx="697627" cy="261610"/>
          </a:xfrm>
          <a:prstGeom prst="rect">
            <a:avLst/>
          </a:prstGeom>
          <a:noFill/>
        </p:spPr>
        <p:txBody>
          <a:bodyPr wrap="none" rtlCol="0">
            <a:spAutoFit/>
          </a:bodyPr>
          <a:lstStyle/>
          <a:p>
            <a:r>
              <a:rPr lang="en-GB" sz="1100" b="1" dirty="0"/>
              <a:t>Nuclear</a:t>
            </a:r>
          </a:p>
        </p:txBody>
      </p:sp>
      <p:sp>
        <p:nvSpPr>
          <p:cNvPr id="79" name="TextBox 78">
            <a:extLst>
              <a:ext uri="{FF2B5EF4-FFF2-40B4-BE49-F238E27FC236}">
                <a16:creationId xmlns:a16="http://schemas.microsoft.com/office/drawing/2014/main" id="{C4460D35-1714-4562-E855-8F1F67E1DF46}"/>
              </a:ext>
            </a:extLst>
          </p:cNvPr>
          <p:cNvSpPr txBox="1"/>
          <p:nvPr/>
        </p:nvSpPr>
        <p:spPr>
          <a:xfrm>
            <a:off x="6758599" y="3699733"/>
            <a:ext cx="521297" cy="261610"/>
          </a:xfrm>
          <a:prstGeom prst="rect">
            <a:avLst/>
          </a:prstGeom>
          <a:noFill/>
        </p:spPr>
        <p:txBody>
          <a:bodyPr wrap="none" rtlCol="0">
            <a:spAutoFit/>
          </a:bodyPr>
          <a:lstStyle/>
          <a:p>
            <a:r>
              <a:rPr lang="en-GB" sz="1100" b="1" dirty="0"/>
              <a:t>Solar</a:t>
            </a:r>
          </a:p>
        </p:txBody>
      </p:sp>
      <p:sp>
        <p:nvSpPr>
          <p:cNvPr id="80" name="TextBox 79">
            <a:extLst>
              <a:ext uri="{FF2B5EF4-FFF2-40B4-BE49-F238E27FC236}">
                <a16:creationId xmlns:a16="http://schemas.microsoft.com/office/drawing/2014/main" id="{E2A1BD38-6D62-9003-82BA-B55E212934A3}"/>
              </a:ext>
            </a:extLst>
          </p:cNvPr>
          <p:cNvSpPr txBox="1"/>
          <p:nvPr/>
        </p:nvSpPr>
        <p:spPr>
          <a:xfrm>
            <a:off x="6756996" y="5051848"/>
            <a:ext cx="522900" cy="253916"/>
          </a:xfrm>
          <a:prstGeom prst="rect">
            <a:avLst/>
          </a:prstGeom>
          <a:noFill/>
        </p:spPr>
        <p:txBody>
          <a:bodyPr wrap="none" rtlCol="0">
            <a:spAutoFit/>
          </a:bodyPr>
          <a:lstStyle/>
          <a:p>
            <a:r>
              <a:rPr lang="en-GB" sz="1050" b="1" dirty="0"/>
              <a:t>Wind</a:t>
            </a:r>
          </a:p>
        </p:txBody>
      </p:sp>
      <p:sp>
        <p:nvSpPr>
          <p:cNvPr id="81" name="TextBox 80">
            <a:extLst>
              <a:ext uri="{FF2B5EF4-FFF2-40B4-BE49-F238E27FC236}">
                <a16:creationId xmlns:a16="http://schemas.microsoft.com/office/drawing/2014/main" id="{E4F63E5E-6054-4C8B-FF84-AB56541659BC}"/>
              </a:ext>
            </a:extLst>
          </p:cNvPr>
          <p:cNvSpPr txBox="1"/>
          <p:nvPr/>
        </p:nvSpPr>
        <p:spPr>
          <a:xfrm>
            <a:off x="6690496" y="6344510"/>
            <a:ext cx="577402" cy="253916"/>
          </a:xfrm>
          <a:prstGeom prst="rect">
            <a:avLst/>
          </a:prstGeom>
          <a:noFill/>
        </p:spPr>
        <p:txBody>
          <a:bodyPr wrap="none" rtlCol="0">
            <a:spAutoFit/>
          </a:bodyPr>
          <a:lstStyle/>
          <a:p>
            <a:r>
              <a:rPr lang="en-GB" sz="1050" b="1" dirty="0"/>
              <a:t>Hydro</a:t>
            </a:r>
          </a:p>
        </p:txBody>
      </p:sp>
    </p:spTree>
    <p:extLst>
      <p:ext uri="{BB962C8B-B14F-4D97-AF65-F5344CB8AC3E}">
        <p14:creationId xmlns:p14="http://schemas.microsoft.com/office/powerpoint/2010/main" val="405545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4.58333E-6 -4.81481E-6 L -0.25404 -4.81481E-6 " pathEditMode="relative" rAng="0" ptsTypes="AA">
                                      <p:cBhvr>
                                        <p:cTn id="60" dur="2000" fill="hold"/>
                                        <p:tgtEl>
                                          <p:spTgt spid="7"/>
                                        </p:tgtEl>
                                        <p:attrNameLst>
                                          <p:attrName>ppt_x</p:attrName>
                                          <p:attrName>ppt_y</p:attrName>
                                        </p:attrNameLst>
                                      </p:cBhvr>
                                      <p:rCtr x="-12708" y="0"/>
                                    </p:animMotion>
                                  </p:childTnLst>
                                </p:cTn>
                              </p:par>
                              <p:par>
                                <p:cTn id="61" presetID="0" presetClass="path" presetSubtype="0" accel="50000" decel="50000" fill="hold" grpId="1" nodeType="withEffect">
                                  <p:stCondLst>
                                    <p:cond delay="0"/>
                                  </p:stCondLst>
                                  <p:childTnLst>
                                    <p:animMotion origin="layout" path="M -6.25E-7 4.44444E-6 L -0.25404 4.44444E-6 " pathEditMode="relative" rAng="0" ptsTypes="AA">
                                      <p:cBhvr>
                                        <p:cTn id="62" dur="2000" fill="hold"/>
                                        <p:tgtEl>
                                          <p:spTgt spid="3">
                                            <p:txEl>
                                              <p:pRg st="0" end="0"/>
                                            </p:txEl>
                                          </p:spTgt>
                                        </p:tgtEl>
                                        <p:attrNameLst>
                                          <p:attrName>ppt_x</p:attrName>
                                          <p:attrName>ppt_y</p:attrName>
                                        </p:attrNameLst>
                                      </p:cBhvr>
                                      <p:rCtr x="-12708" y="0"/>
                                    </p:animMotion>
                                  </p:childTnLst>
                                </p:cTn>
                              </p:par>
                              <p:par>
                                <p:cTn id="63" presetID="0" presetClass="path" presetSubtype="0" accel="50000" decel="50000" fill="hold" grpId="1" nodeType="withEffect">
                                  <p:stCondLst>
                                    <p:cond delay="0"/>
                                  </p:stCondLst>
                                  <p:childTnLst>
                                    <p:animMotion origin="layout" path="M -1.875E-6 4.07407E-6 L -0.25403 4.07407E-6 " pathEditMode="relative" rAng="0" ptsTypes="AA">
                                      <p:cBhvr>
                                        <p:cTn id="64" dur="2000" fill="hold"/>
                                        <p:tgtEl>
                                          <p:spTgt spid="8"/>
                                        </p:tgtEl>
                                        <p:attrNameLst>
                                          <p:attrName>ppt_x</p:attrName>
                                          <p:attrName>ppt_y</p:attrName>
                                        </p:attrNameLst>
                                      </p:cBhvr>
                                      <p:rCtr x="-12708" y="0"/>
                                    </p:animMotion>
                                  </p:childTnLst>
                                </p:cTn>
                              </p:par>
                              <p:par>
                                <p:cTn id="65" presetID="0" presetClass="path" presetSubtype="0" accel="50000" decel="50000" fill="hold" grpId="1" nodeType="withEffect">
                                  <p:stCondLst>
                                    <p:cond delay="0"/>
                                  </p:stCondLst>
                                  <p:childTnLst>
                                    <p:animMotion origin="layout" path="M -2.08333E-6 2.96296E-6 L -0.25403 2.96296E-6 " pathEditMode="relative" rAng="0" ptsTypes="AA">
                                      <p:cBhvr>
                                        <p:cTn id="66" dur="2000" fill="hold"/>
                                        <p:tgtEl>
                                          <p:spTgt spid="9"/>
                                        </p:tgtEl>
                                        <p:attrNameLst>
                                          <p:attrName>ppt_x</p:attrName>
                                          <p:attrName>ppt_y</p:attrName>
                                        </p:attrNameLst>
                                      </p:cBhvr>
                                      <p:rCtr x="-12708" y="0"/>
                                    </p:animMotion>
                                  </p:childTnLst>
                                </p:cTn>
                              </p:par>
                              <p:par>
                                <p:cTn id="67" presetID="0" presetClass="path" presetSubtype="0" accel="50000" decel="50000" fill="hold" grpId="1" nodeType="withEffect">
                                  <p:stCondLst>
                                    <p:cond delay="0"/>
                                  </p:stCondLst>
                                  <p:childTnLst>
                                    <p:animMotion origin="layout" path="M -2.08333E-6 -1.85185E-6 L -0.25403 -1.85185E-6 " pathEditMode="relative" rAng="0" ptsTypes="AA">
                                      <p:cBhvr>
                                        <p:cTn id="68" dur="2000" fill="hold"/>
                                        <p:tgtEl>
                                          <p:spTgt spid="10"/>
                                        </p:tgtEl>
                                        <p:attrNameLst>
                                          <p:attrName>ppt_x</p:attrName>
                                          <p:attrName>ppt_y</p:attrName>
                                        </p:attrNameLst>
                                      </p:cBhvr>
                                      <p:rCtr x="-12708" y="0"/>
                                    </p:animMotion>
                                  </p:childTnLst>
                                </p:cTn>
                              </p:par>
                              <p:par>
                                <p:cTn id="69" presetID="0" presetClass="path" presetSubtype="0" accel="50000" decel="50000" fill="hold" nodeType="withEffect">
                                  <p:stCondLst>
                                    <p:cond delay="0"/>
                                  </p:stCondLst>
                                  <p:childTnLst>
                                    <p:animMotion origin="layout" path="M 2.5E-6 -3.33333E-6 L -0.25404 -3.33333E-6 " pathEditMode="relative" rAng="0" ptsTypes="AA">
                                      <p:cBhvr>
                                        <p:cTn id="70" dur="2000" fill="hold"/>
                                        <p:tgtEl>
                                          <p:spTgt spid="12"/>
                                        </p:tgtEl>
                                        <p:attrNameLst>
                                          <p:attrName>ppt_x</p:attrName>
                                          <p:attrName>ppt_y</p:attrName>
                                        </p:attrNameLst>
                                      </p:cBhvr>
                                      <p:rCtr x="-12708" y="0"/>
                                    </p:animMotion>
                                  </p:childTnLst>
                                </p:cTn>
                              </p:par>
                              <p:par>
                                <p:cTn id="71" presetID="0" presetClass="path" presetSubtype="0" accel="50000" decel="50000" fill="hold" nodeType="withEffect">
                                  <p:stCondLst>
                                    <p:cond delay="0"/>
                                  </p:stCondLst>
                                  <p:childTnLst>
                                    <p:animMotion origin="layout" path="M 2.5E-6 0 L -0.25404 0 " pathEditMode="relative" rAng="0" ptsTypes="AA">
                                      <p:cBhvr>
                                        <p:cTn id="72" dur="2000" fill="hold"/>
                                        <p:tgtEl>
                                          <p:spTgt spid="14"/>
                                        </p:tgtEl>
                                        <p:attrNameLst>
                                          <p:attrName>ppt_x</p:attrName>
                                          <p:attrName>ppt_y</p:attrName>
                                        </p:attrNameLst>
                                      </p:cBhvr>
                                      <p:rCtr x="-12708" y="0"/>
                                    </p:animMotion>
                                  </p:childTnLst>
                                </p:cTn>
                              </p:par>
                              <p:par>
                                <p:cTn id="73" presetID="0" presetClass="path" presetSubtype="0" accel="50000" decel="50000" fill="hold" nodeType="withEffect">
                                  <p:stCondLst>
                                    <p:cond delay="0"/>
                                  </p:stCondLst>
                                  <p:childTnLst>
                                    <p:animMotion origin="layout" path="M 2.5E-6 3.33333E-6 L -0.25404 3.33333E-6 " pathEditMode="relative" rAng="0" ptsTypes="AA">
                                      <p:cBhvr>
                                        <p:cTn id="74" dur="2000" fill="hold"/>
                                        <p:tgtEl>
                                          <p:spTgt spid="18"/>
                                        </p:tgtEl>
                                        <p:attrNameLst>
                                          <p:attrName>ppt_x</p:attrName>
                                          <p:attrName>ppt_y</p:attrName>
                                        </p:attrNameLst>
                                      </p:cBhvr>
                                      <p:rCtr x="-12708" y="0"/>
                                    </p:animMotion>
                                  </p:childTnLst>
                                </p:cTn>
                              </p:par>
                              <p:par>
                                <p:cTn id="75" presetID="0" presetClass="path" presetSubtype="0" accel="50000" decel="50000" fill="hold" nodeType="withEffect">
                                  <p:stCondLst>
                                    <p:cond delay="0"/>
                                  </p:stCondLst>
                                  <p:childTnLst>
                                    <p:animMotion origin="layout" path="M 4.16667E-7 -3.33333E-6 L -0.25404 -3.33333E-6 " pathEditMode="relative" rAng="0" ptsTypes="AA">
                                      <p:cBhvr>
                                        <p:cTn id="76" dur="2000" fill="hold"/>
                                        <p:tgtEl>
                                          <p:spTgt spid="22"/>
                                        </p:tgtEl>
                                        <p:attrNameLst>
                                          <p:attrName>ppt_x</p:attrName>
                                          <p:attrName>ppt_y</p:attrName>
                                        </p:attrNameLst>
                                      </p:cBhvr>
                                      <p:rCtr x="-12708" y="0"/>
                                    </p:animMotion>
                                  </p:childTnLst>
                                </p:cTn>
                              </p:par>
                              <p:par>
                                <p:cTn id="77" presetID="0" presetClass="path" presetSubtype="0" accel="50000" decel="50000" fill="hold" grpId="1" nodeType="withEffect">
                                  <p:stCondLst>
                                    <p:cond delay="0"/>
                                  </p:stCondLst>
                                  <p:childTnLst>
                                    <p:animMotion origin="layout" path="M -1.04167E-6 -1.85185E-6 L -0.25404 -1.85185E-6 " pathEditMode="relative" rAng="0" ptsTypes="AA">
                                      <p:cBhvr>
                                        <p:cTn id="78" dur="2000" fill="hold"/>
                                        <p:tgtEl>
                                          <p:spTgt spid="6"/>
                                        </p:tgtEl>
                                        <p:attrNameLst>
                                          <p:attrName>ppt_x</p:attrName>
                                          <p:attrName>ppt_y</p:attrName>
                                        </p:attrNameLst>
                                      </p:cBhvr>
                                      <p:rCtr x="-12708" y="0"/>
                                    </p:animMotion>
                                  </p:childTnLst>
                                </p:cTn>
                              </p:par>
                              <p:par>
                                <p:cTn id="79" presetID="0" presetClass="path" presetSubtype="0" accel="50000" decel="50000" fill="hold" nodeType="withEffect">
                                  <p:stCondLst>
                                    <p:cond delay="0"/>
                                  </p:stCondLst>
                                  <p:childTnLst>
                                    <p:animMotion origin="layout" path="M 4.16667E-7 3.33333E-6 L -0.25404 3.33333E-6 " pathEditMode="relative" rAng="0" ptsTypes="AA">
                                      <p:cBhvr>
                                        <p:cTn id="80" dur="2000" fill="hold"/>
                                        <p:tgtEl>
                                          <p:spTgt spid="24"/>
                                        </p:tgtEl>
                                        <p:attrNameLst>
                                          <p:attrName>ppt_x</p:attrName>
                                          <p:attrName>ppt_y</p:attrName>
                                        </p:attrNameLst>
                                      </p:cBhvr>
                                      <p:rCtr x="-12708" y="0"/>
                                    </p:animMotion>
                                  </p:childTnLst>
                                </p:cTn>
                              </p:par>
                              <p:par>
                                <p:cTn id="81" presetID="0" presetClass="path" presetSubtype="0" accel="50000" decel="50000" fill="hold" nodeType="withEffect">
                                  <p:stCondLst>
                                    <p:cond delay="0"/>
                                  </p:stCondLst>
                                  <p:childTnLst>
                                    <p:animMotion origin="layout" path="M 4.16667E-7 0 L -0.25404 0 " pathEditMode="relative" rAng="0" ptsTypes="AA">
                                      <p:cBhvr>
                                        <p:cTn id="82" dur="2000" fill="hold"/>
                                        <p:tgtEl>
                                          <p:spTgt spid="60"/>
                                        </p:tgtEl>
                                        <p:attrNameLst>
                                          <p:attrName>ppt_x</p:attrName>
                                          <p:attrName>ppt_y</p:attrName>
                                        </p:attrNameLst>
                                      </p:cBhvr>
                                      <p:rCtr x="-12708" y="0"/>
                                    </p:animMotion>
                                  </p:childTnLst>
                                </p:cTn>
                              </p:par>
                              <p:par>
                                <p:cTn id="83" presetID="0" presetClass="path" presetSubtype="0" accel="50000" decel="50000" fill="hold" grpId="1" nodeType="withEffect">
                                  <p:stCondLst>
                                    <p:cond delay="0"/>
                                  </p:stCondLst>
                                  <p:childTnLst>
                                    <p:animMotion origin="layout" path="M -4.375E-6 -4.81481E-6 L -0.25403 -4.81481E-6 " pathEditMode="relative" rAng="0" ptsTypes="AA">
                                      <p:cBhvr>
                                        <p:cTn id="84" dur="2000" fill="hold"/>
                                        <p:tgtEl>
                                          <p:spTgt spid="76"/>
                                        </p:tgtEl>
                                        <p:attrNameLst>
                                          <p:attrName>ppt_x</p:attrName>
                                          <p:attrName>ppt_y</p:attrName>
                                        </p:attrNameLst>
                                      </p:cBhvr>
                                      <p:rCtr x="-12708" y="0"/>
                                    </p:animMotion>
                                  </p:childTnLst>
                                </p:cTn>
                              </p:par>
                              <p:par>
                                <p:cTn id="85" presetID="0" presetClass="path" presetSubtype="0" accel="50000" decel="50000" fill="hold" grpId="1" nodeType="withEffect">
                                  <p:stCondLst>
                                    <p:cond delay="0"/>
                                  </p:stCondLst>
                                  <p:childTnLst>
                                    <p:animMotion origin="layout" path="M -4.375E-6 -4.81481E-6 L -0.25403 -4.81481E-6 " pathEditMode="relative" rAng="0" ptsTypes="AA">
                                      <p:cBhvr>
                                        <p:cTn id="86" dur="2000" fill="hold"/>
                                        <p:tgtEl>
                                          <p:spTgt spid="77"/>
                                        </p:tgtEl>
                                        <p:attrNameLst>
                                          <p:attrName>ppt_x</p:attrName>
                                          <p:attrName>ppt_y</p:attrName>
                                        </p:attrNameLst>
                                      </p:cBhvr>
                                      <p:rCtr x="-12708" y="0"/>
                                    </p:animMotion>
                                  </p:childTnLst>
                                </p:cTn>
                              </p:par>
                              <p:par>
                                <p:cTn id="87" presetID="0" presetClass="path" presetSubtype="0" accel="50000" decel="50000" fill="hold" grpId="1" nodeType="withEffect">
                                  <p:stCondLst>
                                    <p:cond delay="0"/>
                                  </p:stCondLst>
                                  <p:childTnLst>
                                    <p:animMotion origin="layout" path="M -4.375E-6 -1.11022E-16 L -0.25403 -1.11022E-16 " pathEditMode="relative" rAng="0" ptsTypes="AA">
                                      <p:cBhvr>
                                        <p:cTn id="88" dur="2000" fill="hold"/>
                                        <p:tgtEl>
                                          <p:spTgt spid="78"/>
                                        </p:tgtEl>
                                        <p:attrNameLst>
                                          <p:attrName>ppt_x</p:attrName>
                                          <p:attrName>ppt_y</p:attrName>
                                        </p:attrNameLst>
                                      </p:cBhvr>
                                      <p:rCtr x="-12708" y="0"/>
                                    </p:animMotion>
                                  </p:childTnLst>
                                </p:cTn>
                              </p:par>
                              <p:par>
                                <p:cTn id="89" presetID="0" presetClass="path" presetSubtype="0" accel="50000" decel="50000" fill="hold" grpId="1" nodeType="withEffect">
                                  <p:stCondLst>
                                    <p:cond delay="0"/>
                                  </p:stCondLst>
                                  <p:childTnLst>
                                    <p:animMotion origin="layout" path="M -1.04167E-6 -4.81481E-6 L -0.25404 -4.81481E-6 " pathEditMode="relative" rAng="0" ptsTypes="AA">
                                      <p:cBhvr>
                                        <p:cTn id="90" dur="2000" fill="hold"/>
                                        <p:tgtEl>
                                          <p:spTgt spid="79"/>
                                        </p:tgtEl>
                                        <p:attrNameLst>
                                          <p:attrName>ppt_x</p:attrName>
                                          <p:attrName>ppt_y</p:attrName>
                                        </p:attrNameLst>
                                      </p:cBhvr>
                                      <p:rCtr x="-12708" y="0"/>
                                    </p:animMotion>
                                  </p:childTnLst>
                                </p:cTn>
                              </p:par>
                              <p:par>
                                <p:cTn id="91" presetID="0" presetClass="path" presetSubtype="0" accel="50000" decel="50000" fill="hold" grpId="1" nodeType="withEffect">
                                  <p:stCondLst>
                                    <p:cond delay="0"/>
                                  </p:stCondLst>
                                  <p:childTnLst>
                                    <p:animMotion origin="layout" path="M -1.04167E-6 -2.59259E-6 L -0.25404 -2.59259E-6 " pathEditMode="relative" rAng="0" ptsTypes="AA">
                                      <p:cBhvr>
                                        <p:cTn id="92" dur="2000" fill="hold"/>
                                        <p:tgtEl>
                                          <p:spTgt spid="80"/>
                                        </p:tgtEl>
                                        <p:attrNameLst>
                                          <p:attrName>ppt_x</p:attrName>
                                          <p:attrName>ppt_y</p:attrName>
                                        </p:attrNameLst>
                                      </p:cBhvr>
                                      <p:rCtr x="-12708" y="0"/>
                                    </p:animMotion>
                                  </p:childTnLst>
                                </p:cTn>
                              </p:par>
                              <p:par>
                                <p:cTn id="93" presetID="0" presetClass="path" presetSubtype="0" accel="50000" decel="50000" fill="hold" grpId="1" nodeType="withEffect">
                                  <p:stCondLst>
                                    <p:cond delay="0"/>
                                  </p:stCondLst>
                                  <p:childTnLst>
                                    <p:animMotion origin="layout" path="M 4.16667E-6 1.48148E-6 L -0.25404 1.48148E-6 " pathEditMode="relative" rAng="0" ptsTypes="AA">
                                      <p:cBhvr>
                                        <p:cTn id="94" dur="2000" fill="hold"/>
                                        <p:tgtEl>
                                          <p:spTgt spid="81"/>
                                        </p:tgtEl>
                                        <p:attrNameLst>
                                          <p:attrName>ppt_x</p:attrName>
                                          <p:attrName>ppt_y</p:attrName>
                                        </p:attrNameLst>
                                      </p:cBhvr>
                                      <p:rCtr x="-1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3" grpId="0" build="p"/>
      <p:bldP spid="3" grpId="1" build="p"/>
      <p:bldP spid="8" grpId="0" animBg="1"/>
      <p:bldP spid="8" grpId="1" animBg="1"/>
      <p:bldP spid="9" grpId="0" animBg="1"/>
      <p:bldP spid="9" grpId="1" animBg="1"/>
      <p:bldP spid="10" grpId="0"/>
      <p:bldP spid="10" grpId="1"/>
      <p:bldP spid="6" grpId="0"/>
      <p:bldP spid="6" grpId="1"/>
      <p:bldP spid="76" grpId="0"/>
      <p:bldP spid="76" grpId="1"/>
      <p:bldP spid="77" grpId="0"/>
      <p:bldP spid="77" grpId="1"/>
      <p:bldP spid="78" grpId="0"/>
      <p:bldP spid="78" grpId="1"/>
      <p:bldP spid="79" grpId="0"/>
      <p:bldP spid="79" grpId="1"/>
      <p:bldP spid="80" grpId="0"/>
      <p:bldP spid="80" grpId="1"/>
      <p:bldP spid="81" grpId="0"/>
      <p:bldP spid="8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30</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E539B5-CB7A-C56C-EB6C-A93DF00F67A8}"/>
              </a:ext>
            </a:extLst>
          </p:cNvPr>
          <p:cNvSpPr txBox="1"/>
          <p:nvPr/>
        </p:nvSpPr>
        <p:spPr>
          <a:xfrm>
            <a:off x="3248480" y="1854908"/>
            <a:ext cx="8194220" cy="646331"/>
          </a:xfrm>
          <a:prstGeom prst="rect">
            <a:avLst/>
          </a:prstGeom>
          <a:noFill/>
        </p:spPr>
        <p:txBody>
          <a:bodyPr wrap="square" rtlCol="0">
            <a:spAutoFit/>
          </a:bodyPr>
          <a:lstStyle/>
          <a:p>
            <a:r>
              <a:rPr lang="da-DK" dirty="0"/>
              <a:t>Making a surface with </a:t>
            </a:r>
            <a:r>
              <a:rPr lang="da-DK" i="1" dirty="0"/>
              <a:t>swim ring</a:t>
            </a:r>
            <a:r>
              <a:rPr lang="da-DK" dirty="0"/>
              <a:t> structures, </a:t>
            </a:r>
            <a:r>
              <a:rPr lang="da-DK" dirty="0" err="1"/>
              <a:t>that</a:t>
            </a:r>
            <a:r>
              <a:rPr lang="da-DK" dirty="0"/>
              <a:t> </a:t>
            </a:r>
            <a:r>
              <a:rPr lang="da-DK" dirty="0" err="1"/>
              <a:t>discourages</a:t>
            </a:r>
            <a:r>
              <a:rPr lang="da-DK" dirty="0"/>
              <a:t> H from </a:t>
            </a:r>
            <a:r>
              <a:rPr lang="da-DK" dirty="0" err="1"/>
              <a:t>adsorbing</a:t>
            </a:r>
            <a:r>
              <a:rPr lang="da-DK" dirty="0"/>
              <a:t> </a:t>
            </a:r>
            <a:r>
              <a:rPr lang="da-DK" dirty="0" err="1"/>
              <a:t>next</a:t>
            </a:r>
            <a:r>
              <a:rPr lang="da-DK" dirty="0"/>
              <a:t> to COOH</a:t>
            </a:r>
          </a:p>
        </p:txBody>
      </p:sp>
      <p:grpSp>
        <p:nvGrpSpPr>
          <p:cNvPr id="68" name="Group 67">
            <a:extLst>
              <a:ext uri="{FF2B5EF4-FFF2-40B4-BE49-F238E27FC236}">
                <a16:creationId xmlns:a16="http://schemas.microsoft.com/office/drawing/2014/main" id="{418A9AFC-C5E5-E3B5-E4DA-651FEF9DEBCF}"/>
              </a:ext>
            </a:extLst>
          </p:cNvPr>
          <p:cNvGrpSpPr/>
          <p:nvPr/>
        </p:nvGrpSpPr>
        <p:grpSpPr>
          <a:xfrm>
            <a:off x="6224465" y="3703398"/>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6280663" y="5320837"/>
            <a:ext cx="1604927" cy="276999"/>
          </a:xfrm>
          <a:prstGeom prst="rect">
            <a:avLst/>
          </a:prstGeom>
          <a:noFill/>
        </p:spPr>
        <p:txBody>
          <a:bodyPr wrap="none" rtlCol="0">
            <a:spAutoFit/>
          </a:bodyPr>
          <a:lstStyle/>
          <a:p>
            <a:r>
              <a:rPr lang="da-DK" sz="1200" b="1" dirty="0"/>
              <a:t>Swim ring structure</a:t>
            </a:r>
          </a:p>
        </p:txBody>
      </p:sp>
    </p:spTree>
    <p:extLst>
      <p:ext uri="{BB962C8B-B14F-4D97-AF65-F5344CB8AC3E}">
        <p14:creationId xmlns:p14="http://schemas.microsoft.com/office/powerpoint/2010/main" val="164966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31</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E539B5-CB7A-C56C-EB6C-A93DF00F67A8}"/>
              </a:ext>
            </a:extLst>
          </p:cNvPr>
          <p:cNvSpPr txBox="1"/>
          <p:nvPr/>
        </p:nvSpPr>
        <p:spPr>
          <a:xfrm>
            <a:off x="3248480" y="1854908"/>
            <a:ext cx="8194220" cy="646331"/>
          </a:xfrm>
          <a:prstGeom prst="rect">
            <a:avLst/>
          </a:prstGeom>
          <a:noFill/>
        </p:spPr>
        <p:txBody>
          <a:bodyPr wrap="square" rtlCol="0">
            <a:spAutoFit/>
          </a:bodyPr>
          <a:lstStyle/>
          <a:p>
            <a:r>
              <a:rPr lang="da-DK" dirty="0" err="1"/>
              <a:t>Which</a:t>
            </a:r>
            <a:r>
              <a:rPr lang="da-DK" dirty="0"/>
              <a:t> ratio of atom A and atom B </a:t>
            </a:r>
            <a:r>
              <a:rPr lang="da-DK" dirty="0" err="1"/>
              <a:t>distributed</a:t>
            </a:r>
            <a:r>
              <a:rPr lang="da-DK" dirty="0"/>
              <a:t> </a:t>
            </a:r>
            <a:r>
              <a:rPr lang="da-DK" dirty="0" err="1"/>
              <a:t>randomly</a:t>
            </a:r>
            <a:r>
              <a:rPr lang="da-DK" dirty="0"/>
              <a:t> in a 2D </a:t>
            </a:r>
            <a:r>
              <a:rPr lang="da-DK" dirty="0" err="1"/>
              <a:t>hexagonal</a:t>
            </a:r>
            <a:r>
              <a:rPr lang="da-DK" dirty="0"/>
              <a:t> </a:t>
            </a:r>
            <a:r>
              <a:rPr lang="da-DK" dirty="0" err="1"/>
              <a:t>close</a:t>
            </a:r>
            <a:r>
              <a:rPr lang="da-DK" dirty="0"/>
              <a:t> </a:t>
            </a:r>
            <a:r>
              <a:rPr lang="da-DK" dirty="0" err="1"/>
              <a:t>packed</a:t>
            </a:r>
            <a:r>
              <a:rPr lang="da-DK" dirty="0"/>
              <a:t> surface results in the </a:t>
            </a:r>
            <a:r>
              <a:rPr lang="da-DK" dirty="0" err="1"/>
              <a:t>largest</a:t>
            </a:r>
            <a:r>
              <a:rPr lang="da-DK" dirty="0"/>
              <a:t> </a:t>
            </a:r>
            <a:r>
              <a:rPr lang="da-DK" dirty="0" err="1"/>
              <a:t>occurrence</a:t>
            </a:r>
            <a:r>
              <a:rPr lang="da-DK" dirty="0"/>
              <a:t> of swim rings?</a:t>
            </a:r>
          </a:p>
        </p:txBody>
      </p: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p:sp>
        <p:nvSpPr>
          <p:cNvPr id="39" name="TextBox 38">
            <a:extLst>
              <a:ext uri="{FF2B5EF4-FFF2-40B4-BE49-F238E27FC236}">
                <a16:creationId xmlns:a16="http://schemas.microsoft.com/office/drawing/2014/main" id="{C74BB3E3-468C-A067-BEFE-430FDF684192}"/>
              </a:ext>
            </a:extLst>
          </p:cNvPr>
          <p:cNvSpPr txBox="1"/>
          <p:nvPr/>
        </p:nvSpPr>
        <p:spPr>
          <a:xfrm>
            <a:off x="3212891" y="3369974"/>
            <a:ext cx="6811369" cy="1200329"/>
          </a:xfrm>
          <a:prstGeom prst="rect">
            <a:avLst/>
          </a:prstGeom>
          <a:noFill/>
        </p:spPr>
        <p:txBody>
          <a:bodyPr wrap="square" rtlCol="0">
            <a:spAutoFit/>
          </a:bodyPr>
          <a:lstStyle/>
          <a:p>
            <a:r>
              <a:rPr lang="da-DK" dirty="0"/>
              <a:t>A </a:t>
            </a:r>
            <a:r>
              <a:rPr lang="da-DK" dirty="0" err="1"/>
              <a:t>higher</a:t>
            </a:r>
            <a:r>
              <a:rPr lang="da-DK" dirty="0"/>
              <a:t> f(A) gives more </a:t>
            </a:r>
            <a:r>
              <a:rPr lang="da-DK" dirty="0" err="1"/>
              <a:t>possibilities</a:t>
            </a:r>
            <a:r>
              <a:rPr lang="da-DK" dirty="0"/>
              <a:t> for swim rings, but </a:t>
            </a:r>
            <a:r>
              <a:rPr lang="da-DK" dirty="0" err="1"/>
              <a:t>also</a:t>
            </a:r>
            <a:r>
              <a:rPr lang="da-DK" dirty="0"/>
              <a:t> a </a:t>
            </a:r>
            <a:r>
              <a:rPr lang="da-DK" dirty="0" err="1"/>
              <a:t>higher</a:t>
            </a:r>
            <a:r>
              <a:rPr lang="da-DK" dirty="0"/>
              <a:t> </a:t>
            </a:r>
            <a:r>
              <a:rPr lang="da-DK" dirty="0" err="1"/>
              <a:t>risk</a:t>
            </a:r>
            <a:r>
              <a:rPr lang="da-DK" dirty="0"/>
              <a:t> of ruining the swim ring with </a:t>
            </a:r>
            <a:r>
              <a:rPr lang="da-DK" dirty="0" err="1"/>
              <a:t>another</a:t>
            </a:r>
            <a:r>
              <a:rPr lang="da-DK" dirty="0"/>
              <a:t> A. </a:t>
            </a:r>
            <a:r>
              <a:rPr lang="da-DK" dirty="0" err="1"/>
              <a:t>Therefore</a:t>
            </a:r>
            <a:r>
              <a:rPr lang="da-DK" dirty="0"/>
              <a:t>, </a:t>
            </a:r>
            <a:r>
              <a:rPr lang="da-DK" dirty="0" err="1"/>
              <a:t>there</a:t>
            </a:r>
            <a:r>
              <a:rPr lang="da-DK" dirty="0"/>
              <a:t> must </a:t>
            </a:r>
            <a:r>
              <a:rPr lang="da-DK" dirty="0" err="1"/>
              <a:t>be</a:t>
            </a:r>
            <a:r>
              <a:rPr lang="da-DK" dirty="0"/>
              <a:t> a </a:t>
            </a:r>
            <a:r>
              <a:rPr lang="da-DK" dirty="0" err="1"/>
              <a:t>maximum</a:t>
            </a:r>
            <a:r>
              <a:rPr lang="da-DK" dirty="0"/>
              <a:t> f(swim rings) </a:t>
            </a:r>
            <a:r>
              <a:rPr lang="da-DK" dirty="0" err="1"/>
              <a:t>somewhere</a:t>
            </a:r>
            <a:r>
              <a:rPr lang="da-DK" dirty="0"/>
              <a:t> in the </a:t>
            </a:r>
            <a:r>
              <a:rPr lang="da-DK" dirty="0" err="1"/>
              <a:t>middle</a:t>
            </a:r>
            <a:r>
              <a:rPr lang="da-DK" dirty="0"/>
              <a:t>.</a:t>
            </a:r>
          </a:p>
        </p:txBody>
      </p:sp>
      <p:sp>
        <p:nvSpPr>
          <p:cNvPr id="41" name="TextBox 40">
            <a:extLst>
              <a:ext uri="{FF2B5EF4-FFF2-40B4-BE49-F238E27FC236}">
                <a16:creationId xmlns:a16="http://schemas.microsoft.com/office/drawing/2014/main" id="{7626026F-19D3-90F0-E2C1-1F02D449AF2C}"/>
              </a:ext>
            </a:extLst>
          </p:cNvPr>
          <p:cNvSpPr txBox="1"/>
          <p:nvPr/>
        </p:nvSpPr>
        <p:spPr>
          <a:xfrm>
            <a:off x="3201028" y="4593897"/>
            <a:ext cx="6724918" cy="369332"/>
          </a:xfrm>
          <a:prstGeom prst="rect">
            <a:avLst/>
          </a:prstGeom>
          <a:noFill/>
        </p:spPr>
        <p:txBody>
          <a:bodyPr wrap="none" rtlCol="0">
            <a:spAutoFit/>
          </a:bodyPr>
          <a:lstStyle/>
          <a:p>
            <a:r>
              <a:rPr lang="da-DK" dirty="0" err="1"/>
              <a:t>Assumption</a:t>
            </a:r>
            <a:r>
              <a:rPr lang="da-DK" dirty="0"/>
              <a:t>: Two </a:t>
            </a:r>
            <a:r>
              <a:rPr lang="da-DK" dirty="0" err="1"/>
              <a:t>neighbouring</a:t>
            </a:r>
            <a:r>
              <a:rPr lang="da-DK" dirty="0"/>
              <a:t> A’s </a:t>
            </a:r>
            <a:r>
              <a:rPr lang="da-DK" dirty="0" err="1"/>
              <a:t>are</a:t>
            </a:r>
            <a:r>
              <a:rPr lang="da-DK" dirty="0"/>
              <a:t> </a:t>
            </a:r>
            <a:r>
              <a:rPr lang="da-DK" dirty="0" err="1"/>
              <a:t>worthless</a:t>
            </a:r>
            <a:r>
              <a:rPr lang="da-DK" dirty="0"/>
              <a:t>, just like B sites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BB85D90-CCAA-3246-E8EB-F8229318B952}"/>
                  </a:ext>
                </a:extLst>
              </p:cNvPr>
              <p:cNvSpPr txBox="1"/>
              <p:nvPr/>
            </p:nvSpPr>
            <p:spPr>
              <a:xfrm>
                <a:off x="3212891" y="2743386"/>
                <a:ext cx="35155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0 % &lt; </m:t>
                      </m:r>
                      <m:r>
                        <a:rPr lang="da-DK" i="1" dirty="0" smtClean="0">
                          <a:latin typeface="Cambria Math" panose="02040503050406030204" pitchFamily="18" charset="0"/>
                        </a:rPr>
                        <m:t>𝑓𝑟𝑒𝑞𝑢𝑒𝑛𝑐𝑦</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a:latin typeface="Cambria Math" panose="02040503050406030204" pitchFamily="18" charset="0"/>
                        </a:rPr>
                        <m:t> </m:t>
                      </m:r>
                      <m:r>
                        <a:rPr lang="da-DK" i="1" dirty="0" smtClean="0">
                          <a:latin typeface="Cambria Math" panose="02040503050406030204" pitchFamily="18" charset="0"/>
                        </a:rPr>
                        <m:t>&lt;</m:t>
                      </m:r>
                      <m:r>
                        <a:rPr lang="da-DK" i="1" dirty="0">
                          <a:latin typeface="Cambria Math" panose="02040503050406030204" pitchFamily="18" charset="0"/>
                        </a:rPr>
                        <m:t> </m:t>
                      </m:r>
                      <m:r>
                        <a:rPr lang="da-DK" i="1" dirty="0" smtClean="0">
                          <a:latin typeface="Cambria Math" panose="02040503050406030204" pitchFamily="18" charset="0"/>
                        </a:rPr>
                        <m:t>100 %</m:t>
                      </m:r>
                    </m:oMath>
                  </m:oMathPara>
                </a14:m>
                <a:endParaRPr lang="da-DK" dirty="0"/>
              </a:p>
            </p:txBody>
          </p:sp>
        </mc:Choice>
        <mc:Fallback xmlns="">
          <p:sp>
            <p:nvSpPr>
              <p:cNvPr id="44" name="TextBox 43">
                <a:extLst>
                  <a:ext uri="{FF2B5EF4-FFF2-40B4-BE49-F238E27FC236}">
                    <a16:creationId xmlns:a16="http://schemas.microsoft.com/office/drawing/2014/main" id="{5BB85D90-CCAA-3246-E8EB-F8229318B952}"/>
                  </a:ext>
                </a:extLst>
              </p:cNvPr>
              <p:cNvSpPr txBox="1">
                <a:spLocks noRot="1" noChangeAspect="1" noMove="1" noResize="1" noEditPoints="1" noAdjustHandles="1" noChangeArrowheads="1" noChangeShapeType="1" noTextEdit="1"/>
              </p:cNvSpPr>
              <p:nvPr/>
            </p:nvSpPr>
            <p:spPr>
              <a:xfrm>
                <a:off x="3212891" y="2743386"/>
                <a:ext cx="3515514" cy="369332"/>
              </a:xfrm>
              <a:prstGeom prst="rect">
                <a:avLst/>
              </a:prstGeom>
              <a:blipFill>
                <a:blip r:embed="rId3"/>
                <a:stretch>
                  <a:fillRect b="-10000"/>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8000805-90CE-BA55-6D2D-0C9B5D5878AB}"/>
                  </a:ext>
                </a:extLst>
              </p:cNvPr>
              <p:cNvSpPr txBox="1"/>
              <p:nvPr/>
            </p:nvSpPr>
            <p:spPr>
              <a:xfrm>
                <a:off x="7125270" y="2744616"/>
                <a:ext cx="24733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smtClean="0">
                          <a:latin typeface="Cambria Math" panose="02040503050406030204" pitchFamily="18" charset="0"/>
                        </a:rPr>
                        <m:t>+</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𝐵</m:t>
                          </m:r>
                        </m:e>
                      </m:d>
                      <m:r>
                        <a:rPr lang="da-DK" i="1" dirty="0" smtClean="0">
                          <a:latin typeface="Cambria Math" panose="02040503050406030204" pitchFamily="18" charset="0"/>
                        </a:rPr>
                        <m:t>=100</m:t>
                      </m:r>
                      <m:r>
                        <a:rPr lang="da-DK" b="0" i="1" dirty="0" smtClean="0">
                          <a:latin typeface="Cambria Math" panose="02040503050406030204" pitchFamily="18" charset="0"/>
                        </a:rPr>
                        <m:t> %</m:t>
                      </m:r>
                    </m:oMath>
                  </m:oMathPara>
                </a14:m>
                <a:endParaRPr lang="da-DK" dirty="0"/>
              </a:p>
            </p:txBody>
          </p:sp>
        </mc:Choice>
        <mc:Fallback xmlns="">
          <p:sp>
            <p:nvSpPr>
              <p:cNvPr id="45" name="TextBox 44">
                <a:extLst>
                  <a:ext uri="{FF2B5EF4-FFF2-40B4-BE49-F238E27FC236}">
                    <a16:creationId xmlns:a16="http://schemas.microsoft.com/office/drawing/2014/main" id="{C8000805-90CE-BA55-6D2D-0C9B5D5878AB}"/>
                  </a:ext>
                </a:extLst>
              </p:cNvPr>
              <p:cNvSpPr txBox="1">
                <a:spLocks noRot="1" noChangeAspect="1" noMove="1" noResize="1" noEditPoints="1" noAdjustHandles="1" noChangeArrowheads="1" noChangeShapeType="1" noTextEdit="1"/>
              </p:cNvSpPr>
              <p:nvPr/>
            </p:nvSpPr>
            <p:spPr>
              <a:xfrm>
                <a:off x="7125270" y="2744616"/>
                <a:ext cx="2473306" cy="369332"/>
              </a:xfrm>
              <a:prstGeom prst="rect">
                <a:avLst/>
              </a:prstGeom>
              <a:blipFill>
                <a:blip r:embed="rId4"/>
                <a:stretch>
                  <a:fillRect b="-13333"/>
                </a:stretch>
              </a:blipFill>
            </p:spPr>
            <p:txBody>
              <a:bodyPr/>
              <a:lstStyle/>
              <a:p>
                <a:r>
                  <a:rPr lang="da-DK">
                    <a:noFill/>
                  </a:rPr>
                  <a:t> </a:t>
                </a:r>
              </a:p>
            </p:txBody>
          </p:sp>
        </mc:Fallback>
      </mc:AlternateContent>
    </p:spTree>
    <p:extLst>
      <p:ext uri="{BB962C8B-B14F-4D97-AF65-F5344CB8AC3E}">
        <p14:creationId xmlns:p14="http://schemas.microsoft.com/office/powerpoint/2010/main" val="83874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32</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950B2B6-1F5B-49A1-A1C2-9BC752A62FAC}"/>
                  </a:ext>
                </a:extLst>
              </p:cNvPr>
              <p:cNvSpPr txBox="1"/>
              <p:nvPr/>
            </p:nvSpPr>
            <p:spPr>
              <a:xfrm>
                <a:off x="3201028" y="1736346"/>
                <a:ext cx="2554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0 % &lt;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a:latin typeface="Cambria Math" panose="02040503050406030204" pitchFamily="18" charset="0"/>
                        </a:rPr>
                        <m:t> </m:t>
                      </m:r>
                      <m:r>
                        <a:rPr lang="da-DK" i="1" dirty="0" smtClean="0">
                          <a:latin typeface="Cambria Math" panose="02040503050406030204" pitchFamily="18" charset="0"/>
                        </a:rPr>
                        <m:t>&lt;</m:t>
                      </m:r>
                      <m:r>
                        <a:rPr lang="da-DK" i="1" dirty="0">
                          <a:latin typeface="Cambria Math" panose="02040503050406030204" pitchFamily="18" charset="0"/>
                        </a:rPr>
                        <m:t> </m:t>
                      </m:r>
                      <m:r>
                        <a:rPr lang="da-DK" i="1" dirty="0" smtClean="0">
                          <a:latin typeface="Cambria Math" panose="02040503050406030204" pitchFamily="18" charset="0"/>
                        </a:rPr>
                        <m:t>100 %</m:t>
                      </m:r>
                    </m:oMath>
                  </m:oMathPara>
                </a14:m>
                <a:endParaRPr lang="da-DK" dirty="0"/>
              </a:p>
            </p:txBody>
          </p:sp>
        </mc:Choice>
        <mc:Fallback xmlns="">
          <p:sp>
            <p:nvSpPr>
              <p:cNvPr id="36" name="TextBox 35">
                <a:extLst>
                  <a:ext uri="{FF2B5EF4-FFF2-40B4-BE49-F238E27FC236}">
                    <a16:creationId xmlns:a16="http://schemas.microsoft.com/office/drawing/2014/main" id="{F950B2B6-1F5B-49A1-A1C2-9BC752A62FAC}"/>
                  </a:ext>
                </a:extLst>
              </p:cNvPr>
              <p:cNvSpPr txBox="1">
                <a:spLocks noRot="1" noChangeAspect="1" noMove="1" noResize="1" noEditPoints="1" noAdjustHandles="1" noChangeArrowheads="1" noChangeShapeType="1" noTextEdit="1"/>
              </p:cNvSpPr>
              <p:nvPr/>
            </p:nvSpPr>
            <p:spPr>
              <a:xfrm>
                <a:off x="3201028" y="1736346"/>
                <a:ext cx="2554097" cy="369332"/>
              </a:xfrm>
              <a:prstGeom prst="rect">
                <a:avLst/>
              </a:prstGeom>
              <a:blipFill>
                <a:blip r:embed="rId3"/>
                <a:stretch>
                  <a:fillRect b="-1333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9376CAA-3CC2-6560-2A61-D84B2B90086D}"/>
                  </a:ext>
                </a:extLst>
              </p:cNvPr>
              <p:cNvSpPr txBox="1"/>
              <p:nvPr/>
            </p:nvSpPr>
            <p:spPr>
              <a:xfrm>
                <a:off x="7113407" y="1737576"/>
                <a:ext cx="24733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smtClean="0">
                          <a:latin typeface="Cambria Math" panose="02040503050406030204" pitchFamily="18" charset="0"/>
                        </a:rPr>
                        <m:t>+</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𝐵</m:t>
                          </m:r>
                        </m:e>
                      </m:d>
                      <m:r>
                        <a:rPr lang="da-DK" i="1" dirty="0" smtClean="0">
                          <a:latin typeface="Cambria Math" panose="02040503050406030204" pitchFamily="18" charset="0"/>
                        </a:rPr>
                        <m:t>=100</m:t>
                      </m:r>
                      <m:r>
                        <a:rPr lang="da-DK" b="0" i="1" dirty="0" smtClean="0">
                          <a:latin typeface="Cambria Math" panose="02040503050406030204" pitchFamily="18" charset="0"/>
                        </a:rPr>
                        <m:t> %</m:t>
                      </m:r>
                    </m:oMath>
                  </m:oMathPara>
                </a14:m>
                <a:endParaRPr lang="da-DK" dirty="0"/>
              </a:p>
            </p:txBody>
          </p:sp>
        </mc:Choice>
        <mc:Fallback xmlns="">
          <p:sp>
            <p:nvSpPr>
              <p:cNvPr id="40" name="TextBox 39">
                <a:extLst>
                  <a:ext uri="{FF2B5EF4-FFF2-40B4-BE49-F238E27FC236}">
                    <a16:creationId xmlns:a16="http://schemas.microsoft.com/office/drawing/2014/main" id="{C9376CAA-3CC2-6560-2A61-D84B2B90086D}"/>
                  </a:ext>
                </a:extLst>
              </p:cNvPr>
              <p:cNvSpPr txBox="1">
                <a:spLocks noRot="1" noChangeAspect="1" noMove="1" noResize="1" noEditPoints="1" noAdjustHandles="1" noChangeArrowheads="1" noChangeShapeType="1" noTextEdit="1"/>
              </p:cNvSpPr>
              <p:nvPr/>
            </p:nvSpPr>
            <p:spPr>
              <a:xfrm>
                <a:off x="7113407" y="1737576"/>
                <a:ext cx="2473306" cy="369332"/>
              </a:xfrm>
              <a:prstGeom prst="rect">
                <a:avLst/>
              </a:prstGeom>
              <a:blipFill>
                <a:blip r:embed="rId4"/>
                <a:stretch>
                  <a:fillRect b="-9677"/>
                </a:stretch>
              </a:blipFill>
            </p:spPr>
            <p:txBody>
              <a:bodyPr/>
              <a:lstStyle/>
              <a:p>
                <a:r>
                  <a:rPr lang="da-DK">
                    <a:noFill/>
                  </a:rPr>
                  <a:t> </a:t>
                </a:r>
              </a:p>
            </p:txBody>
          </p:sp>
        </mc:Fallback>
      </mc:AlternateContent>
      <p:sp>
        <p:nvSpPr>
          <p:cNvPr id="42" name="TextBox 41">
            <a:extLst>
              <a:ext uri="{FF2B5EF4-FFF2-40B4-BE49-F238E27FC236}">
                <a16:creationId xmlns:a16="http://schemas.microsoft.com/office/drawing/2014/main" id="{F613EE6C-F018-4D2B-820A-122853576582}"/>
              </a:ext>
            </a:extLst>
          </p:cNvPr>
          <p:cNvSpPr txBox="1"/>
          <p:nvPr/>
        </p:nvSpPr>
        <p:spPr>
          <a:xfrm>
            <a:off x="3201028" y="2319236"/>
            <a:ext cx="6724915" cy="923330"/>
          </a:xfrm>
          <a:prstGeom prst="rect">
            <a:avLst/>
          </a:prstGeom>
          <a:noFill/>
        </p:spPr>
        <p:txBody>
          <a:bodyPr wrap="square" rtlCol="0">
            <a:spAutoFit/>
          </a:bodyPr>
          <a:lstStyle/>
          <a:p>
            <a:r>
              <a:rPr lang="da-DK" dirty="0" err="1"/>
              <a:t>Postulate</a:t>
            </a:r>
            <a:r>
              <a:rPr lang="da-DK" dirty="0"/>
              <a:t>: The odds of </a:t>
            </a:r>
            <a:r>
              <a:rPr lang="da-DK" dirty="0" err="1"/>
              <a:t>finding</a:t>
            </a:r>
            <a:r>
              <a:rPr lang="da-DK" dirty="0"/>
              <a:t> a swim ring on/</a:t>
            </a:r>
            <a:r>
              <a:rPr lang="da-DK" dirty="0" err="1"/>
              <a:t>around</a:t>
            </a:r>
            <a:r>
              <a:rPr lang="da-DK" dirty="0"/>
              <a:t> a site is </a:t>
            </a:r>
            <a:r>
              <a:rPr lang="da-DK" dirty="0" err="1"/>
              <a:t>equivalent</a:t>
            </a:r>
            <a:r>
              <a:rPr lang="da-DK" dirty="0"/>
              <a:t> to the odds of the site </a:t>
            </a:r>
            <a:r>
              <a:rPr lang="da-DK" dirty="0" err="1"/>
              <a:t>being</a:t>
            </a:r>
            <a:r>
              <a:rPr lang="da-DK" dirty="0"/>
              <a:t> atom A AND </a:t>
            </a:r>
            <a:r>
              <a:rPr lang="da-DK" dirty="0" err="1"/>
              <a:t>that</a:t>
            </a:r>
            <a:r>
              <a:rPr lang="da-DK" dirty="0"/>
              <a:t> </a:t>
            </a:r>
            <a:r>
              <a:rPr lang="da-DK" dirty="0" err="1"/>
              <a:t>there</a:t>
            </a:r>
            <a:r>
              <a:rPr lang="da-DK" dirty="0"/>
              <a:t> is no A in the 6 </a:t>
            </a:r>
            <a:r>
              <a:rPr lang="da-DK" dirty="0" err="1"/>
              <a:t>surrounding</a:t>
            </a:r>
            <a:r>
              <a:rPr lang="da-DK" dirty="0"/>
              <a:t> atoms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F3A7CC-535B-FD79-F47F-0DEA9B2ED37E}"/>
                  </a:ext>
                </a:extLst>
              </p:cNvPr>
              <p:cNvSpPr txBox="1"/>
              <p:nvPr/>
            </p:nvSpPr>
            <p:spPr>
              <a:xfrm>
                <a:off x="3201028" y="3350066"/>
                <a:ext cx="4538294"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𝑠𝑤𝑖𝑚</m:t>
                          </m:r>
                          <m:r>
                            <a:rPr lang="da-DK" i="1" dirty="0">
                              <a:latin typeface="Cambria Math" panose="02040503050406030204" pitchFamily="18" charset="0"/>
                            </a:rPr>
                            <m:t> </m:t>
                          </m:r>
                          <m:r>
                            <a:rPr lang="da-DK" i="1" dirty="0" smtClean="0">
                              <a:latin typeface="Cambria Math" panose="02040503050406030204" pitchFamily="18" charset="0"/>
                            </a:rPr>
                            <m:t>𝑟𝑖𝑛𝑔</m:t>
                          </m:r>
                          <m:r>
                            <a:rPr lang="da-DK" i="1" dirty="0">
                              <a:latin typeface="Cambria Math" panose="02040503050406030204" pitchFamily="18" charset="0"/>
                            </a:rPr>
                            <m:t> </m:t>
                          </m:r>
                          <m:r>
                            <a:rPr lang="da-DK" i="1" dirty="0" smtClean="0">
                              <a:latin typeface="Cambria Math" panose="02040503050406030204" pitchFamily="18" charset="0"/>
                            </a:rPr>
                            <m:t>𝑎𝑡</m:t>
                          </m:r>
                          <m:r>
                            <a:rPr lang="da-DK" i="1" dirty="0">
                              <a:latin typeface="Cambria Math" panose="02040503050406030204" pitchFamily="18" charset="0"/>
                            </a:rPr>
                            <m:t> </m:t>
                          </m:r>
                          <m:r>
                            <a:rPr lang="da-DK" i="1" dirty="0" smtClean="0">
                              <a:latin typeface="Cambria Math" panose="02040503050406030204" pitchFamily="18" charset="0"/>
                            </a:rPr>
                            <m:t>𝑠𝑖𝑡𝑒</m:t>
                          </m:r>
                        </m:e>
                      </m:d>
                      <m:r>
                        <a:rPr lang="da-DK" i="1" dirty="0" smtClean="0">
                          <a:latin typeface="Cambria Math" panose="02040503050406030204" pitchFamily="18" charset="0"/>
                        </a:rPr>
                        <m:t>=</m:t>
                      </m:r>
                      <m:r>
                        <a:rPr lang="da-DK" i="1" dirty="0">
                          <a:latin typeface="Cambria Math" panose="02040503050406030204" pitchFamily="18" charset="0"/>
                        </a:rPr>
                        <m: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b="0" i="1" dirty="0" smtClean="0">
                          <a:latin typeface="Cambria Math" panose="02040503050406030204" pitchFamily="18" charset="0"/>
                        </a:rPr>
                        <m:t>⋅</m:t>
                      </m:r>
                      <m:sSup>
                        <m:sSupPr>
                          <m:ctrlPr>
                            <a:rPr lang="da-DK" i="1" dirty="0" smtClean="0">
                              <a:latin typeface="Cambria Math" panose="02040503050406030204" pitchFamily="18" charset="0"/>
                            </a:rPr>
                          </m:ctrlPr>
                        </m:sSupPr>
                        <m:e>
                          <m:d>
                            <m:dPr>
                              <m:ctrlPr>
                                <a:rPr lang="da-DK" i="1" dirty="0" smtClean="0">
                                  <a:latin typeface="Cambria Math" panose="02040503050406030204" pitchFamily="18" charset="0"/>
                                </a:rPr>
                              </m:ctrlPr>
                            </m:dPr>
                            <m:e>
                              <m:r>
                                <a:rPr lang="da-DK" i="1" dirty="0" smtClean="0">
                                  <a:latin typeface="Cambria Math" panose="02040503050406030204" pitchFamily="18" charset="0"/>
                                </a:rPr>
                                <m:t>1−</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e>
                          </m:d>
                        </m:e>
                        <m:sup>
                          <m:r>
                            <a:rPr lang="da-DK" i="1" dirty="0" smtClean="0">
                              <a:latin typeface="Cambria Math" panose="02040503050406030204" pitchFamily="18" charset="0"/>
                            </a:rPr>
                            <m:t>6</m:t>
                          </m:r>
                        </m:sup>
                      </m:sSup>
                    </m:oMath>
                  </m:oMathPara>
                </a14:m>
                <a:endParaRPr lang="da-DK" dirty="0"/>
              </a:p>
            </p:txBody>
          </p:sp>
        </mc:Choice>
        <mc:Fallback xmlns="">
          <p:sp>
            <p:nvSpPr>
              <p:cNvPr id="44" name="TextBox 43">
                <a:extLst>
                  <a:ext uri="{FF2B5EF4-FFF2-40B4-BE49-F238E27FC236}">
                    <a16:creationId xmlns:a16="http://schemas.microsoft.com/office/drawing/2014/main" id="{CFF3A7CC-535B-FD79-F47F-0DEA9B2ED37E}"/>
                  </a:ext>
                </a:extLst>
              </p:cNvPr>
              <p:cNvSpPr txBox="1">
                <a:spLocks noRot="1" noChangeAspect="1" noMove="1" noResize="1" noEditPoints="1" noAdjustHandles="1" noChangeArrowheads="1" noChangeShapeType="1" noTextEdit="1"/>
              </p:cNvSpPr>
              <p:nvPr/>
            </p:nvSpPr>
            <p:spPr>
              <a:xfrm>
                <a:off x="3201028" y="3350066"/>
                <a:ext cx="4538294" cy="459678"/>
              </a:xfrm>
              <a:prstGeom prst="rect">
                <a:avLst/>
              </a:prstGeom>
              <a:blipFill>
                <a:blip r:embed="rId5"/>
                <a:stretch>
                  <a:fillRect b="-8333"/>
                </a:stretch>
              </a:blipFill>
            </p:spPr>
            <p:txBody>
              <a:bodyPr/>
              <a:lstStyle/>
              <a:p>
                <a:r>
                  <a:rPr lang="da-DK">
                    <a:noFill/>
                  </a:rPr>
                  <a:t> </a:t>
                </a:r>
              </a:p>
            </p:txBody>
          </p:sp>
        </mc:Fallback>
      </mc:AlternateContent>
      <p:sp>
        <p:nvSpPr>
          <p:cNvPr id="45" name="TextBox 44">
            <a:extLst>
              <a:ext uri="{FF2B5EF4-FFF2-40B4-BE49-F238E27FC236}">
                <a16:creationId xmlns:a16="http://schemas.microsoft.com/office/drawing/2014/main" id="{7AE24B71-CF6C-C63B-72A4-7FEA627BB9B0}"/>
              </a:ext>
            </a:extLst>
          </p:cNvPr>
          <p:cNvSpPr txBox="1"/>
          <p:nvPr/>
        </p:nvSpPr>
        <p:spPr>
          <a:xfrm>
            <a:off x="3250372" y="3977244"/>
            <a:ext cx="5945858" cy="369332"/>
          </a:xfrm>
          <a:prstGeom prst="rect">
            <a:avLst/>
          </a:prstGeom>
          <a:noFill/>
        </p:spPr>
        <p:txBody>
          <a:bodyPr wrap="none" rtlCol="0">
            <a:spAutoFit/>
          </a:bodyPr>
          <a:lstStyle/>
          <a:p>
            <a:r>
              <a:rPr lang="da-DK" dirty="0" err="1"/>
              <a:t>What</a:t>
            </a:r>
            <a:r>
              <a:rPr lang="da-DK" dirty="0"/>
              <a:t> is the </a:t>
            </a:r>
            <a:r>
              <a:rPr lang="da-DK" dirty="0" err="1"/>
              <a:t>maximum</a:t>
            </a:r>
            <a:r>
              <a:rPr lang="da-DK" dirty="0"/>
              <a:t> of </a:t>
            </a:r>
            <a:r>
              <a:rPr lang="da-DK" dirty="0" err="1"/>
              <a:t>that</a:t>
            </a:r>
            <a:r>
              <a:rPr lang="da-DK" dirty="0"/>
              <a:t> </a:t>
            </a:r>
            <a:r>
              <a:rPr lang="da-DK" dirty="0" err="1"/>
              <a:t>function</a:t>
            </a:r>
            <a:r>
              <a:rPr lang="da-DK" dirty="0"/>
              <a:t> </a:t>
            </a:r>
            <a:r>
              <a:rPr lang="da-DK" dirty="0" err="1"/>
              <a:t>when</a:t>
            </a:r>
            <a:r>
              <a:rPr lang="da-DK" dirty="0"/>
              <a:t> </a:t>
            </a:r>
            <a:r>
              <a:rPr lang="da-DK" dirty="0" err="1"/>
              <a:t>varying</a:t>
            </a:r>
            <a:r>
              <a:rPr lang="da-DK" dirty="0"/>
              <a:t> f(a)?</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4808648-402F-4D3C-BB40-58800544792C}"/>
                  </a:ext>
                </a:extLst>
              </p:cNvPr>
              <p:cNvSpPr txBox="1"/>
              <p:nvPr/>
            </p:nvSpPr>
            <p:spPr>
              <a:xfrm>
                <a:off x="2429270" y="4470516"/>
                <a:ext cx="7655365" cy="4691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r>
                        <a:rPr lang="da-DK" i="1" dirty="0" smtClean="0">
                          <a:latin typeface="Cambria Math" panose="02040503050406030204" pitchFamily="18" charset="0"/>
                        </a:rPr>
                        <m:t>’</m:t>
                      </m:r>
                      <m:d>
                        <m:dPr>
                          <m:ctrlPr>
                            <a:rPr lang="da-DK" i="1" dirty="0" smtClean="0">
                              <a:latin typeface="Cambria Math" panose="02040503050406030204" pitchFamily="18" charset="0"/>
                            </a:rPr>
                          </m:ctrlPr>
                        </m:dPr>
                        <m:e>
                          <m:r>
                            <a:rPr lang="da-DK" i="1" dirty="0" smtClean="0">
                              <a:latin typeface="Cambria Math" panose="02040503050406030204" pitchFamily="18" charset="0"/>
                            </a:rPr>
                            <m:t>𝑠𝑤𝑖𝑚</m:t>
                          </m:r>
                          <m:r>
                            <a:rPr lang="da-DK" i="1" dirty="0">
                              <a:latin typeface="Cambria Math" panose="02040503050406030204" pitchFamily="18" charset="0"/>
                            </a:rPr>
                            <m:t> </m:t>
                          </m:r>
                          <m:r>
                            <a:rPr lang="da-DK" i="1" dirty="0" smtClean="0">
                              <a:latin typeface="Cambria Math" panose="02040503050406030204" pitchFamily="18" charset="0"/>
                            </a:rPr>
                            <m:t>𝑟𝑖𝑛𝑔</m:t>
                          </m:r>
                          <m:r>
                            <a:rPr lang="da-DK" i="1" dirty="0">
                              <a:latin typeface="Cambria Math" panose="02040503050406030204" pitchFamily="18" charset="0"/>
                            </a:rPr>
                            <m:t> </m:t>
                          </m:r>
                          <m:r>
                            <a:rPr lang="da-DK" i="1" dirty="0" smtClean="0">
                              <a:latin typeface="Cambria Math" panose="02040503050406030204" pitchFamily="18" charset="0"/>
                            </a:rPr>
                            <m:t>𝑎𝑡</m:t>
                          </m:r>
                          <m:r>
                            <a:rPr lang="da-DK" i="1" dirty="0">
                              <a:latin typeface="Cambria Math" panose="02040503050406030204" pitchFamily="18" charset="0"/>
                            </a:rPr>
                            <m:t> </m:t>
                          </m:r>
                          <m:r>
                            <a:rPr lang="da-DK" i="1" dirty="0" smtClean="0">
                              <a:latin typeface="Cambria Math" panose="02040503050406030204" pitchFamily="18" charset="0"/>
                            </a:rPr>
                            <m:t>𝑠𝑖𝑡𝑒</m:t>
                          </m:r>
                        </m:e>
                      </m:d>
                      <m:r>
                        <a:rPr lang="da-DK" i="1" dirty="0">
                          <a:latin typeface="Cambria Math" panose="02040503050406030204" pitchFamily="18" charset="0"/>
                        </a:rPr>
                        <m:t>=</m:t>
                      </m:r>
                      <m:r>
                        <a:rPr lang="da-DK" i="1" dirty="0" smtClean="0">
                          <a:latin typeface="Cambria Math" panose="02040503050406030204" pitchFamily="18" charset="0"/>
                        </a:rPr>
                        <m:t> </m:t>
                      </m:r>
                      <m:sSup>
                        <m:sSupPr>
                          <m:ctrlPr>
                            <a:rPr lang="da-DK" i="1" dirty="0" smtClean="0">
                              <a:latin typeface="Cambria Math" panose="02040503050406030204" pitchFamily="18" charset="0"/>
                            </a:rPr>
                          </m:ctrlPr>
                        </m:sSupPr>
                        <m:e>
                          <m:d>
                            <m:dPr>
                              <m:ctrlPr>
                                <a:rPr lang="da-DK" i="1" dirty="0" smtClean="0">
                                  <a:latin typeface="Cambria Math" panose="02040503050406030204" pitchFamily="18" charset="0"/>
                                </a:rPr>
                              </m:ctrlPr>
                            </m:dPr>
                            <m:e>
                              <m:r>
                                <a:rPr lang="da-DK" i="1" dirty="0" smtClean="0">
                                  <a:latin typeface="Cambria Math" panose="02040503050406030204" pitchFamily="18" charset="0"/>
                                </a:rPr>
                                <m:t>1−</m:t>
                              </m:r>
                              <m:r>
                                <a:rPr lang="da-DK" i="1" dirty="0" smtClean="0">
                                  <a:latin typeface="Cambria Math" panose="02040503050406030204" pitchFamily="18" charset="0"/>
                                </a:rPr>
                                <m:t>𝑓</m:t>
                              </m:r>
                              <m:sSub>
                                <m:sSubPr>
                                  <m:ctrlPr>
                                    <a:rPr lang="da-DK" b="0" i="1" dirty="0" smtClean="0">
                                      <a:latin typeface="Cambria Math" panose="02040503050406030204" pitchFamily="18" charset="0"/>
                                    </a:rPr>
                                  </m:ctrlPr>
                                </m:sSubPr>
                                <m:e>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e>
                                <m:sub>
                                  <m:r>
                                    <a:rPr lang="da-DK" b="0" i="1" dirty="0" smtClean="0">
                                      <a:latin typeface="Cambria Math" panose="02040503050406030204" pitchFamily="18" charset="0"/>
                                    </a:rPr>
                                    <m:t>𝑜𝑝𝑡</m:t>
                                  </m:r>
                                </m:sub>
                              </m:sSub>
                            </m:e>
                          </m:d>
                        </m:e>
                        <m:sup>
                          <m:r>
                            <a:rPr lang="da-DK" i="1" dirty="0" smtClean="0">
                              <a:latin typeface="Cambria Math" panose="02040503050406030204" pitchFamily="18" charset="0"/>
                            </a:rPr>
                            <m:t>6</m:t>
                          </m:r>
                        </m:sup>
                      </m:sSup>
                      <m:r>
                        <a:rPr lang="da-DK" b="0" i="1" dirty="0" smtClean="0">
                          <a:latin typeface="Cambria Math" panose="02040503050406030204" pitchFamily="18" charset="0"/>
                        </a:rPr>
                        <m:t>−6⋅</m:t>
                      </m:r>
                      <m:r>
                        <a:rPr lang="da-DK" b="0" i="1" dirty="0" smtClean="0">
                          <a:latin typeface="Cambria Math" panose="02040503050406030204" pitchFamily="18" charset="0"/>
                        </a:rPr>
                        <m:t>𝑓</m:t>
                      </m:r>
                      <m:sSub>
                        <m:sSubPr>
                          <m:ctrlPr>
                            <a:rPr lang="da-DK" b="0" i="1" dirty="0" smtClean="0">
                              <a:latin typeface="Cambria Math" panose="02040503050406030204" pitchFamily="18" charset="0"/>
                            </a:rPr>
                          </m:ctrlPr>
                        </m:sSubPr>
                        <m:e>
                          <m:d>
                            <m:dPr>
                              <m:ctrlPr>
                                <a:rPr lang="da-DK" b="0" i="1" dirty="0" smtClean="0">
                                  <a:latin typeface="Cambria Math" panose="02040503050406030204" pitchFamily="18" charset="0"/>
                                </a:rPr>
                              </m:ctrlPr>
                            </m:dPr>
                            <m:e>
                              <m:r>
                                <a:rPr lang="da-DK" b="0" i="1" dirty="0" smtClean="0">
                                  <a:latin typeface="Cambria Math" panose="02040503050406030204" pitchFamily="18" charset="0"/>
                                </a:rPr>
                                <m:t>𝐴</m:t>
                              </m:r>
                            </m:e>
                          </m:d>
                        </m:e>
                        <m:sub>
                          <m:r>
                            <a:rPr lang="da-DK" b="0" i="1" dirty="0" smtClean="0">
                              <a:latin typeface="Cambria Math" panose="02040503050406030204" pitchFamily="18" charset="0"/>
                            </a:rPr>
                            <m:t>𝑜𝑝𝑡</m:t>
                          </m:r>
                        </m:sub>
                      </m:sSub>
                      <m:r>
                        <a:rPr lang="da-DK" b="0" i="1" dirty="0" smtClean="0">
                          <a:latin typeface="Cambria Math" panose="02040503050406030204" pitchFamily="18" charset="0"/>
                        </a:rPr>
                        <m:t>⋅</m:t>
                      </m:r>
                      <m:sSup>
                        <m:sSupPr>
                          <m:ctrlPr>
                            <a:rPr lang="da-DK" b="0" i="1" dirty="0" smtClean="0">
                              <a:latin typeface="Cambria Math" panose="02040503050406030204" pitchFamily="18" charset="0"/>
                            </a:rPr>
                          </m:ctrlPr>
                        </m:sSupPr>
                        <m:e>
                          <m:d>
                            <m:dPr>
                              <m:ctrlPr>
                                <a:rPr lang="da-DK" b="0" i="1" dirty="0" smtClean="0">
                                  <a:latin typeface="Cambria Math" panose="02040503050406030204" pitchFamily="18" charset="0"/>
                                </a:rPr>
                              </m:ctrlPr>
                            </m:dPr>
                            <m:e>
                              <m:r>
                                <a:rPr lang="da-DK" b="0" i="1" dirty="0" smtClean="0">
                                  <a:latin typeface="Cambria Math" panose="02040503050406030204" pitchFamily="18" charset="0"/>
                                </a:rPr>
                                <m:t>1−</m:t>
                              </m:r>
                              <m:r>
                                <a:rPr lang="da-DK" b="0" i="1" dirty="0" smtClean="0">
                                  <a:latin typeface="Cambria Math" panose="02040503050406030204" pitchFamily="18" charset="0"/>
                                </a:rPr>
                                <m:t>𝑓</m:t>
                              </m:r>
                              <m:sSub>
                                <m:sSubPr>
                                  <m:ctrlPr>
                                    <a:rPr lang="da-DK" b="0" i="1" dirty="0" smtClean="0">
                                      <a:latin typeface="Cambria Math" panose="02040503050406030204" pitchFamily="18" charset="0"/>
                                    </a:rPr>
                                  </m:ctrlPr>
                                </m:sSubPr>
                                <m:e>
                                  <m:d>
                                    <m:dPr>
                                      <m:ctrlPr>
                                        <a:rPr lang="da-DK" b="0" i="1" dirty="0" smtClean="0">
                                          <a:latin typeface="Cambria Math" panose="02040503050406030204" pitchFamily="18" charset="0"/>
                                        </a:rPr>
                                      </m:ctrlPr>
                                    </m:dPr>
                                    <m:e>
                                      <m:r>
                                        <a:rPr lang="da-DK" b="0" i="1" dirty="0" smtClean="0">
                                          <a:latin typeface="Cambria Math" panose="02040503050406030204" pitchFamily="18" charset="0"/>
                                        </a:rPr>
                                        <m:t>𝐴</m:t>
                                      </m:r>
                                    </m:e>
                                  </m:d>
                                </m:e>
                                <m:sub>
                                  <m:r>
                                    <a:rPr lang="da-DK" b="0" i="1" dirty="0" smtClean="0">
                                      <a:latin typeface="Cambria Math" panose="02040503050406030204" pitchFamily="18" charset="0"/>
                                    </a:rPr>
                                    <m:t>𝑜𝑝𝑡</m:t>
                                  </m:r>
                                </m:sub>
                              </m:sSub>
                            </m:e>
                          </m:d>
                        </m:e>
                        <m:sup>
                          <m:r>
                            <a:rPr lang="da-DK" b="0" i="1" dirty="0" smtClean="0">
                              <a:latin typeface="Cambria Math" panose="02040503050406030204" pitchFamily="18" charset="0"/>
                            </a:rPr>
                            <m:t>5</m:t>
                          </m:r>
                        </m:sup>
                      </m:sSup>
                      <m:r>
                        <a:rPr lang="da-DK" b="0" i="0" dirty="0" smtClean="0">
                          <a:latin typeface="Cambria Math" panose="02040503050406030204" pitchFamily="18" charset="0"/>
                        </a:rPr>
                        <m:t>=0</m:t>
                      </m:r>
                    </m:oMath>
                  </m:oMathPara>
                </a14:m>
                <a:endParaRPr lang="da-DK" dirty="0"/>
              </a:p>
            </p:txBody>
          </p:sp>
        </mc:Choice>
        <mc:Fallback xmlns="">
          <p:sp>
            <p:nvSpPr>
              <p:cNvPr id="46" name="TextBox 45">
                <a:extLst>
                  <a:ext uri="{FF2B5EF4-FFF2-40B4-BE49-F238E27FC236}">
                    <a16:creationId xmlns:a16="http://schemas.microsoft.com/office/drawing/2014/main" id="{24808648-402F-4D3C-BB40-58800544792C}"/>
                  </a:ext>
                </a:extLst>
              </p:cNvPr>
              <p:cNvSpPr txBox="1">
                <a:spLocks noRot="1" noChangeAspect="1" noMove="1" noResize="1" noEditPoints="1" noAdjustHandles="1" noChangeArrowheads="1" noChangeShapeType="1" noTextEdit="1"/>
              </p:cNvSpPr>
              <p:nvPr/>
            </p:nvSpPr>
            <p:spPr>
              <a:xfrm>
                <a:off x="2429270" y="4470516"/>
                <a:ext cx="7655365" cy="469103"/>
              </a:xfrm>
              <a:prstGeom prst="rect">
                <a:avLst/>
              </a:prstGeom>
              <a:blipFill>
                <a:blip r:embed="rId6"/>
                <a:stretch>
                  <a:fillRect b="-7895"/>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068E4F-D2BA-5500-B9B2-43C39E7DB4E7}"/>
                  </a:ext>
                </a:extLst>
              </p:cNvPr>
              <p:cNvSpPr txBox="1"/>
              <p:nvPr/>
            </p:nvSpPr>
            <p:spPr>
              <a:xfrm>
                <a:off x="3250372" y="5091280"/>
                <a:ext cx="1684885"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sSub>
                        <m:sSubPr>
                          <m:ctrlPr>
                            <a:rPr lang="da-DK" b="0" i="1" smtClean="0">
                              <a:latin typeface="Cambria Math" panose="02040503050406030204" pitchFamily="18" charset="0"/>
                            </a:rPr>
                          </m:ctrlPr>
                        </m:sSubPr>
                        <m:e>
                          <m:d>
                            <m:dPr>
                              <m:ctrlPr>
                                <a:rPr lang="da-DK" b="0" i="1" smtClean="0">
                                  <a:latin typeface="Cambria Math" panose="02040503050406030204" pitchFamily="18" charset="0"/>
                                </a:rPr>
                              </m:ctrlPr>
                            </m:dPr>
                            <m:e>
                              <m:r>
                                <a:rPr lang="da-DK" b="0" i="1" smtClean="0">
                                  <a:latin typeface="Cambria Math" panose="02040503050406030204" pitchFamily="18" charset="0"/>
                                </a:rPr>
                                <m:t>𝐴</m:t>
                              </m:r>
                            </m:e>
                          </m:d>
                        </m:e>
                        <m:sub>
                          <m:r>
                            <a:rPr lang="da-DK" b="0" i="1" smtClean="0">
                              <a:latin typeface="Cambria Math" panose="02040503050406030204" pitchFamily="18" charset="0"/>
                            </a:rPr>
                            <m:t>𝑜𝑝𝑡</m:t>
                          </m:r>
                        </m:sub>
                      </m:sSub>
                      <m:r>
                        <a:rPr lang="da-DK" b="0" i="1" smtClean="0">
                          <a:latin typeface="Cambria Math" panose="02040503050406030204" pitchFamily="18" charset="0"/>
                        </a:rPr>
                        <m:t>=1/7</m:t>
                      </m:r>
                    </m:oMath>
                  </m:oMathPara>
                </a14:m>
                <a:endParaRPr lang="da-DK" dirty="0"/>
              </a:p>
            </p:txBody>
          </p:sp>
        </mc:Choice>
        <mc:Fallback xmlns="">
          <p:sp>
            <p:nvSpPr>
              <p:cNvPr id="47" name="TextBox 46">
                <a:extLst>
                  <a:ext uri="{FF2B5EF4-FFF2-40B4-BE49-F238E27FC236}">
                    <a16:creationId xmlns:a16="http://schemas.microsoft.com/office/drawing/2014/main" id="{88068E4F-D2BA-5500-B9B2-43C39E7DB4E7}"/>
                  </a:ext>
                </a:extLst>
              </p:cNvPr>
              <p:cNvSpPr txBox="1">
                <a:spLocks noRot="1" noChangeAspect="1" noMove="1" noResize="1" noEditPoints="1" noAdjustHandles="1" noChangeArrowheads="1" noChangeShapeType="1" noTextEdit="1"/>
              </p:cNvSpPr>
              <p:nvPr/>
            </p:nvSpPr>
            <p:spPr>
              <a:xfrm>
                <a:off x="3250372" y="5091280"/>
                <a:ext cx="1684885" cy="390748"/>
              </a:xfrm>
              <a:prstGeom prst="rect">
                <a:avLst/>
              </a:prstGeom>
              <a:blipFill>
                <a:blip r:embed="rId7"/>
                <a:stretch>
                  <a:fillRect b="-9375"/>
                </a:stretch>
              </a:blipFill>
            </p:spPr>
            <p:txBody>
              <a:bodyPr/>
              <a:lstStyle/>
              <a:p>
                <a:r>
                  <a:rPr lang="da-DK">
                    <a:noFill/>
                  </a:rPr>
                  <a:t> </a:t>
                </a:r>
              </a:p>
            </p:txBody>
          </p:sp>
        </mc:Fallback>
      </mc:AlternateContent>
    </p:spTree>
    <p:extLst>
      <p:ext uri="{BB962C8B-B14F-4D97-AF65-F5344CB8AC3E}">
        <p14:creationId xmlns:p14="http://schemas.microsoft.com/office/powerpoint/2010/main" val="30328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33</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950B2B6-1F5B-49A1-A1C2-9BC752A62FAC}"/>
                  </a:ext>
                </a:extLst>
              </p:cNvPr>
              <p:cNvSpPr txBox="1"/>
              <p:nvPr/>
            </p:nvSpPr>
            <p:spPr>
              <a:xfrm>
                <a:off x="9538237" y="1553056"/>
                <a:ext cx="2554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0 % &lt;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a:latin typeface="Cambria Math" panose="02040503050406030204" pitchFamily="18" charset="0"/>
                        </a:rPr>
                        <m:t> </m:t>
                      </m:r>
                      <m:r>
                        <a:rPr lang="da-DK" i="1" dirty="0" smtClean="0">
                          <a:latin typeface="Cambria Math" panose="02040503050406030204" pitchFamily="18" charset="0"/>
                        </a:rPr>
                        <m:t>&lt;</m:t>
                      </m:r>
                      <m:r>
                        <a:rPr lang="da-DK" i="1" dirty="0">
                          <a:latin typeface="Cambria Math" panose="02040503050406030204" pitchFamily="18" charset="0"/>
                        </a:rPr>
                        <m:t> </m:t>
                      </m:r>
                      <m:r>
                        <a:rPr lang="da-DK" i="1" dirty="0" smtClean="0">
                          <a:latin typeface="Cambria Math" panose="02040503050406030204" pitchFamily="18" charset="0"/>
                        </a:rPr>
                        <m:t>100 %</m:t>
                      </m:r>
                    </m:oMath>
                  </m:oMathPara>
                </a14:m>
                <a:endParaRPr lang="da-DK" dirty="0"/>
              </a:p>
            </p:txBody>
          </p:sp>
        </mc:Choice>
        <mc:Fallback xmlns="">
          <p:sp>
            <p:nvSpPr>
              <p:cNvPr id="36" name="TextBox 35">
                <a:extLst>
                  <a:ext uri="{FF2B5EF4-FFF2-40B4-BE49-F238E27FC236}">
                    <a16:creationId xmlns:a16="http://schemas.microsoft.com/office/drawing/2014/main" id="{F950B2B6-1F5B-49A1-A1C2-9BC752A62FAC}"/>
                  </a:ext>
                </a:extLst>
              </p:cNvPr>
              <p:cNvSpPr txBox="1">
                <a:spLocks noRot="1" noChangeAspect="1" noMove="1" noResize="1" noEditPoints="1" noAdjustHandles="1" noChangeArrowheads="1" noChangeShapeType="1" noTextEdit="1"/>
              </p:cNvSpPr>
              <p:nvPr/>
            </p:nvSpPr>
            <p:spPr>
              <a:xfrm>
                <a:off x="9538237" y="1553056"/>
                <a:ext cx="2554097" cy="369332"/>
              </a:xfrm>
              <a:prstGeom prst="rect">
                <a:avLst/>
              </a:prstGeom>
              <a:blipFill>
                <a:blip r:embed="rId3"/>
                <a:stretch>
                  <a:fillRect b="-1333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9376CAA-3CC2-6560-2A61-D84B2B90086D}"/>
                  </a:ext>
                </a:extLst>
              </p:cNvPr>
              <p:cNvSpPr txBox="1"/>
              <p:nvPr/>
            </p:nvSpPr>
            <p:spPr>
              <a:xfrm>
                <a:off x="9598565" y="2014542"/>
                <a:ext cx="24733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smtClean="0">
                          <a:latin typeface="Cambria Math" panose="02040503050406030204" pitchFamily="18" charset="0"/>
                        </a:rPr>
                        <m:t>+</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𝐵</m:t>
                          </m:r>
                        </m:e>
                      </m:d>
                      <m:r>
                        <a:rPr lang="da-DK" i="1" dirty="0" smtClean="0">
                          <a:latin typeface="Cambria Math" panose="02040503050406030204" pitchFamily="18" charset="0"/>
                        </a:rPr>
                        <m:t>=100</m:t>
                      </m:r>
                      <m:r>
                        <a:rPr lang="da-DK" b="0" i="1" dirty="0" smtClean="0">
                          <a:latin typeface="Cambria Math" panose="02040503050406030204" pitchFamily="18" charset="0"/>
                        </a:rPr>
                        <m:t> %</m:t>
                      </m:r>
                    </m:oMath>
                  </m:oMathPara>
                </a14:m>
                <a:endParaRPr lang="da-DK" dirty="0"/>
              </a:p>
            </p:txBody>
          </p:sp>
        </mc:Choice>
        <mc:Fallback xmlns="">
          <p:sp>
            <p:nvSpPr>
              <p:cNvPr id="40" name="TextBox 39">
                <a:extLst>
                  <a:ext uri="{FF2B5EF4-FFF2-40B4-BE49-F238E27FC236}">
                    <a16:creationId xmlns:a16="http://schemas.microsoft.com/office/drawing/2014/main" id="{C9376CAA-3CC2-6560-2A61-D84B2B90086D}"/>
                  </a:ext>
                </a:extLst>
              </p:cNvPr>
              <p:cNvSpPr txBox="1">
                <a:spLocks noRot="1" noChangeAspect="1" noMove="1" noResize="1" noEditPoints="1" noAdjustHandles="1" noChangeArrowheads="1" noChangeShapeType="1" noTextEdit="1"/>
              </p:cNvSpPr>
              <p:nvPr/>
            </p:nvSpPr>
            <p:spPr>
              <a:xfrm>
                <a:off x="9598565" y="2014542"/>
                <a:ext cx="2473306" cy="369332"/>
              </a:xfrm>
              <a:prstGeom prst="rect">
                <a:avLst/>
              </a:prstGeom>
              <a:blipFill>
                <a:blip r:embed="rId4"/>
                <a:stretch>
                  <a:fillRect b="-13333"/>
                </a:stretch>
              </a:blipFill>
            </p:spPr>
            <p:txBody>
              <a:bodyPr/>
              <a:lstStyle/>
              <a:p>
                <a:r>
                  <a:rPr lang="da-DK">
                    <a:noFill/>
                  </a:rPr>
                  <a:t> </a:t>
                </a:r>
              </a:p>
            </p:txBody>
          </p:sp>
        </mc:Fallback>
      </mc:AlternateContent>
      <p:pic>
        <p:nvPicPr>
          <p:cNvPr id="39" name="Picture 38" descr="Chart, histogram&#10;&#10;Description automatically generated">
            <a:extLst>
              <a:ext uri="{FF2B5EF4-FFF2-40B4-BE49-F238E27FC236}">
                <a16:creationId xmlns:a16="http://schemas.microsoft.com/office/drawing/2014/main" id="{49669324-E13F-33C1-F395-ECD2F6BC8560}"/>
              </a:ext>
            </a:extLst>
          </p:cNvPr>
          <p:cNvPicPr>
            <a:picLocks noChangeAspect="1"/>
          </p:cNvPicPr>
          <p:nvPr/>
        </p:nvPicPr>
        <p:blipFill>
          <a:blip r:embed="rId5"/>
          <a:stretch>
            <a:fillRect/>
          </a:stretch>
        </p:blipFill>
        <p:spPr>
          <a:xfrm>
            <a:off x="2899363" y="1863809"/>
            <a:ext cx="6361831" cy="4994191"/>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068E4F-D2BA-5500-B9B2-43C39E7DB4E7}"/>
                  </a:ext>
                </a:extLst>
              </p:cNvPr>
              <p:cNvSpPr txBox="1"/>
              <p:nvPr/>
            </p:nvSpPr>
            <p:spPr>
              <a:xfrm>
                <a:off x="4157959" y="5474080"/>
                <a:ext cx="1684885"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sSub>
                        <m:sSubPr>
                          <m:ctrlPr>
                            <a:rPr lang="da-DK" b="0" i="1" smtClean="0">
                              <a:latin typeface="Cambria Math" panose="02040503050406030204" pitchFamily="18" charset="0"/>
                            </a:rPr>
                          </m:ctrlPr>
                        </m:sSubPr>
                        <m:e>
                          <m:d>
                            <m:dPr>
                              <m:ctrlPr>
                                <a:rPr lang="da-DK" b="0" i="1" smtClean="0">
                                  <a:latin typeface="Cambria Math" panose="02040503050406030204" pitchFamily="18" charset="0"/>
                                </a:rPr>
                              </m:ctrlPr>
                            </m:dPr>
                            <m:e>
                              <m:r>
                                <a:rPr lang="da-DK" b="0" i="1" smtClean="0">
                                  <a:latin typeface="Cambria Math" panose="02040503050406030204" pitchFamily="18" charset="0"/>
                                </a:rPr>
                                <m:t>𝐴</m:t>
                              </m:r>
                            </m:e>
                          </m:d>
                        </m:e>
                        <m:sub>
                          <m:r>
                            <a:rPr lang="da-DK" b="0" i="1" smtClean="0">
                              <a:latin typeface="Cambria Math" panose="02040503050406030204" pitchFamily="18" charset="0"/>
                            </a:rPr>
                            <m:t>𝑜𝑝𝑡</m:t>
                          </m:r>
                        </m:sub>
                      </m:sSub>
                      <m:r>
                        <a:rPr lang="da-DK" b="0" i="1" smtClean="0">
                          <a:latin typeface="Cambria Math" panose="02040503050406030204" pitchFamily="18" charset="0"/>
                        </a:rPr>
                        <m:t>=1/7</m:t>
                      </m:r>
                    </m:oMath>
                  </m:oMathPara>
                </a14:m>
                <a:endParaRPr lang="da-DK" dirty="0"/>
              </a:p>
            </p:txBody>
          </p:sp>
        </mc:Choice>
        <mc:Fallback xmlns="">
          <p:sp>
            <p:nvSpPr>
              <p:cNvPr id="47" name="TextBox 46">
                <a:extLst>
                  <a:ext uri="{FF2B5EF4-FFF2-40B4-BE49-F238E27FC236}">
                    <a16:creationId xmlns:a16="http://schemas.microsoft.com/office/drawing/2014/main" id="{88068E4F-D2BA-5500-B9B2-43C39E7DB4E7}"/>
                  </a:ext>
                </a:extLst>
              </p:cNvPr>
              <p:cNvSpPr txBox="1">
                <a:spLocks noRot="1" noChangeAspect="1" noMove="1" noResize="1" noEditPoints="1" noAdjustHandles="1" noChangeArrowheads="1" noChangeShapeType="1" noTextEdit="1"/>
              </p:cNvSpPr>
              <p:nvPr/>
            </p:nvSpPr>
            <p:spPr>
              <a:xfrm>
                <a:off x="4157959" y="5474080"/>
                <a:ext cx="1684885" cy="390748"/>
              </a:xfrm>
              <a:prstGeom prst="rect">
                <a:avLst/>
              </a:prstGeom>
              <a:blipFill>
                <a:blip r:embed="rId6"/>
                <a:stretch>
                  <a:fillRect b="-967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F3A7CC-535B-FD79-F47F-0DEA9B2ED37E}"/>
                  </a:ext>
                </a:extLst>
              </p:cNvPr>
              <p:cNvSpPr txBox="1"/>
              <p:nvPr/>
            </p:nvSpPr>
            <p:spPr>
              <a:xfrm>
                <a:off x="4020697" y="1272753"/>
                <a:ext cx="4538294"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𝑠𝑤𝑖𝑚</m:t>
                          </m:r>
                          <m:r>
                            <a:rPr lang="da-DK" i="1" dirty="0">
                              <a:latin typeface="Cambria Math" panose="02040503050406030204" pitchFamily="18" charset="0"/>
                            </a:rPr>
                            <m:t> </m:t>
                          </m:r>
                          <m:r>
                            <a:rPr lang="da-DK" i="1" dirty="0" smtClean="0">
                              <a:latin typeface="Cambria Math" panose="02040503050406030204" pitchFamily="18" charset="0"/>
                            </a:rPr>
                            <m:t>𝑟𝑖𝑛𝑔</m:t>
                          </m:r>
                          <m:r>
                            <a:rPr lang="da-DK" i="1" dirty="0">
                              <a:latin typeface="Cambria Math" panose="02040503050406030204" pitchFamily="18" charset="0"/>
                            </a:rPr>
                            <m:t> </m:t>
                          </m:r>
                          <m:r>
                            <a:rPr lang="da-DK" i="1" dirty="0" smtClean="0">
                              <a:latin typeface="Cambria Math" panose="02040503050406030204" pitchFamily="18" charset="0"/>
                            </a:rPr>
                            <m:t>𝑎𝑡</m:t>
                          </m:r>
                          <m:r>
                            <a:rPr lang="da-DK" i="1" dirty="0">
                              <a:latin typeface="Cambria Math" panose="02040503050406030204" pitchFamily="18" charset="0"/>
                            </a:rPr>
                            <m:t> </m:t>
                          </m:r>
                          <m:r>
                            <a:rPr lang="da-DK" i="1" dirty="0" smtClean="0">
                              <a:latin typeface="Cambria Math" panose="02040503050406030204" pitchFamily="18" charset="0"/>
                            </a:rPr>
                            <m:t>𝑠𝑖𝑡𝑒</m:t>
                          </m:r>
                        </m:e>
                      </m:d>
                      <m:r>
                        <a:rPr lang="da-DK" i="1" dirty="0" smtClean="0">
                          <a:latin typeface="Cambria Math" panose="02040503050406030204" pitchFamily="18" charset="0"/>
                        </a:rPr>
                        <m:t>=</m:t>
                      </m:r>
                      <m:r>
                        <a:rPr lang="da-DK" i="1" dirty="0">
                          <a:latin typeface="Cambria Math" panose="02040503050406030204" pitchFamily="18" charset="0"/>
                        </a:rPr>
                        <m: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b="0" i="1" dirty="0" smtClean="0">
                          <a:latin typeface="Cambria Math" panose="02040503050406030204" pitchFamily="18" charset="0"/>
                        </a:rPr>
                        <m:t>⋅</m:t>
                      </m:r>
                      <m:sSup>
                        <m:sSupPr>
                          <m:ctrlPr>
                            <a:rPr lang="da-DK" i="1" dirty="0" smtClean="0">
                              <a:latin typeface="Cambria Math" panose="02040503050406030204" pitchFamily="18" charset="0"/>
                            </a:rPr>
                          </m:ctrlPr>
                        </m:sSupPr>
                        <m:e>
                          <m:d>
                            <m:dPr>
                              <m:ctrlPr>
                                <a:rPr lang="da-DK" i="1" dirty="0" smtClean="0">
                                  <a:latin typeface="Cambria Math" panose="02040503050406030204" pitchFamily="18" charset="0"/>
                                </a:rPr>
                              </m:ctrlPr>
                            </m:dPr>
                            <m:e>
                              <m:r>
                                <a:rPr lang="da-DK" i="1" dirty="0" smtClean="0">
                                  <a:latin typeface="Cambria Math" panose="02040503050406030204" pitchFamily="18" charset="0"/>
                                </a:rPr>
                                <m:t>1−</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e>
                          </m:d>
                        </m:e>
                        <m:sup>
                          <m:r>
                            <a:rPr lang="da-DK" i="1" dirty="0" smtClean="0">
                              <a:latin typeface="Cambria Math" panose="02040503050406030204" pitchFamily="18" charset="0"/>
                            </a:rPr>
                            <m:t>6</m:t>
                          </m:r>
                        </m:sup>
                      </m:sSup>
                    </m:oMath>
                  </m:oMathPara>
                </a14:m>
                <a:endParaRPr lang="da-DK" dirty="0"/>
              </a:p>
            </p:txBody>
          </p:sp>
        </mc:Choice>
        <mc:Fallback xmlns="">
          <p:sp>
            <p:nvSpPr>
              <p:cNvPr id="44" name="TextBox 43">
                <a:extLst>
                  <a:ext uri="{FF2B5EF4-FFF2-40B4-BE49-F238E27FC236}">
                    <a16:creationId xmlns:a16="http://schemas.microsoft.com/office/drawing/2014/main" id="{CFF3A7CC-535B-FD79-F47F-0DEA9B2ED37E}"/>
                  </a:ext>
                </a:extLst>
              </p:cNvPr>
              <p:cNvSpPr txBox="1">
                <a:spLocks noRot="1" noChangeAspect="1" noMove="1" noResize="1" noEditPoints="1" noAdjustHandles="1" noChangeArrowheads="1" noChangeShapeType="1" noTextEdit="1"/>
              </p:cNvSpPr>
              <p:nvPr/>
            </p:nvSpPr>
            <p:spPr>
              <a:xfrm>
                <a:off x="4020697" y="1272753"/>
                <a:ext cx="4538294" cy="459678"/>
              </a:xfrm>
              <a:prstGeom prst="rect">
                <a:avLst/>
              </a:prstGeom>
              <a:blipFill>
                <a:blip r:embed="rId7"/>
                <a:stretch>
                  <a:fillRect b="-8108"/>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DEA02AE-A442-8B92-39FC-63B86147171E}"/>
                  </a:ext>
                </a:extLst>
              </p:cNvPr>
              <p:cNvSpPr txBox="1"/>
              <p:nvPr/>
            </p:nvSpPr>
            <p:spPr>
              <a:xfrm>
                <a:off x="5298976" y="2883830"/>
                <a:ext cx="3636124"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sSub>
                        <m:sSubPr>
                          <m:ctrlPr>
                            <a:rPr lang="da-DK" b="0" i="1" smtClean="0">
                              <a:latin typeface="Cambria Math" panose="02040503050406030204" pitchFamily="18" charset="0"/>
                            </a:rPr>
                          </m:ctrlPr>
                        </m:sSubPr>
                        <m:e>
                          <m:d>
                            <m:dPr>
                              <m:ctrlPr>
                                <a:rPr lang="da-DK" b="0" i="1" smtClean="0">
                                  <a:latin typeface="Cambria Math" panose="02040503050406030204" pitchFamily="18" charset="0"/>
                                </a:rPr>
                              </m:ctrlPr>
                            </m:dPr>
                            <m:e>
                              <m:r>
                                <a:rPr lang="da-DK" b="0" i="1" smtClean="0">
                                  <a:latin typeface="Cambria Math" panose="02040503050406030204" pitchFamily="18" charset="0"/>
                                </a:rPr>
                                <m:t>𝑠𝑤𝑖𝑚</m:t>
                              </m:r>
                              <m:r>
                                <a:rPr lang="da-DK" b="0" i="1" smtClean="0">
                                  <a:latin typeface="Cambria Math" panose="02040503050406030204" pitchFamily="18" charset="0"/>
                                </a:rPr>
                                <m:t> </m:t>
                              </m:r>
                              <m:r>
                                <a:rPr lang="da-DK" b="0" i="1" smtClean="0">
                                  <a:latin typeface="Cambria Math" panose="02040503050406030204" pitchFamily="18" charset="0"/>
                                </a:rPr>
                                <m:t>𝑟𝑖𝑛𝑔</m:t>
                              </m:r>
                              <m:r>
                                <a:rPr lang="da-DK" b="0" i="1" smtClean="0">
                                  <a:latin typeface="Cambria Math" panose="02040503050406030204" pitchFamily="18" charset="0"/>
                                </a:rPr>
                                <m:t> </m:t>
                              </m:r>
                              <m:r>
                                <a:rPr lang="da-DK" b="0" i="1" smtClean="0">
                                  <a:latin typeface="Cambria Math" panose="02040503050406030204" pitchFamily="18" charset="0"/>
                                </a:rPr>
                                <m:t>𝑎𝑡</m:t>
                              </m:r>
                              <m:r>
                                <a:rPr lang="da-DK" b="0" i="1" smtClean="0">
                                  <a:latin typeface="Cambria Math" panose="02040503050406030204" pitchFamily="18" charset="0"/>
                                </a:rPr>
                                <m:t> </m:t>
                              </m:r>
                              <m:r>
                                <a:rPr lang="da-DK" b="0" i="1" smtClean="0">
                                  <a:latin typeface="Cambria Math" panose="02040503050406030204" pitchFamily="18" charset="0"/>
                                </a:rPr>
                                <m:t>𝑠𝑖𝑡𝑒</m:t>
                              </m:r>
                            </m:e>
                          </m:d>
                        </m:e>
                        <m:sub>
                          <m:r>
                            <a:rPr lang="da-DK" b="0" i="1" smtClean="0">
                              <a:latin typeface="Cambria Math" panose="02040503050406030204" pitchFamily="18" charset="0"/>
                            </a:rPr>
                            <m:t>𝑜𝑝𝑡</m:t>
                          </m:r>
                        </m:sub>
                      </m:sSub>
                      <m:r>
                        <a:rPr lang="da-DK" b="0" i="1" smtClean="0">
                          <a:latin typeface="Cambria Math" panose="02040503050406030204" pitchFamily="18" charset="0"/>
                        </a:rPr>
                        <m:t>=0.0566</m:t>
                      </m:r>
                    </m:oMath>
                  </m:oMathPara>
                </a14:m>
                <a:endParaRPr lang="da-DK" dirty="0"/>
              </a:p>
            </p:txBody>
          </p:sp>
        </mc:Choice>
        <mc:Fallback xmlns="">
          <p:sp>
            <p:nvSpPr>
              <p:cNvPr id="41" name="TextBox 40">
                <a:extLst>
                  <a:ext uri="{FF2B5EF4-FFF2-40B4-BE49-F238E27FC236}">
                    <a16:creationId xmlns:a16="http://schemas.microsoft.com/office/drawing/2014/main" id="{8DEA02AE-A442-8B92-39FC-63B86147171E}"/>
                  </a:ext>
                </a:extLst>
              </p:cNvPr>
              <p:cNvSpPr txBox="1">
                <a:spLocks noRot="1" noChangeAspect="1" noMove="1" noResize="1" noEditPoints="1" noAdjustHandles="1" noChangeArrowheads="1" noChangeShapeType="1" noTextEdit="1"/>
              </p:cNvSpPr>
              <p:nvPr/>
            </p:nvSpPr>
            <p:spPr>
              <a:xfrm>
                <a:off x="5298976" y="2883830"/>
                <a:ext cx="3636124" cy="390748"/>
              </a:xfrm>
              <a:prstGeom prst="rect">
                <a:avLst/>
              </a:prstGeom>
              <a:blipFill>
                <a:blip r:embed="rId8"/>
                <a:stretch>
                  <a:fillRect b="-12903"/>
                </a:stretch>
              </a:blipFill>
            </p:spPr>
            <p:txBody>
              <a:bodyPr/>
              <a:lstStyle/>
              <a:p>
                <a:r>
                  <a:rPr lang="da-DK">
                    <a:noFill/>
                  </a:rPr>
                  <a:t> </a:t>
                </a:r>
              </a:p>
            </p:txBody>
          </p:sp>
        </mc:Fallback>
      </mc:AlternateContent>
    </p:spTree>
    <p:extLst>
      <p:ext uri="{BB962C8B-B14F-4D97-AF65-F5344CB8AC3E}">
        <p14:creationId xmlns:p14="http://schemas.microsoft.com/office/powerpoint/2010/main" val="4090672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34</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p:pic>
        <p:nvPicPr>
          <p:cNvPr id="37" name="Picture 36" descr="Background pattern&#10;&#10;Description automatically generated">
            <a:extLst>
              <a:ext uri="{FF2B5EF4-FFF2-40B4-BE49-F238E27FC236}">
                <a16:creationId xmlns:a16="http://schemas.microsoft.com/office/drawing/2014/main" id="{83E90B0B-6844-8680-FAFD-956A1FE56DAA}"/>
              </a:ext>
            </a:extLst>
          </p:cNvPr>
          <p:cNvPicPr>
            <a:picLocks noChangeAspect="1"/>
          </p:cNvPicPr>
          <p:nvPr/>
        </p:nvPicPr>
        <p:blipFill>
          <a:blip r:embed="rId3"/>
          <a:stretch>
            <a:fillRect/>
          </a:stretch>
        </p:blipFill>
        <p:spPr>
          <a:xfrm>
            <a:off x="2517985" y="1060914"/>
            <a:ext cx="7262992" cy="5806510"/>
          </a:xfrm>
          <a:prstGeom prst="rect">
            <a:avLst/>
          </a:prstGeom>
        </p:spPr>
      </p:pic>
    </p:spTree>
    <p:extLst>
      <p:ext uri="{BB962C8B-B14F-4D97-AF65-F5344CB8AC3E}">
        <p14:creationId xmlns:p14="http://schemas.microsoft.com/office/powerpoint/2010/main" val="1476111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35</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p:pic>
        <p:nvPicPr>
          <p:cNvPr id="37" name="Picture 36">
            <a:extLst>
              <a:ext uri="{FF2B5EF4-FFF2-40B4-BE49-F238E27FC236}">
                <a16:creationId xmlns:a16="http://schemas.microsoft.com/office/drawing/2014/main" id="{83E90B0B-6844-8680-FAFD-956A1FE56DAA}"/>
              </a:ext>
            </a:extLst>
          </p:cNvPr>
          <p:cNvPicPr>
            <a:picLocks noChangeAspect="1"/>
          </p:cNvPicPr>
          <p:nvPr/>
        </p:nvPicPr>
        <p:blipFill>
          <a:blip r:embed="rId3"/>
          <a:srcRect/>
          <a:stretch/>
        </p:blipFill>
        <p:spPr>
          <a:xfrm>
            <a:off x="2517985" y="1060914"/>
            <a:ext cx="7262992" cy="5806509"/>
          </a:xfrm>
          <a:prstGeom prst="rect">
            <a:avLst/>
          </a:prstGeom>
        </p:spPr>
      </p:pic>
    </p:spTree>
    <p:extLst>
      <p:ext uri="{BB962C8B-B14F-4D97-AF65-F5344CB8AC3E}">
        <p14:creationId xmlns:p14="http://schemas.microsoft.com/office/powerpoint/2010/main" val="3348698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a:xfrm>
            <a:off x="588963" y="620714"/>
            <a:ext cx="10855334" cy="463473"/>
          </a:xfrm>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36</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85717" y="4717602"/>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41915" y="6335041"/>
            <a:ext cx="1604927" cy="276999"/>
          </a:xfrm>
          <a:prstGeom prst="rect">
            <a:avLst/>
          </a:prstGeom>
          <a:noFill/>
        </p:spPr>
        <p:txBody>
          <a:bodyPr wrap="none" rtlCol="0">
            <a:spAutoFit/>
          </a:bodyPr>
          <a:lstStyle/>
          <a:p>
            <a:r>
              <a:rPr lang="da-DK" sz="1200" b="1" dirty="0"/>
              <a:t>Swim ring structure</a:t>
            </a:r>
          </a:p>
        </p:txBody>
      </p:sp>
      <p:pic>
        <p:nvPicPr>
          <p:cNvPr id="37" name="Picture 36">
            <a:extLst>
              <a:ext uri="{FF2B5EF4-FFF2-40B4-BE49-F238E27FC236}">
                <a16:creationId xmlns:a16="http://schemas.microsoft.com/office/drawing/2014/main" id="{83E90B0B-6844-8680-FAFD-956A1FE56DAA}"/>
              </a:ext>
            </a:extLst>
          </p:cNvPr>
          <p:cNvPicPr>
            <a:picLocks noChangeAspect="1"/>
          </p:cNvPicPr>
          <p:nvPr/>
        </p:nvPicPr>
        <p:blipFill>
          <a:blip r:embed="rId3"/>
          <a:srcRect/>
          <a:stretch/>
        </p:blipFill>
        <p:spPr>
          <a:xfrm>
            <a:off x="2517985" y="1060914"/>
            <a:ext cx="7262991" cy="5806509"/>
          </a:xfrm>
          <a:prstGeom prst="rect">
            <a:avLst/>
          </a:prstGeom>
        </p:spPr>
      </p:pic>
      <p:pic>
        <p:nvPicPr>
          <p:cNvPr id="36" name="Picture 35" descr="A computer on a table&#10;&#10;Description automatically generated with low confidence">
            <a:extLst>
              <a:ext uri="{FF2B5EF4-FFF2-40B4-BE49-F238E27FC236}">
                <a16:creationId xmlns:a16="http://schemas.microsoft.com/office/drawing/2014/main" id="{9CA3FC20-2698-2C20-C6DC-C26B51CA1DD8}"/>
              </a:ext>
            </a:extLst>
          </p:cNvPr>
          <p:cNvPicPr>
            <a:picLocks noChangeAspect="1"/>
          </p:cNvPicPr>
          <p:nvPr/>
        </p:nvPicPr>
        <p:blipFill rotWithShape="1">
          <a:blip r:embed="rId4"/>
          <a:srcRect l="33915" t="30387" r="16969" b="15336"/>
          <a:stretch/>
        </p:blipFill>
        <p:spPr>
          <a:xfrm rot="5400000">
            <a:off x="9748596" y="1875058"/>
            <a:ext cx="2325560" cy="1927437"/>
          </a:xfrm>
          <a:prstGeom prst="rect">
            <a:avLst/>
          </a:prstGeom>
        </p:spPr>
      </p:pic>
    </p:spTree>
    <p:extLst>
      <p:ext uri="{BB962C8B-B14F-4D97-AF65-F5344CB8AC3E}">
        <p14:creationId xmlns:p14="http://schemas.microsoft.com/office/powerpoint/2010/main" val="4127544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DF12C-210A-844F-29EC-9C8BE80CD649}"/>
              </a:ext>
            </a:extLst>
          </p:cNvPr>
          <p:cNvSpPr>
            <a:spLocks noGrp="1"/>
          </p:cNvSpPr>
          <p:nvPr>
            <p:ph type="title"/>
          </p:nvPr>
        </p:nvSpPr>
        <p:spPr/>
        <p:txBody>
          <a:bodyPr/>
          <a:lstStyle/>
          <a:p>
            <a:r>
              <a:rPr lang="da-DK" dirty="0"/>
              <a:t>Binding energy prediction models for -H and -COOH</a:t>
            </a:r>
          </a:p>
        </p:txBody>
      </p:sp>
      <p:sp>
        <p:nvSpPr>
          <p:cNvPr id="3" name="Content Placeholder 2">
            <a:extLst>
              <a:ext uri="{FF2B5EF4-FFF2-40B4-BE49-F238E27FC236}">
                <a16:creationId xmlns:a16="http://schemas.microsoft.com/office/drawing/2014/main" id="{074EDC27-6C1E-E1B9-4405-90F69F23E48E}"/>
              </a:ext>
            </a:extLst>
          </p:cNvPr>
          <p:cNvSpPr>
            <a:spLocks noGrp="1"/>
          </p:cNvSpPr>
          <p:nvPr>
            <p:ph idx="1"/>
          </p:nvPr>
        </p:nvSpPr>
        <p:spPr>
          <a:xfrm>
            <a:off x="588963" y="1635125"/>
            <a:ext cx="11012488" cy="4177096"/>
          </a:xfrm>
        </p:spPr>
        <p:txBody>
          <a:bodyPr/>
          <a:lstStyle/>
          <a:p>
            <a:pPr marL="0" indent="0">
              <a:buNone/>
            </a:pPr>
            <a:r>
              <a:rPr lang="da-DK" b="1" dirty="0"/>
              <a:t>Models:</a:t>
            </a:r>
          </a:p>
          <a:p>
            <a:r>
              <a:rPr lang="da-DK" dirty="0"/>
              <a:t>Hollow site –H</a:t>
            </a:r>
          </a:p>
          <a:p>
            <a:pPr lvl="1"/>
            <a:r>
              <a:rPr lang="da-DK" dirty="0"/>
              <a:t>Input: Same vector as other hollow-site models</a:t>
            </a:r>
          </a:p>
          <a:p>
            <a:pPr lvl="1"/>
            <a:r>
              <a:rPr lang="da-DK" dirty="0"/>
              <a:t>Output: Binding energy</a:t>
            </a:r>
          </a:p>
          <a:p>
            <a:r>
              <a:rPr lang="da-DK" dirty="0"/>
              <a:t>On-top site –COOH</a:t>
            </a:r>
          </a:p>
          <a:p>
            <a:pPr lvl="1"/>
            <a:r>
              <a:rPr lang="da-DK" dirty="0"/>
              <a:t>Input: Same vector as other on-top site models</a:t>
            </a:r>
          </a:p>
          <a:p>
            <a:pPr lvl="1"/>
            <a:r>
              <a:rPr lang="da-DK" dirty="0"/>
              <a:t>Output: Binding energy</a:t>
            </a:r>
          </a:p>
          <a:p>
            <a:r>
              <a:rPr lang="da-DK" dirty="0"/>
              <a:t>Mixed site –H and –COOH</a:t>
            </a:r>
          </a:p>
          <a:p>
            <a:pPr lvl="1"/>
            <a:r>
              <a:rPr lang="da-DK" dirty="0"/>
              <a:t>Input: On-top vector AND hollow-site vector combined?</a:t>
            </a:r>
          </a:p>
          <a:p>
            <a:pPr lvl="1"/>
            <a:r>
              <a:rPr lang="da-DK" dirty="0"/>
              <a:t>Output: Binding energy</a:t>
            </a:r>
          </a:p>
        </p:txBody>
      </p:sp>
      <p:sp>
        <p:nvSpPr>
          <p:cNvPr id="4" name="Date Placeholder 3">
            <a:extLst>
              <a:ext uri="{FF2B5EF4-FFF2-40B4-BE49-F238E27FC236}">
                <a16:creationId xmlns:a16="http://schemas.microsoft.com/office/drawing/2014/main" id="{794634C3-55B6-39BE-FD2F-13D0B7950EF7}"/>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3760B60D-65BB-559D-CF2F-A4521B9E729A}"/>
              </a:ext>
            </a:extLst>
          </p:cNvPr>
          <p:cNvSpPr>
            <a:spLocks noGrp="1"/>
          </p:cNvSpPr>
          <p:nvPr>
            <p:ph type="sldNum" sz="quarter" idx="12"/>
          </p:nvPr>
        </p:nvSpPr>
        <p:spPr/>
        <p:txBody>
          <a:bodyPr/>
          <a:lstStyle/>
          <a:p>
            <a:fld id="{091A926C-488A-4E3E-9C21-57CAA120E114}" type="slidenum">
              <a:rPr lang="da-DK" smtClean="0"/>
              <a:t>37</a:t>
            </a:fld>
            <a:endParaRPr lang="da-DK" dirty="0"/>
          </a:p>
        </p:txBody>
      </p:sp>
    </p:spTree>
    <p:extLst>
      <p:ext uri="{BB962C8B-B14F-4D97-AF65-F5344CB8AC3E}">
        <p14:creationId xmlns:p14="http://schemas.microsoft.com/office/powerpoint/2010/main" val="3383422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620714"/>
            <a:ext cx="6882354" cy="489021"/>
          </a:xfrm>
        </p:spPr>
        <p:txBody>
          <a:bodyPr/>
          <a:lstStyle/>
          <a:p>
            <a:r>
              <a:rPr lang="da-DK" dirty="0"/>
              <a:t>Methods – Predicting binding energies </a:t>
            </a:r>
          </a:p>
        </p:txBody>
      </p:sp>
      <p:pic>
        <p:nvPicPr>
          <p:cNvPr id="12" name="Content Placeholder 11" descr="Chart, bubble chart&#10;&#10;Description automatically generated">
            <a:extLst>
              <a:ext uri="{FF2B5EF4-FFF2-40B4-BE49-F238E27FC236}">
                <a16:creationId xmlns:a16="http://schemas.microsoft.com/office/drawing/2014/main" id="{7D9770D4-0ABE-74EF-77D4-772FA06D959B}"/>
              </a:ext>
            </a:extLst>
          </p:cNvPr>
          <p:cNvPicPr>
            <a:picLocks noGrp="1" noChangeAspect="1"/>
          </p:cNvPicPr>
          <p:nvPr>
            <p:ph idx="1"/>
          </p:nvPr>
        </p:nvPicPr>
        <p:blipFill>
          <a:blip r:embed="rId3"/>
          <a:stretch>
            <a:fillRect/>
          </a:stretch>
        </p:blipFill>
        <p:spPr>
          <a:xfrm>
            <a:off x="4347078" y="1400154"/>
            <a:ext cx="3804459" cy="2274833"/>
          </a:xfrm>
        </p:spPr>
      </p:pic>
      <p:sp>
        <p:nvSpPr>
          <p:cNvPr id="4" name="Pladsholder til slidenummer 3"/>
          <p:cNvSpPr>
            <a:spLocks noGrp="1"/>
          </p:cNvSpPr>
          <p:nvPr>
            <p:ph type="sldNum" sz="quarter" idx="12"/>
          </p:nvPr>
        </p:nvSpPr>
        <p:spPr/>
        <p:txBody>
          <a:bodyPr/>
          <a:lstStyle/>
          <a:p>
            <a:fld id="{091A926C-488A-4E3E-9C21-57CAA120E114}" type="slidenum">
              <a:rPr lang="da-DK" smtClean="0"/>
              <a:t>38</a:t>
            </a:fld>
            <a:endParaRPr lang="da-DK" dirty="0"/>
          </a:p>
        </p:txBody>
      </p:sp>
      <p:sp>
        <p:nvSpPr>
          <p:cNvPr id="6" name="Date Placeholder 5"/>
          <p:cNvSpPr>
            <a:spLocks noGrp="1"/>
          </p:cNvSpPr>
          <p:nvPr>
            <p:ph type="dt" sz="half" idx="10"/>
          </p:nvPr>
        </p:nvSpPr>
        <p:spPr/>
        <p:txBody>
          <a:bodyPr/>
          <a:lstStyle/>
          <a:p>
            <a:fld id="{4EFC3BBF-1D93-4703-ADE1-710F97721AD1}" type="datetime1">
              <a:rPr lang="da-DK" smtClean="0"/>
              <a:t>11.08.2023</a:t>
            </a:fld>
            <a:endParaRPr lang="da-DK" dirty="0"/>
          </a:p>
        </p:txBody>
      </p:sp>
      <p:pic>
        <p:nvPicPr>
          <p:cNvPr id="16" name="Picture 15" descr="Chart, bubble chart&#10;&#10;Description automatically generated">
            <a:extLst>
              <a:ext uri="{FF2B5EF4-FFF2-40B4-BE49-F238E27FC236}">
                <a16:creationId xmlns:a16="http://schemas.microsoft.com/office/drawing/2014/main" id="{0B9A1F46-3282-12FE-5B74-24E4DD503F87}"/>
              </a:ext>
            </a:extLst>
          </p:cNvPr>
          <p:cNvPicPr>
            <a:picLocks noChangeAspect="1"/>
          </p:cNvPicPr>
          <p:nvPr/>
        </p:nvPicPr>
        <p:blipFill>
          <a:blip r:embed="rId4"/>
          <a:stretch>
            <a:fillRect/>
          </a:stretch>
        </p:blipFill>
        <p:spPr>
          <a:xfrm>
            <a:off x="4325078" y="3965402"/>
            <a:ext cx="3993036" cy="2637005"/>
          </a:xfrm>
          <a:prstGeom prst="rect">
            <a:avLst/>
          </a:prstGeom>
        </p:spPr>
      </p:pic>
      <p:sp>
        <p:nvSpPr>
          <p:cNvPr id="19" name="TextBox 18">
            <a:extLst>
              <a:ext uri="{FF2B5EF4-FFF2-40B4-BE49-F238E27FC236}">
                <a16:creationId xmlns:a16="http://schemas.microsoft.com/office/drawing/2014/main" id="{CCB30ADE-27D9-62E9-BB9E-1E3E0A58DE2B}"/>
              </a:ext>
            </a:extLst>
          </p:cNvPr>
          <p:cNvSpPr txBox="1"/>
          <p:nvPr/>
        </p:nvSpPr>
        <p:spPr>
          <a:xfrm>
            <a:off x="1329432" y="1330210"/>
            <a:ext cx="1462260" cy="369332"/>
          </a:xfrm>
          <a:prstGeom prst="rect">
            <a:avLst/>
          </a:prstGeom>
          <a:noFill/>
        </p:spPr>
        <p:txBody>
          <a:bodyPr wrap="none" rtlCol="0">
            <a:spAutoFit/>
          </a:bodyPr>
          <a:lstStyle/>
          <a:p>
            <a:r>
              <a:rPr lang="da-DK" b="1" dirty="0"/>
              <a:t>On-top slab</a:t>
            </a:r>
          </a:p>
        </p:txBody>
      </p:sp>
      <p:sp>
        <p:nvSpPr>
          <p:cNvPr id="20" name="TextBox 19">
            <a:extLst>
              <a:ext uri="{FF2B5EF4-FFF2-40B4-BE49-F238E27FC236}">
                <a16:creationId xmlns:a16="http://schemas.microsoft.com/office/drawing/2014/main" id="{3E636916-1D61-A7E5-DA96-005AC95EEDB2}"/>
              </a:ext>
            </a:extLst>
          </p:cNvPr>
          <p:cNvSpPr txBox="1"/>
          <p:nvPr/>
        </p:nvSpPr>
        <p:spPr>
          <a:xfrm>
            <a:off x="1083498" y="4204299"/>
            <a:ext cx="1930337" cy="369332"/>
          </a:xfrm>
          <a:prstGeom prst="rect">
            <a:avLst/>
          </a:prstGeom>
          <a:noFill/>
        </p:spPr>
        <p:txBody>
          <a:bodyPr wrap="none" rtlCol="0">
            <a:spAutoFit/>
          </a:bodyPr>
          <a:lstStyle/>
          <a:p>
            <a:r>
              <a:rPr lang="da-DK" b="1" dirty="0"/>
              <a:t>Hollow-site slab</a:t>
            </a:r>
          </a:p>
        </p:txBody>
      </p:sp>
      <p:cxnSp>
        <p:nvCxnSpPr>
          <p:cNvPr id="22" name="Straight Arrow Connector 21">
            <a:extLst>
              <a:ext uri="{FF2B5EF4-FFF2-40B4-BE49-F238E27FC236}">
                <a16:creationId xmlns:a16="http://schemas.microsoft.com/office/drawing/2014/main" id="{AA57176B-D2A4-1262-D103-FDB6559C891A}"/>
              </a:ext>
            </a:extLst>
          </p:cNvPr>
          <p:cNvCxnSpPr/>
          <p:nvPr/>
        </p:nvCxnSpPr>
        <p:spPr>
          <a:xfrm>
            <a:off x="3444132" y="2521511"/>
            <a:ext cx="8586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4107C0-883F-D5C8-EDF1-CA9CC8FFBA2A}"/>
              </a:ext>
            </a:extLst>
          </p:cNvPr>
          <p:cNvCxnSpPr>
            <a:cxnSpLocks/>
          </p:cNvCxnSpPr>
          <p:nvPr/>
        </p:nvCxnSpPr>
        <p:spPr>
          <a:xfrm>
            <a:off x="3444132" y="5394808"/>
            <a:ext cx="90871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B977B48C-4258-01FC-2E9D-0C645327C652}"/>
              </a:ext>
            </a:extLst>
          </p:cNvPr>
          <p:cNvSpPr/>
          <p:nvPr/>
        </p:nvSpPr>
        <p:spPr>
          <a:xfrm>
            <a:off x="9996278" y="1951464"/>
            <a:ext cx="15388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Regression algorithm</a:t>
            </a:r>
          </a:p>
        </p:txBody>
      </p:sp>
      <p:sp>
        <p:nvSpPr>
          <p:cNvPr id="27" name="Rounded Rectangle 26">
            <a:extLst>
              <a:ext uri="{FF2B5EF4-FFF2-40B4-BE49-F238E27FC236}">
                <a16:creationId xmlns:a16="http://schemas.microsoft.com/office/drawing/2014/main" id="{4C606EF2-A511-4338-174E-FE0460402782}"/>
              </a:ext>
            </a:extLst>
          </p:cNvPr>
          <p:cNvSpPr/>
          <p:nvPr/>
        </p:nvSpPr>
        <p:spPr>
          <a:xfrm>
            <a:off x="9996278" y="4937608"/>
            <a:ext cx="15388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Regression algorithm</a:t>
            </a:r>
          </a:p>
        </p:txBody>
      </p:sp>
      <p:cxnSp>
        <p:nvCxnSpPr>
          <p:cNvPr id="28" name="Straight Arrow Connector 27">
            <a:extLst>
              <a:ext uri="{FF2B5EF4-FFF2-40B4-BE49-F238E27FC236}">
                <a16:creationId xmlns:a16="http://schemas.microsoft.com/office/drawing/2014/main" id="{B3D9D43F-3E53-22BA-8623-1738E9B28AB7}"/>
              </a:ext>
            </a:extLst>
          </p:cNvPr>
          <p:cNvCxnSpPr>
            <a:cxnSpLocks/>
          </p:cNvCxnSpPr>
          <p:nvPr/>
        </p:nvCxnSpPr>
        <p:spPr>
          <a:xfrm>
            <a:off x="8295812" y="2488058"/>
            <a:ext cx="16001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57C0D04-97EF-1D94-F324-8D70C21DC22B}"/>
              </a:ext>
            </a:extLst>
          </p:cNvPr>
          <p:cNvCxnSpPr>
            <a:cxnSpLocks/>
          </p:cNvCxnSpPr>
          <p:nvPr/>
        </p:nvCxnSpPr>
        <p:spPr>
          <a:xfrm>
            <a:off x="8262359" y="5439412"/>
            <a:ext cx="16335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98C5F66-289E-699A-F19C-17A95D327EB3}"/>
              </a:ext>
            </a:extLst>
          </p:cNvPr>
          <p:cNvSpPr txBox="1"/>
          <p:nvPr/>
        </p:nvSpPr>
        <p:spPr>
          <a:xfrm>
            <a:off x="10278378" y="922337"/>
            <a:ext cx="930063" cy="369332"/>
          </a:xfrm>
          <a:prstGeom prst="rect">
            <a:avLst/>
          </a:prstGeom>
          <a:noFill/>
        </p:spPr>
        <p:txBody>
          <a:bodyPr wrap="none" rtlCol="0">
            <a:spAutoFit/>
          </a:bodyPr>
          <a:lstStyle/>
          <a:p>
            <a:r>
              <a:rPr lang="da-DK" b="1" dirty="0"/>
              <a:t>Energy</a:t>
            </a:r>
          </a:p>
        </p:txBody>
      </p:sp>
      <p:cxnSp>
        <p:nvCxnSpPr>
          <p:cNvPr id="31" name="Straight Arrow Connector 30">
            <a:extLst>
              <a:ext uri="{FF2B5EF4-FFF2-40B4-BE49-F238E27FC236}">
                <a16:creationId xmlns:a16="http://schemas.microsoft.com/office/drawing/2014/main" id="{5AC4EAE8-2585-1291-4287-BB4828C27B4C}"/>
              </a:ext>
            </a:extLst>
          </p:cNvPr>
          <p:cNvCxnSpPr>
            <a:cxnSpLocks/>
          </p:cNvCxnSpPr>
          <p:nvPr/>
        </p:nvCxnSpPr>
        <p:spPr>
          <a:xfrm>
            <a:off x="10743410" y="1348441"/>
            <a:ext cx="0" cy="405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94928A9-534B-3990-9CFB-AD720C50ECBF}"/>
              </a:ext>
            </a:extLst>
          </p:cNvPr>
          <p:cNvSpPr txBox="1"/>
          <p:nvPr/>
        </p:nvSpPr>
        <p:spPr>
          <a:xfrm>
            <a:off x="10278378" y="3987704"/>
            <a:ext cx="930063" cy="369332"/>
          </a:xfrm>
          <a:prstGeom prst="rect">
            <a:avLst/>
          </a:prstGeom>
          <a:noFill/>
        </p:spPr>
        <p:txBody>
          <a:bodyPr wrap="none" rtlCol="0">
            <a:spAutoFit/>
          </a:bodyPr>
          <a:lstStyle/>
          <a:p>
            <a:r>
              <a:rPr lang="da-DK" b="1" dirty="0"/>
              <a:t>Energy</a:t>
            </a:r>
          </a:p>
        </p:txBody>
      </p:sp>
      <p:cxnSp>
        <p:nvCxnSpPr>
          <p:cNvPr id="34" name="Straight Arrow Connector 33">
            <a:extLst>
              <a:ext uri="{FF2B5EF4-FFF2-40B4-BE49-F238E27FC236}">
                <a16:creationId xmlns:a16="http://schemas.microsoft.com/office/drawing/2014/main" id="{729C5508-5324-BEAD-892B-65513940CA75}"/>
              </a:ext>
            </a:extLst>
          </p:cNvPr>
          <p:cNvCxnSpPr>
            <a:cxnSpLocks/>
          </p:cNvCxnSpPr>
          <p:nvPr/>
        </p:nvCxnSpPr>
        <p:spPr>
          <a:xfrm>
            <a:off x="10743410" y="4413808"/>
            <a:ext cx="0" cy="405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612B6A-D9C5-DE74-1566-D9892BB3D3A6}"/>
              </a:ext>
            </a:extLst>
          </p:cNvPr>
          <p:cNvSpPr txBox="1"/>
          <p:nvPr/>
        </p:nvSpPr>
        <p:spPr>
          <a:xfrm>
            <a:off x="8254635" y="2092412"/>
            <a:ext cx="1641284" cy="338554"/>
          </a:xfrm>
          <a:prstGeom prst="rect">
            <a:avLst/>
          </a:prstGeom>
          <a:noFill/>
        </p:spPr>
        <p:txBody>
          <a:bodyPr wrap="square" rtlCol="0">
            <a:spAutoFit/>
          </a:bodyPr>
          <a:lstStyle/>
          <a:p>
            <a:r>
              <a:rPr lang="da-DK" sz="1600" b="1" dirty="0"/>
              <a:t>Feature vector</a:t>
            </a:r>
          </a:p>
        </p:txBody>
      </p:sp>
      <p:sp>
        <p:nvSpPr>
          <p:cNvPr id="38" name="TextBox 37">
            <a:extLst>
              <a:ext uri="{FF2B5EF4-FFF2-40B4-BE49-F238E27FC236}">
                <a16:creationId xmlns:a16="http://schemas.microsoft.com/office/drawing/2014/main" id="{150772DD-91E8-688B-CC50-480A7C02C4F4}"/>
              </a:ext>
            </a:extLst>
          </p:cNvPr>
          <p:cNvSpPr txBox="1"/>
          <p:nvPr/>
        </p:nvSpPr>
        <p:spPr>
          <a:xfrm>
            <a:off x="8254635" y="5100858"/>
            <a:ext cx="1641284" cy="338554"/>
          </a:xfrm>
          <a:prstGeom prst="rect">
            <a:avLst/>
          </a:prstGeom>
          <a:noFill/>
        </p:spPr>
        <p:txBody>
          <a:bodyPr wrap="square" rtlCol="0">
            <a:spAutoFit/>
          </a:bodyPr>
          <a:lstStyle/>
          <a:p>
            <a:r>
              <a:rPr lang="da-DK" sz="1600" b="1" dirty="0"/>
              <a:t>Feature vector</a:t>
            </a:r>
          </a:p>
        </p:txBody>
      </p:sp>
      <p:sp>
        <p:nvSpPr>
          <p:cNvPr id="41" name="TextBox 40">
            <a:extLst>
              <a:ext uri="{FF2B5EF4-FFF2-40B4-BE49-F238E27FC236}">
                <a16:creationId xmlns:a16="http://schemas.microsoft.com/office/drawing/2014/main" id="{83A36172-FCF7-FE17-F55A-2503CD2CE526}"/>
              </a:ext>
            </a:extLst>
          </p:cNvPr>
          <p:cNvSpPr txBox="1"/>
          <p:nvPr/>
        </p:nvSpPr>
        <p:spPr>
          <a:xfrm>
            <a:off x="7559509" y="6529490"/>
            <a:ext cx="4717424" cy="507831"/>
          </a:xfrm>
          <a:prstGeom prst="rect">
            <a:avLst/>
          </a:prstGeom>
          <a:noFill/>
        </p:spPr>
        <p:txBody>
          <a:bodyPr wrap="square" rtlCol="0">
            <a:spAutoFit/>
          </a:bodyPr>
          <a:lstStyle/>
          <a:p>
            <a:r>
              <a:rPr lang="en-GB" sz="900" dirty="0">
                <a:effectLst/>
                <a:latin typeface="CMR10"/>
              </a:rPr>
              <a:t>*Christian M Clausen et al. “What Atomic Positions Determines Re- activity of a Surface? Long-Range, Directional Ligand Effects in Metallic Alloys”. In: </a:t>
            </a:r>
            <a:r>
              <a:rPr lang="en-GB" sz="900" dirty="0">
                <a:effectLst/>
                <a:latin typeface="CMTI10"/>
              </a:rPr>
              <a:t>Advanced Science </a:t>
            </a:r>
            <a:r>
              <a:rPr lang="en-GB" sz="900" dirty="0">
                <a:effectLst/>
                <a:latin typeface="CMR10"/>
              </a:rPr>
              <a:t>8.9 (2021), p. 2003357. </a:t>
            </a:r>
            <a:endParaRPr lang="en-GB" sz="900" dirty="0"/>
          </a:p>
          <a:p>
            <a:endParaRPr lang="da-DK" sz="900" dirty="0"/>
          </a:p>
        </p:txBody>
      </p:sp>
      <p:sp>
        <p:nvSpPr>
          <p:cNvPr id="42" name="TextBox 41">
            <a:extLst>
              <a:ext uri="{FF2B5EF4-FFF2-40B4-BE49-F238E27FC236}">
                <a16:creationId xmlns:a16="http://schemas.microsoft.com/office/drawing/2014/main" id="{80B0F11F-8F57-E25C-6AA9-58DFDCB8F973}"/>
              </a:ext>
            </a:extLst>
          </p:cNvPr>
          <p:cNvSpPr txBox="1"/>
          <p:nvPr/>
        </p:nvSpPr>
        <p:spPr>
          <a:xfrm>
            <a:off x="7902751" y="1664334"/>
            <a:ext cx="248786" cy="276999"/>
          </a:xfrm>
          <a:prstGeom prst="rect">
            <a:avLst/>
          </a:prstGeom>
          <a:noFill/>
        </p:spPr>
        <p:txBody>
          <a:bodyPr wrap="none" rtlCol="0">
            <a:spAutoFit/>
          </a:bodyPr>
          <a:lstStyle/>
          <a:p>
            <a:r>
              <a:rPr lang="da-DK" sz="1200" dirty="0"/>
              <a:t>*</a:t>
            </a:r>
            <a:endParaRPr lang="da-DK" dirty="0"/>
          </a:p>
        </p:txBody>
      </p:sp>
      <p:sp>
        <p:nvSpPr>
          <p:cNvPr id="43" name="TextBox 42">
            <a:extLst>
              <a:ext uri="{FF2B5EF4-FFF2-40B4-BE49-F238E27FC236}">
                <a16:creationId xmlns:a16="http://schemas.microsoft.com/office/drawing/2014/main" id="{47FA63C6-BBF2-8621-6863-E141FE89DFEF}"/>
              </a:ext>
            </a:extLst>
          </p:cNvPr>
          <p:cNvSpPr txBox="1"/>
          <p:nvPr/>
        </p:nvSpPr>
        <p:spPr>
          <a:xfrm>
            <a:off x="8639199" y="1769081"/>
            <a:ext cx="688009" cy="307777"/>
          </a:xfrm>
          <a:prstGeom prst="rect">
            <a:avLst/>
          </a:prstGeom>
          <a:noFill/>
        </p:spPr>
        <p:txBody>
          <a:bodyPr wrap="none" rtlCol="0">
            <a:spAutoFit/>
          </a:bodyPr>
          <a:lstStyle/>
          <a:p>
            <a:r>
              <a:rPr lang="da-DK" sz="1400" b="1" dirty="0"/>
              <a:t>Input:</a:t>
            </a:r>
          </a:p>
        </p:txBody>
      </p:sp>
      <p:sp>
        <p:nvSpPr>
          <p:cNvPr id="44" name="TextBox 43">
            <a:extLst>
              <a:ext uri="{FF2B5EF4-FFF2-40B4-BE49-F238E27FC236}">
                <a16:creationId xmlns:a16="http://schemas.microsoft.com/office/drawing/2014/main" id="{1FB2F5E8-010B-7BAE-80E6-9C2432D379E4}"/>
              </a:ext>
            </a:extLst>
          </p:cNvPr>
          <p:cNvSpPr txBox="1"/>
          <p:nvPr/>
        </p:nvSpPr>
        <p:spPr>
          <a:xfrm>
            <a:off x="10399404" y="633633"/>
            <a:ext cx="679994" cy="307777"/>
          </a:xfrm>
          <a:prstGeom prst="rect">
            <a:avLst/>
          </a:prstGeom>
          <a:noFill/>
        </p:spPr>
        <p:txBody>
          <a:bodyPr wrap="none" rtlCol="0">
            <a:spAutoFit/>
          </a:bodyPr>
          <a:lstStyle/>
          <a:p>
            <a:r>
              <a:rPr lang="da-DK" sz="1400" b="1" dirty="0"/>
              <a:t>Label:</a:t>
            </a:r>
          </a:p>
        </p:txBody>
      </p:sp>
      <p:sp>
        <p:nvSpPr>
          <p:cNvPr id="45" name="TextBox 44">
            <a:extLst>
              <a:ext uri="{FF2B5EF4-FFF2-40B4-BE49-F238E27FC236}">
                <a16:creationId xmlns:a16="http://schemas.microsoft.com/office/drawing/2014/main" id="{1A4947CA-63FF-2F1C-4B06-9AF81AC68C9D}"/>
              </a:ext>
            </a:extLst>
          </p:cNvPr>
          <p:cNvSpPr txBox="1"/>
          <p:nvPr/>
        </p:nvSpPr>
        <p:spPr>
          <a:xfrm>
            <a:off x="10396602" y="3736326"/>
            <a:ext cx="679994" cy="307777"/>
          </a:xfrm>
          <a:prstGeom prst="rect">
            <a:avLst/>
          </a:prstGeom>
          <a:noFill/>
        </p:spPr>
        <p:txBody>
          <a:bodyPr wrap="none" rtlCol="0">
            <a:spAutoFit/>
          </a:bodyPr>
          <a:lstStyle/>
          <a:p>
            <a:r>
              <a:rPr lang="da-DK" sz="1400" b="1" dirty="0"/>
              <a:t>Label:</a:t>
            </a:r>
          </a:p>
        </p:txBody>
      </p:sp>
      <p:sp>
        <p:nvSpPr>
          <p:cNvPr id="46" name="TextBox 45">
            <a:extLst>
              <a:ext uri="{FF2B5EF4-FFF2-40B4-BE49-F238E27FC236}">
                <a16:creationId xmlns:a16="http://schemas.microsoft.com/office/drawing/2014/main" id="{2EFD0125-7530-10CC-20A1-A0BCB73897C6}"/>
              </a:ext>
            </a:extLst>
          </p:cNvPr>
          <p:cNvSpPr txBox="1"/>
          <p:nvPr/>
        </p:nvSpPr>
        <p:spPr>
          <a:xfrm>
            <a:off x="8669348" y="4841165"/>
            <a:ext cx="688009" cy="307777"/>
          </a:xfrm>
          <a:prstGeom prst="rect">
            <a:avLst/>
          </a:prstGeom>
          <a:noFill/>
        </p:spPr>
        <p:txBody>
          <a:bodyPr wrap="none" rtlCol="0">
            <a:spAutoFit/>
          </a:bodyPr>
          <a:lstStyle/>
          <a:p>
            <a:r>
              <a:rPr lang="da-DK" sz="1400" b="1" dirty="0"/>
              <a:t>Input:</a:t>
            </a:r>
          </a:p>
        </p:txBody>
      </p:sp>
      <p:pic>
        <p:nvPicPr>
          <p:cNvPr id="5" name="Picture 4" descr="Chart, bubble chart&#10;&#10;Description automatically generated">
            <a:extLst>
              <a:ext uri="{FF2B5EF4-FFF2-40B4-BE49-F238E27FC236}">
                <a16:creationId xmlns:a16="http://schemas.microsoft.com/office/drawing/2014/main" id="{6CE39A68-1AAF-95F7-1E90-ECA53979214E}"/>
              </a:ext>
            </a:extLst>
          </p:cNvPr>
          <p:cNvPicPr>
            <a:picLocks noChangeAspect="1"/>
          </p:cNvPicPr>
          <p:nvPr/>
        </p:nvPicPr>
        <p:blipFill>
          <a:blip r:embed="rId5"/>
          <a:stretch>
            <a:fillRect/>
          </a:stretch>
        </p:blipFill>
        <p:spPr>
          <a:xfrm>
            <a:off x="1083498" y="1551024"/>
            <a:ext cx="2073842" cy="2258348"/>
          </a:xfrm>
          <a:prstGeom prst="rect">
            <a:avLst/>
          </a:prstGeom>
        </p:spPr>
      </p:pic>
      <p:pic>
        <p:nvPicPr>
          <p:cNvPr id="8" name="Picture 7" descr="Chart, bubble chart&#10;&#10;Description automatically generated">
            <a:extLst>
              <a:ext uri="{FF2B5EF4-FFF2-40B4-BE49-F238E27FC236}">
                <a16:creationId xmlns:a16="http://schemas.microsoft.com/office/drawing/2014/main" id="{4AB9DA3C-4FAD-3DB2-3BFC-B57C9AE5425E}"/>
              </a:ext>
            </a:extLst>
          </p:cNvPr>
          <p:cNvPicPr>
            <a:picLocks noChangeAspect="1"/>
          </p:cNvPicPr>
          <p:nvPr/>
        </p:nvPicPr>
        <p:blipFill>
          <a:blip r:embed="rId6"/>
          <a:stretch>
            <a:fillRect/>
          </a:stretch>
        </p:blipFill>
        <p:spPr>
          <a:xfrm>
            <a:off x="1068358" y="4435100"/>
            <a:ext cx="2088982" cy="2274834"/>
          </a:xfrm>
          <a:prstGeom prst="rect">
            <a:avLst/>
          </a:prstGeom>
        </p:spPr>
      </p:pic>
    </p:spTree>
    <p:extLst>
      <p:ext uri="{BB962C8B-B14F-4D97-AF65-F5344CB8AC3E}">
        <p14:creationId xmlns:p14="http://schemas.microsoft.com/office/powerpoint/2010/main" val="1790057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620714"/>
            <a:ext cx="6882354" cy="489021"/>
          </a:xfrm>
        </p:spPr>
        <p:txBody>
          <a:bodyPr/>
          <a:lstStyle/>
          <a:p>
            <a:r>
              <a:rPr lang="da-DK" dirty="0"/>
              <a:t>Methods – Predicting binding energies </a:t>
            </a:r>
          </a:p>
        </p:txBody>
      </p:sp>
      <p:sp>
        <p:nvSpPr>
          <p:cNvPr id="4" name="Pladsholder til slidenummer 3"/>
          <p:cNvSpPr>
            <a:spLocks noGrp="1"/>
          </p:cNvSpPr>
          <p:nvPr>
            <p:ph type="sldNum" sz="quarter" idx="12"/>
          </p:nvPr>
        </p:nvSpPr>
        <p:spPr/>
        <p:txBody>
          <a:bodyPr/>
          <a:lstStyle/>
          <a:p>
            <a:fld id="{091A926C-488A-4E3E-9C21-57CAA120E114}" type="slidenum">
              <a:rPr lang="da-DK" smtClean="0"/>
              <a:t>39</a:t>
            </a:fld>
            <a:endParaRPr lang="da-DK" dirty="0"/>
          </a:p>
        </p:txBody>
      </p:sp>
      <p:sp>
        <p:nvSpPr>
          <p:cNvPr id="6" name="Date Placeholder 5"/>
          <p:cNvSpPr>
            <a:spLocks noGrp="1"/>
          </p:cNvSpPr>
          <p:nvPr>
            <p:ph type="dt" sz="half" idx="10"/>
          </p:nvPr>
        </p:nvSpPr>
        <p:spPr/>
        <p:txBody>
          <a:bodyPr/>
          <a:lstStyle/>
          <a:p>
            <a:fld id="{4EFC3BBF-1D93-4703-ADE1-710F97721AD1}" type="datetime1">
              <a:rPr lang="da-DK" smtClean="0"/>
              <a:t>11.08.2023</a:t>
            </a:fld>
            <a:endParaRPr lang="da-DK" dirty="0"/>
          </a:p>
        </p:txBody>
      </p:sp>
      <p:sp>
        <p:nvSpPr>
          <p:cNvPr id="19" name="TextBox 18">
            <a:extLst>
              <a:ext uri="{FF2B5EF4-FFF2-40B4-BE49-F238E27FC236}">
                <a16:creationId xmlns:a16="http://schemas.microsoft.com/office/drawing/2014/main" id="{CCB30ADE-27D9-62E9-BB9E-1E3E0A58DE2B}"/>
              </a:ext>
            </a:extLst>
          </p:cNvPr>
          <p:cNvSpPr txBox="1"/>
          <p:nvPr/>
        </p:nvSpPr>
        <p:spPr>
          <a:xfrm>
            <a:off x="1329432" y="2584858"/>
            <a:ext cx="1364476" cy="369332"/>
          </a:xfrm>
          <a:prstGeom prst="rect">
            <a:avLst/>
          </a:prstGeom>
          <a:noFill/>
        </p:spPr>
        <p:txBody>
          <a:bodyPr wrap="none" rtlCol="0">
            <a:spAutoFit/>
          </a:bodyPr>
          <a:lstStyle/>
          <a:p>
            <a:r>
              <a:rPr lang="da-DK" b="1" dirty="0"/>
              <a:t>Mixed slab</a:t>
            </a:r>
          </a:p>
        </p:txBody>
      </p:sp>
      <p:cxnSp>
        <p:nvCxnSpPr>
          <p:cNvPr id="22" name="Straight Arrow Connector 21">
            <a:extLst>
              <a:ext uri="{FF2B5EF4-FFF2-40B4-BE49-F238E27FC236}">
                <a16:creationId xmlns:a16="http://schemas.microsoft.com/office/drawing/2014/main" id="{AA57176B-D2A4-1262-D103-FDB6559C891A}"/>
              </a:ext>
            </a:extLst>
          </p:cNvPr>
          <p:cNvCxnSpPr/>
          <p:nvPr/>
        </p:nvCxnSpPr>
        <p:spPr>
          <a:xfrm>
            <a:off x="3444132" y="3776159"/>
            <a:ext cx="8586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B977B48C-4258-01FC-2E9D-0C645327C652}"/>
              </a:ext>
            </a:extLst>
          </p:cNvPr>
          <p:cNvSpPr/>
          <p:nvPr/>
        </p:nvSpPr>
        <p:spPr>
          <a:xfrm>
            <a:off x="9996278" y="3206112"/>
            <a:ext cx="15388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Regression algorithm</a:t>
            </a:r>
          </a:p>
        </p:txBody>
      </p:sp>
      <p:cxnSp>
        <p:nvCxnSpPr>
          <p:cNvPr id="28" name="Straight Arrow Connector 27">
            <a:extLst>
              <a:ext uri="{FF2B5EF4-FFF2-40B4-BE49-F238E27FC236}">
                <a16:creationId xmlns:a16="http://schemas.microsoft.com/office/drawing/2014/main" id="{B3D9D43F-3E53-22BA-8623-1738E9B28AB7}"/>
              </a:ext>
            </a:extLst>
          </p:cNvPr>
          <p:cNvCxnSpPr>
            <a:cxnSpLocks/>
          </p:cNvCxnSpPr>
          <p:nvPr/>
        </p:nvCxnSpPr>
        <p:spPr>
          <a:xfrm>
            <a:off x="8295812" y="3742706"/>
            <a:ext cx="16001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98C5F66-289E-699A-F19C-17A95D327EB3}"/>
              </a:ext>
            </a:extLst>
          </p:cNvPr>
          <p:cNvSpPr txBox="1"/>
          <p:nvPr/>
        </p:nvSpPr>
        <p:spPr>
          <a:xfrm>
            <a:off x="10278378" y="2176985"/>
            <a:ext cx="930063" cy="369332"/>
          </a:xfrm>
          <a:prstGeom prst="rect">
            <a:avLst/>
          </a:prstGeom>
          <a:noFill/>
        </p:spPr>
        <p:txBody>
          <a:bodyPr wrap="none" rtlCol="0">
            <a:spAutoFit/>
          </a:bodyPr>
          <a:lstStyle/>
          <a:p>
            <a:r>
              <a:rPr lang="da-DK" b="1" dirty="0"/>
              <a:t>Energy</a:t>
            </a:r>
          </a:p>
        </p:txBody>
      </p:sp>
      <p:cxnSp>
        <p:nvCxnSpPr>
          <p:cNvPr id="31" name="Straight Arrow Connector 30">
            <a:extLst>
              <a:ext uri="{FF2B5EF4-FFF2-40B4-BE49-F238E27FC236}">
                <a16:creationId xmlns:a16="http://schemas.microsoft.com/office/drawing/2014/main" id="{5AC4EAE8-2585-1291-4287-BB4828C27B4C}"/>
              </a:ext>
            </a:extLst>
          </p:cNvPr>
          <p:cNvCxnSpPr>
            <a:cxnSpLocks/>
          </p:cNvCxnSpPr>
          <p:nvPr/>
        </p:nvCxnSpPr>
        <p:spPr>
          <a:xfrm>
            <a:off x="10743410" y="2603089"/>
            <a:ext cx="0" cy="405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612B6A-D9C5-DE74-1566-D9892BB3D3A6}"/>
              </a:ext>
            </a:extLst>
          </p:cNvPr>
          <p:cNvSpPr txBox="1"/>
          <p:nvPr/>
        </p:nvSpPr>
        <p:spPr>
          <a:xfrm>
            <a:off x="8254635" y="3347060"/>
            <a:ext cx="1641284" cy="338554"/>
          </a:xfrm>
          <a:prstGeom prst="rect">
            <a:avLst/>
          </a:prstGeom>
          <a:noFill/>
        </p:spPr>
        <p:txBody>
          <a:bodyPr wrap="square" rtlCol="0">
            <a:spAutoFit/>
          </a:bodyPr>
          <a:lstStyle/>
          <a:p>
            <a:r>
              <a:rPr lang="da-DK" sz="1600" b="1" dirty="0"/>
              <a:t>Feature vector</a:t>
            </a:r>
          </a:p>
        </p:txBody>
      </p:sp>
      <p:sp>
        <p:nvSpPr>
          <p:cNvPr id="41" name="TextBox 40">
            <a:extLst>
              <a:ext uri="{FF2B5EF4-FFF2-40B4-BE49-F238E27FC236}">
                <a16:creationId xmlns:a16="http://schemas.microsoft.com/office/drawing/2014/main" id="{83A36172-FCF7-FE17-F55A-2503CD2CE526}"/>
              </a:ext>
            </a:extLst>
          </p:cNvPr>
          <p:cNvSpPr txBox="1"/>
          <p:nvPr/>
        </p:nvSpPr>
        <p:spPr>
          <a:xfrm>
            <a:off x="7559509" y="6529490"/>
            <a:ext cx="4717424" cy="507831"/>
          </a:xfrm>
          <a:prstGeom prst="rect">
            <a:avLst/>
          </a:prstGeom>
          <a:noFill/>
        </p:spPr>
        <p:txBody>
          <a:bodyPr wrap="square" rtlCol="0">
            <a:spAutoFit/>
          </a:bodyPr>
          <a:lstStyle/>
          <a:p>
            <a:r>
              <a:rPr lang="en-GB" sz="900" dirty="0">
                <a:effectLst/>
                <a:latin typeface="CMR10"/>
              </a:rPr>
              <a:t>*Christian M Clausen et al. “What Atomic Positions Determines Re- activity of a Surface? Long-Range, Directional Ligand Effects in Metallic Alloys”. In: </a:t>
            </a:r>
            <a:r>
              <a:rPr lang="en-GB" sz="900" dirty="0">
                <a:effectLst/>
                <a:latin typeface="CMTI10"/>
              </a:rPr>
              <a:t>Advanced Science </a:t>
            </a:r>
            <a:r>
              <a:rPr lang="en-GB" sz="900" dirty="0">
                <a:effectLst/>
                <a:latin typeface="CMR10"/>
              </a:rPr>
              <a:t>8.9 (2021), p. 2003357. </a:t>
            </a:r>
            <a:endParaRPr lang="en-GB" sz="900" dirty="0"/>
          </a:p>
          <a:p>
            <a:endParaRPr lang="da-DK" sz="900" dirty="0"/>
          </a:p>
        </p:txBody>
      </p:sp>
      <p:sp>
        <p:nvSpPr>
          <p:cNvPr id="43" name="TextBox 42">
            <a:extLst>
              <a:ext uri="{FF2B5EF4-FFF2-40B4-BE49-F238E27FC236}">
                <a16:creationId xmlns:a16="http://schemas.microsoft.com/office/drawing/2014/main" id="{47FA63C6-BBF2-8621-6863-E141FE89DFEF}"/>
              </a:ext>
            </a:extLst>
          </p:cNvPr>
          <p:cNvSpPr txBox="1"/>
          <p:nvPr/>
        </p:nvSpPr>
        <p:spPr>
          <a:xfrm>
            <a:off x="8639199" y="3023729"/>
            <a:ext cx="688009" cy="307777"/>
          </a:xfrm>
          <a:prstGeom prst="rect">
            <a:avLst/>
          </a:prstGeom>
          <a:noFill/>
        </p:spPr>
        <p:txBody>
          <a:bodyPr wrap="none" rtlCol="0">
            <a:spAutoFit/>
          </a:bodyPr>
          <a:lstStyle/>
          <a:p>
            <a:r>
              <a:rPr lang="da-DK" sz="1400" b="1" dirty="0"/>
              <a:t>Input:</a:t>
            </a:r>
          </a:p>
        </p:txBody>
      </p:sp>
      <p:sp>
        <p:nvSpPr>
          <p:cNvPr id="44" name="TextBox 43">
            <a:extLst>
              <a:ext uri="{FF2B5EF4-FFF2-40B4-BE49-F238E27FC236}">
                <a16:creationId xmlns:a16="http://schemas.microsoft.com/office/drawing/2014/main" id="{1FB2F5E8-010B-7BAE-80E6-9C2432D379E4}"/>
              </a:ext>
            </a:extLst>
          </p:cNvPr>
          <p:cNvSpPr txBox="1"/>
          <p:nvPr/>
        </p:nvSpPr>
        <p:spPr>
          <a:xfrm>
            <a:off x="10399404" y="1888281"/>
            <a:ext cx="679994" cy="307777"/>
          </a:xfrm>
          <a:prstGeom prst="rect">
            <a:avLst/>
          </a:prstGeom>
          <a:noFill/>
        </p:spPr>
        <p:txBody>
          <a:bodyPr wrap="none" rtlCol="0">
            <a:spAutoFit/>
          </a:bodyPr>
          <a:lstStyle/>
          <a:p>
            <a:r>
              <a:rPr lang="da-DK" sz="1400" b="1" dirty="0"/>
              <a:t>Label:</a:t>
            </a:r>
          </a:p>
        </p:txBody>
      </p:sp>
      <p:pic>
        <p:nvPicPr>
          <p:cNvPr id="5" name="Picture 4" descr="Chart, bubble chart&#10;&#10;Description automatically generated">
            <a:extLst>
              <a:ext uri="{FF2B5EF4-FFF2-40B4-BE49-F238E27FC236}">
                <a16:creationId xmlns:a16="http://schemas.microsoft.com/office/drawing/2014/main" id="{F784A4A2-F108-E24B-594B-23AA59FA96D8}"/>
              </a:ext>
            </a:extLst>
          </p:cNvPr>
          <p:cNvPicPr>
            <a:picLocks noChangeAspect="1"/>
          </p:cNvPicPr>
          <p:nvPr/>
        </p:nvPicPr>
        <p:blipFill>
          <a:blip r:embed="rId3"/>
          <a:stretch>
            <a:fillRect/>
          </a:stretch>
        </p:blipFill>
        <p:spPr>
          <a:xfrm>
            <a:off x="992478" y="2847687"/>
            <a:ext cx="2073846" cy="2258352"/>
          </a:xfrm>
          <a:prstGeom prst="rect">
            <a:avLst/>
          </a:prstGeom>
        </p:spPr>
      </p:pic>
      <p:sp>
        <p:nvSpPr>
          <p:cNvPr id="9" name="TextBox 8">
            <a:extLst>
              <a:ext uri="{FF2B5EF4-FFF2-40B4-BE49-F238E27FC236}">
                <a16:creationId xmlns:a16="http://schemas.microsoft.com/office/drawing/2014/main" id="{27983FD2-74C7-F5FD-06F4-222361924FBA}"/>
              </a:ext>
            </a:extLst>
          </p:cNvPr>
          <p:cNvSpPr txBox="1"/>
          <p:nvPr/>
        </p:nvSpPr>
        <p:spPr>
          <a:xfrm>
            <a:off x="4859146" y="3663312"/>
            <a:ext cx="3206327" cy="369332"/>
          </a:xfrm>
          <a:prstGeom prst="rect">
            <a:avLst/>
          </a:prstGeom>
          <a:noFill/>
        </p:spPr>
        <p:txBody>
          <a:bodyPr wrap="none" rtlCol="0">
            <a:spAutoFit/>
          </a:bodyPr>
          <a:lstStyle/>
          <a:p>
            <a:r>
              <a:rPr lang="da-DK" dirty="0"/>
              <a:t>Both vectors </a:t>
            </a:r>
            <a:r>
              <a:rPr lang="da-DK" dirty="0" err="1"/>
              <a:t>added</a:t>
            </a:r>
            <a:r>
              <a:rPr lang="da-DK" dirty="0"/>
              <a:t> </a:t>
            </a:r>
            <a:r>
              <a:rPr lang="da-DK" dirty="0" err="1"/>
              <a:t>together</a:t>
            </a:r>
            <a:r>
              <a:rPr lang="da-DK" dirty="0"/>
              <a:t>?</a:t>
            </a:r>
          </a:p>
        </p:txBody>
      </p:sp>
    </p:spTree>
    <p:extLst>
      <p:ext uri="{BB962C8B-B14F-4D97-AF65-F5344CB8AC3E}">
        <p14:creationId xmlns:p14="http://schemas.microsoft.com/office/powerpoint/2010/main" val="241548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0D343CC5-4A84-F1F9-3F99-93C14E7B96C1}"/>
              </a:ext>
            </a:extLst>
          </p:cNvPr>
          <p:cNvSpPr/>
          <p:nvPr/>
        </p:nvSpPr>
        <p:spPr>
          <a:xfrm>
            <a:off x="3359218" y="2771434"/>
            <a:ext cx="1126156" cy="2534330"/>
          </a:xfrm>
          <a:prstGeom prst="round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13097C8C-230C-3349-1FCD-AF0189B8E91B}"/>
              </a:ext>
            </a:extLst>
          </p:cNvPr>
          <p:cNvSpPr>
            <a:spLocks noGrp="1"/>
          </p:cNvSpPr>
          <p:nvPr>
            <p:ph type="title"/>
          </p:nvPr>
        </p:nvSpPr>
        <p:spPr>
          <a:xfrm>
            <a:off x="588963" y="620714"/>
            <a:ext cx="2139712" cy="386150"/>
          </a:xfrm>
        </p:spPr>
        <p:txBody>
          <a:bodyPr/>
          <a:lstStyle/>
          <a:p>
            <a:r>
              <a:rPr lang="en-GB" dirty="0"/>
              <a:t>Power-to-X</a:t>
            </a:r>
          </a:p>
        </p:txBody>
      </p:sp>
      <p:sp>
        <p:nvSpPr>
          <p:cNvPr id="7" name="Rounded Rectangle 6">
            <a:extLst>
              <a:ext uri="{FF2B5EF4-FFF2-40B4-BE49-F238E27FC236}">
                <a16:creationId xmlns:a16="http://schemas.microsoft.com/office/drawing/2014/main" id="{F41D2425-CDE2-E1DB-29C8-6436B482B9AE}"/>
              </a:ext>
            </a:extLst>
          </p:cNvPr>
          <p:cNvSpPr/>
          <p:nvPr/>
        </p:nvSpPr>
        <p:spPr>
          <a:xfrm>
            <a:off x="676275" y="1623454"/>
            <a:ext cx="4266428"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2C7D630-CEB2-2374-63C8-4E6F2A8F9AB4}"/>
              </a:ext>
            </a:extLst>
          </p:cNvPr>
          <p:cNvSpPr>
            <a:spLocks noGrp="1"/>
          </p:cNvSpPr>
          <p:nvPr>
            <p:ph idx="1"/>
          </p:nvPr>
        </p:nvSpPr>
        <p:spPr>
          <a:xfrm>
            <a:off x="1799045" y="1685411"/>
            <a:ext cx="2020887" cy="336550"/>
          </a:xfrm>
          <a:noFill/>
        </p:spPr>
        <p:txBody>
          <a:bodyPr/>
          <a:lstStyle/>
          <a:p>
            <a:pPr marL="0" indent="0" algn="ctr">
              <a:buNone/>
            </a:pPr>
            <a:r>
              <a:rPr lang="en-GB" sz="2000" dirty="0"/>
              <a:t>Energy sources</a:t>
            </a:r>
          </a:p>
        </p:txBody>
      </p:sp>
      <p:sp>
        <p:nvSpPr>
          <p:cNvPr id="4" name="Date Placeholder 3">
            <a:extLst>
              <a:ext uri="{FF2B5EF4-FFF2-40B4-BE49-F238E27FC236}">
                <a16:creationId xmlns:a16="http://schemas.microsoft.com/office/drawing/2014/main" id="{EA0C1C69-1194-6473-354D-411DFC0D1289}"/>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DA7F07E8-C950-2626-D019-A426D8F3B524}"/>
              </a:ext>
            </a:extLst>
          </p:cNvPr>
          <p:cNvSpPr>
            <a:spLocks noGrp="1"/>
          </p:cNvSpPr>
          <p:nvPr>
            <p:ph type="sldNum" sz="quarter" idx="12"/>
          </p:nvPr>
        </p:nvSpPr>
        <p:spPr/>
        <p:txBody>
          <a:bodyPr/>
          <a:lstStyle/>
          <a:p>
            <a:fld id="{091A926C-488A-4E3E-9C21-57CAA120E114}" type="slidenum">
              <a:rPr lang="da-DK" smtClean="0"/>
              <a:t>4</a:t>
            </a:fld>
            <a:endParaRPr lang="da-DK" dirty="0"/>
          </a:p>
        </p:txBody>
      </p:sp>
      <p:sp>
        <p:nvSpPr>
          <p:cNvPr id="8" name="Rounded Rectangle 7">
            <a:extLst>
              <a:ext uri="{FF2B5EF4-FFF2-40B4-BE49-F238E27FC236}">
                <a16:creationId xmlns:a16="http://schemas.microsoft.com/office/drawing/2014/main" id="{D7CD061D-6CB0-310A-56B3-6991D05CDDFB}"/>
              </a:ext>
            </a:extLst>
          </p:cNvPr>
          <p:cNvSpPr/>
          <p:nvPr/>
        </p:nvSpPr>
        <p:spPr>
          <a:xfrm>
            <a:off x="2985195" y="2185473"/>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a:extLst>
              <a:ext uri="{FF2B5EF4-FFF2-40B4-BE49-F238E27FC236}">
                <a16:creationId xmlns:a16="http://schemas.microsoft.com/office/drawing/2014/main" id="{1617B588-F0CE-6D18-31F7-15B87B6EFBF1}"/>
              </a:ext>
            </a:extLst>
          </p:cNvPr>
          <p:cNvSpPr/>
          <p:nvPr/>
        </p:nvSpPr>
        <p:spPr>
          <a:xfrm>
            <a:off x="777445" y="2175815"/>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67B0A10-733F-9D4E-0E20-72150F2B87CB}"/>
              </a:ext>
            </a:extLst>
          </p:cNvPr>
          <p:cNvSpPr txBox="1"/>
          <p:nvPr/>
        </p:nvSpPr>
        <p:spPr>
          <a:xfrm>
            <a:off x="707789" y="2186438"/>
            <a:ext cx="2020886" cy="369332"/>
          </a:xfrm>
          <a:prstGeom prst="rect">
            <a:avLst/>
          </a:prstGeom>
          <a:noFill/>
        </p:spPr>
        <p:txBody>
          <a:bodyPr wrap="square" rtlCol="0">
            <a:spAutoFit/>
          </a:bodyPr>
          <a:lstStyle/>
          <a:p>
            <a:pPr algn="ctr"/>
            <a:r>
              <a:rPr lang="en-GB" dirty="0"/>
              <a:t>Non-renewable:</a:t>
            </a:r>
          </a:p>
        </p:txBody>
      </p:sp>
      <p:pic>
        <p:nvPicPr>
          <p:cNvPr id="12" name="Graphic 11" descr="Solar Panels with solid fill">
            <a:extLst>
              <a:ext uri="{FF2B5EF4-FFF2-40B4-BE49-F238E27FC236}">
                <a16:creationId xmlns:a16="http://schemas.microsoft.com/office/drawing/2014/main" id="{58E6511D-188D-D669-F4DC-33B91BE29F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4287" y="2771434"/>
            <a:ext cx="914400" cy="914400"/>
          </a:xfrm>
          <a:prstGeom prst="rect">
            <a:avLst/>
          </a:prstGeom>
        </p:spPr>
      </p:pic>
      <p:pic>
        <p:nvPicPr>
          <p:cNvPr id="14" name="Graphic 13" descr="Hydropower with solid fill">
            <a:extLst>
              <a:ext uri="{FF2B5EF4-FFF2-40B4-BE49-F238E27FC236}">
                <a16:creationId xmlns:a16="http://schemas.microsoft.com/office/drawing/2014/main" id="{76E33A48-6D26-DF3D-16AA-6764F6900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4287" y="5371664"/>
            <a:ext cx="914400" cy="914400"/>
          </a:xfrm>
          <a:prstGeom prst="rect">
            <a:avLst/>
          </a:prstGeom>
        </p:spPr>
      </p:pic>
      <p:pic>
        <p:nvPicPr>
          <p:cNvPr id="18" name="Graphic 17" descr="Wind Turbines with solid fill">
            <a:extLst>
              <a:ext uri="{FF2B5EF4-FFF2-40B4-BE49-F238E27FC236}">
                <a16:creationId xmlns:a16="http://schemas.microsoft.com/office/drawing/2014/main" id="{60E66DB7-B8C2-1030-F747-54F3189C7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4287" y="4071549"/>
            <a:ext cx="914400" cy="914400"/>
          </a:xfrm>
          <a:prstGeom prst="rect">
            <a:avLst/>
          </a:prstGeom>
        </p:spPr>
      </p:pic>
      <p:pic>
        <p:nvPicPr>
          <p:cNvPr id="22" name="Graphic 21" descr="Oil Barrel with solid fill">
            <a:extLst>
              <a:ext uri="{FF2B5EF4-FFF2-40B4-BE49-F238E27FC236}">
                <a16:creationId xmlns:a16="http://schemas.microsoft.com/office/drawing/2014/main" id="{0F9E0DDB-37AE-2B26-509D-1756FA00C8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0701" y="2771434"/>
            <a:ext cx="914400" cy="914400"/>
          </a:xfrm>
          <a:prstGeom prst="rect">
            <a:avLst/>
          </a:prstGeom>
        </p:spPr>
      </p:pic>
      <p:sp>
        <p:nvSpPr>
          <p:cNvPr id="6" name="TextBox 5">
            <a:extLst>
              <a:ext uri="{FF2B5EF4-FFF2-40B4-BE49-F238E27FC236}">
                <a16:creationId xmlns:a16="http://schemas.microsoft.com/office/drawing/2014/main" id="{D5E48D38-7E9E-DCAA-61E8-A6C6AEF5EFB2}"/>
              </a:ext>
            </a:extLst>
          </p:cNvPr>
          <p:cNvSpPr txBox="1"/>
          <p:nvPr/>
        </p:nvSpPr>
        <p:spPr>
          <a:xfrm>
            <a:off x="3244689" y="2186438"/>
            <a:ext cx="1350233" cy="369332"/>
          </a:xfrm>
          <a:prstGeom prst="rect">
            <a:avLst/>
          </a:prstGeom>
          <a:noFill/>
        </p:spPr>
        <p:txBody>
          <a:bodyPr wrap="square" rtlCol="0">
            <a:spAutoFit/>
          </a:bodyPr>
          <a:lstStyle/>
          <a:p>
            <a:pPr algn="ctr"/>
            <a:r>
              <a:rPr lang="en-GB" dirty="0"/>
              <a:t>Renewable:</a:t>
            </a:r>
          </a:p>
        </p:txBody>
      </p:sp>
      <p:pic>
        <p:nvPicPr>
          <p:cNvPr id="24" name="Graphic 23" descr="Labour with solid fill">
            <a:extLst>
              <a:ext uri="{FF2B5EF4-FFF2-40B4-BE49-F238E27FC236}">
                <a16:creationId xmlns:a16="http://schemas.microsoft.com/office/drawing/2014/main" id="{B1BFFC74-2CDA-7F83-B063-274349E762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40701" y="4071549"/>
            <a:ext cx="914400" cy="914400"/>
          </a:xfrm>
          <a:prstGeom prst="rect">
            <a:avLst/>
          </a:prstGeom>
        </p:spPr>
      </p:pic>
      <p:pic>
        <p:nvPicPr>
          <p:cNvPr id="60" name="Graphic 59" descr="Power Plant with solid fill">
            <a:extLst>
              <a:ext uri="{FF2B5EF4-FFF2-40B4-BE49-F238E27FC236}">
                <a16:creationId xmlns:a16="http://schemas.microsoft.com/office/drawing/2014/main" id="{78A9D2F2-0BD3-63C4-670B-4136904260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40701" y="5371664"/>
            <a:ext cx="914400" cy="914400"/>
          </a:xfrm>
          <a:prstGeom prst="rect">
            <a:avLst/>
          </a:prstGeom>
        </p:spPr>
      </p:pic>
      <p:sp>
        <p:nvSpPr>
          <p:cNvPr id="76" name="TextBox 75">
            <a:extLst>
              <a:ext uri="{FF2B5EF4-FFF2-40B4-BE49-F238E27FC236}">
                <a16:creationId xmlns:a16="http://schemas.microsoft.com/office/drawing/2014/main" id="{F66CD088-00BF-1447-4FF5-23E944FF85B7}"/>
              </a:ext>
            </a:extLst>
          </p:cNvPr>
          <p:cNvSpPr txBox="1"/>
          <p:nvPr/>
        </p:nvSpPr>
        <p:spPr>
          <a:xfrm>
            <a:off x="1472710" y="3657422"/>
            <a:ext cx="372218" cy="261610"/>
          </a:xfrm>
          <a:prstGeom prst="rect">
            <a:avLst/>
          </a:prstGeom>
          <a:noFill/>
        </p:spPr>
        <p:txBody>
          <a:bodyPr wrap="none" rtlCol="0">
            <a:spAutoFit/>
          </a:bodyPr>
          <a:lstStyle/>
          <a:p>
            <a:r>
              <a:rPr lang="en-GB" sz="1100" b="1" dirty="0"/>
              <a:t>Oil</a:t>
            </a:r>
          </a:p>
        </p:txBody>
      </p:sp>
      <p:sp>
        <p:nvSpPr>
          <p:cNvPr id="77" name="TextBox 76">
            <a:extLst>
              <a:ext uri="{FF2B5EF4-FFF2-40B4-BE49-F238E27FC236}">
                <a16:creationId xmlns:a16="http://schemas.microsoft.com/office/drawing/2014/main" id="{54D721EC-2BE5-92CE-CE4F-5A6B8A64638A}"/>
              </a:ext>
            </a:extLst>
          </p:cNvPr>
          <p:cNvSpPr txBox="1"/>
          <p:nvPr/>
        </p:nvSpPr>
        <p:spPr>
          <a:xfrm>
            <a:off x="1421414" y="4985949"/>
            <a:ext cx="474810" cy="261610"/>
          </a:xfrm>
          <a:prstGeom prst="rect">
            <a:avLst/>
          </a:prstGeom>
          <a:noFill/>
        </p:spPr>
        <p:txBody>
          <a:bodyPr wrap="none" rtlCol="0">
            <a:spAutoFit/>
          </a:bodyPr>
          <a:lstStyle/>
          <a:p>
            <a:r>
              <a:rPr lang="en-GB" sz="1100" b="1" dirty="0"/>
              <a:t>Coal</a:t>
            </a:r>
          </a:p>
        </p:txBody>
      </p:sp>
      <p:sp>
        <p:nvSpPr>
          <p:cNvPr id="78" name="TextBox 77">
            <a:extLst>
              <a:ext uri="{FF2B5EF4-FFF2-40B4-BE49-F238E27FC236}">
                <a16:creationId xmlns:a16="http://schemas.microsoft.com/office/drawing/2014/main" id="{A15DDD8B-907F-9796-A7BE-C5DE3C4CF17B}"/>
              </a:ext>
            </a:extLst>
          </p:cNvPr>
          <p:cNvSpPr txBox="1"/>
          <p:nvPr/>
        </p:nvSpPr>
        <p:spPr>
          <a:xfrm>
            <a:off x="1310005" y="6342778"/>
            <a:ext cx="697627" cy="261610"/>
          </a:xfrm>
          <a:prstGeom prst="rect">
            <a:avLst/>
          </a:prstGeom>
          <a:noFill/>
        </p:spPr>
        <p:txBody>
          <a:bodyPr wrap="none" rtlCol="0">
            <a:spAutoFit/>
          </a:bodyPr>
          <a:lstStyle/>
          <a:p>
            <a:r>
              <a:rPr lang="en-GB" sz="1100" b="1" dirty="0"/>
              <a:t>Nuclear</a:t>
            </a:r>
          </a:p>
        </p:txBody>
      </p:sp>
      <p:sp>
        <p:nvSpPr>
          <p:cNvPr id="79" name="TextBox 78">
            <a:extLst>
              <a:ext uri="{FF2B5EF4-FFF2-40B4-BE49-F238E27FC236}">
                <a16:creationId xmlns:a16="http://schemas.microsoft.com/office/drawing/2014/main" id="{C4460D35-1714-4562-E855-8F1F67E1DF46}"/>
              </a:ext>
            </a:extLst>
          </p:cNvPr>
          <p:cNvSpPr txBox="1"/>
          <p:nvPr/>
        </p:nvSpPr>
        <p:spPr>
          <a:xfrm>
            <a:off x="3659156" y="3699733"/>
            <a:ext cx="521297" cy="261610"/>
          </a:xfrm>
          <a:prstGeom prst="rect">
            <a:avLst/>
          </a:prstGeom>
          <a:noFill/>
        </p:spPr>
        <p:txBody>
          <a:bodyPr wrap="none" rtlCol="0">
            <a:spAutoFit/>
          </a:bodyPr>
          <a:lstStyle/>
          <a:p>
            <a:r>
              <a:rPr lang="en-GB" sz="1100" b="1" dirty="0"/>
              <a:t>Solar</a:t>
            </a:r>
          </a:p>
        </p:txBody>
      </p:sp>
      <p:sp>
        <p:nvSpPr>
          <p:cNvPr id="80" name="TextBox 79">
            <a:extLst>
              <a:ext uri="{FF2B5EF4-FFF2-40B4-BE49-F238E27FC236}">
                <a16:creationId xmlns:a16="http://schemas.microsoft.com/office/drawing/2014/main" id="{E2A1BD38-6D62-9003-82BA-B55E212934A3}"/>
              </a:ext>
            </a:extLst>
          </p:cNvPr>
          <p:cNvSpPr txBox="1"/>
          <p:nvPr/>
        </p:nvSpPr>
        <p:spPr>
          <a:xfrm>
            <a:off x="3657553" y="5051848"/>
            <a:ext cx="522900" cy="253916"/>
          </a:xfrm>
          <a:prstGeom prst="rect">
            <a:avLst/>
          </a:prstGeom>
          <a:noFill/>
        </p:spPr>
        <p:txBody>
          <a:bodyPr wrap="none" rtlCol="0">
            <a:spAutoFit/>
          </a:bodyPr>
          <a:lstStyle/>
          <a:p>
            <a:r>
              <a:rPr lang="en-GB" sz="1050" b="1" dirty="0"/>
              <a:t>Wind</a:t>
            </a:r>
          </a:p>
        </p:txBody>
      </p:sp>
      <p:sp>
        <p:nvSpPr>
          <p:cNvPr id="81" name="TextBox 80">
            <a:extLst>
              <a:ext uri="{FF2B5EF4-FFF2-40B4-BE49-F238E27FC236}">
                <a16:creationId xmlns:a16="http://schemas.microsoft.com/office/drawing/2014/main" id="{E4F63E5E-6054-4C8B-FF84-AB56541659BC}"/>
              </a:ext>
            </a:extLst>
          </p:cNvPr>
          <p:cNvSpPr txBox="1"/>
          <p:nvPr/>
        </p:nvSpPr>
        <p:spPr>
          <a:xfrm>
            <a:off x="3591053" y="6344510"/>
            <a:ext cx="577402" cy="253916"/>
          </a:xfrm>
          <a:prstGeom prst="rect">
            <a:avLst/>
          </a:prstGeom>
          <a:noFill/>
        </p:spPr>
        <p:txBody>
          <a:bodyPr wrap="none" rtlCol="0">
            <a:spAutoFit/>
          </a:bodyPr>
          <a:lstStyle/>
          <a:p>
            <a:r>
              <a:rPr lang="en-GB" sz="1050" b="1" dirty="0"/>
              <a:t>Hydro</a:t>
            </a:r>
          </a:p>
        </p:txBody>
      </p:sp>
      <p:sp>
        <p:nvSpPr>
          <p:cNvPr id="13" name="TextBox 12">
            <a:extLst>
              <a:ext uri="{FF2B5EF4-FFF2-40B4-BE49-F238E27FC236}">
                <a16:creationId xmlns:a16="http://schemas.microsoft.com/office/drawing/2014/main" id="{79FC9651-BA5D-B400-68B0-573437D349FA}"/>
              </a:ext>
            </a:extLst>
          </p:cNvPr>
          <p:cNvSpPr txBox="1"/>
          <p:nvPr/>
        </p:nvSpPr>
        <p:spPr>
          <a:xfrm>
            <a:off x="4774129" y="2718317"/>
            <a:ext cx="1684806" cy="523220"/>
          </a:xfrm>
          <a:prstGeom prst="rect">
            <a:avLst/>
          </a:prstGeom>
          <a:noFill/>
        </p:spPr>
        <p:txBody>
          <a:bodyPr wrap="square" rtlCol="0">
            <a:spAutoFit/>
          </a:bodyPr>
          <a:lstStyle/>
          <a:p>
            <a:r>
              <a:rPr lang="da-DK" sz="1400" b="1" dirty="0"/>
              <a:t>Varying supply based on weather</a:t>
            </a:r>
          </a:p>
        </p:txBody>
      </p:sp>
      <p:cxnSp>
        <p:nvCxnSpPr>
          <p:cNvPr id="16" name="Straight Arrow Connector 15">
            <a:extLst>
              <a:ext uri="{FF2B5EF4-FFF2-40B4-BE49-F238E27FC236}">
                <a16:creationId xmlns:a16="http://schemas.microsoft.com/office/drawing/2014/main" id="{53AF28C3-8BE2-D6A1-E11E-C5BE743FE2FA}"/>
              </a:ext>
            </a:extLst>
          </p:cNvPr>
          <p:cNvCxnSpPr>
            <a:cxnSpLocks/>
            <a:stCxn id="13" idx="1"/>
          </p:cNvCxnSpPr>
          <p:nvPr/>
        </p:nvCxnSpPr>
        <p:spPr>
          <a:xfrm flipH="1">
            <a:off x="4594922" y="2979927"/>
            <a:ext cx="179207" cy="138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chart&#10;&#10;Description automatically generated">
            <a:extLst>
              <a:ext uri="{FF2B5EF4-FFF2-40B4-BE49-F238E27FC236}">
                <a16:creationId xmlns:a16="http://schemas.microsoft.com/office/drawing/2014/main" id="{76AA72B5-0B79-0ED7-E23E-E5A9E85D922B}"/>
              </a:ext>
            </a:extLst>
          </p:cNvPr>
          <p:cNvPicPr>
            <a:picLocks noChangeAspect="1"/>
          </p:cNvPicPr>
          <p:nvPr/>
        </p:nvPicPr>
        <p:blipFill rotWithShape="1">
          <a:blip r:embed="rId15"/>
          <a:srcRect l="451" t="4542" r="52457" b="2235"/>
          <a:stretch/>
        </p:blipFill>
        <p:spPr>
          <a:xfrm>
            <a:off x="4731609" y="4148628"/>
            <a:ext cx="1603375" cy="863600"/>
          </a:xfrm>
          <a:prstGeom prst="rect">
            <a:avLst/>
          </a:prstGeom>
        </p:spPr>
      </p:pic>
      <p:pic>
        <p:nvPicPr>
          <p:cNvPr id="29" name="Picture 28" descr="A picture containing chart&#10;&#10;Description automatically generated">
            <a:extLst>
              <a:ext uri="{FF2B5EF4-FFF2-40B4-BE49-F238E27FC236}">
                <a16:creationId xmlns:a16="http://schemas.microsoft.com/office/drawing/2014/main" id="{7EE85D03-81C4-D876-6D6F-7F037DD6EAE9}"/>
              </a:ext>
            </a:extLst>
          </p:cNvPr>
          <p:cNvPicPr>
            <a:picLocks noChangeAspect="1"/>
          </p:cNvPicPr>
          <p:nvPr/>
        </p:nvPicPr>
        <p:blipFill rotWithShape="1">
          <a:blip r:embed="rId15"/>
          <a:srcRect l="52275" t="4020" r="744" b="3245"/>
          <a:stretch/>
        </p:blipFill>
        <p:spPr>
          <a:xfrm>
            <a:off x="4751441" y="2913738"/>
            <a:ext cx="1608083" cy="863600"/>
          </a:xfrm>
          <a:prstGeom prst="rect">
            <a:avLst/>
          </a:prstGeom>
        </p:spPr>
      </p:pic>
      <p:pic>
        <p:nvPicPr>
          <p:cNvPr id="31" name="Picture 30" descr="A picture containing text, electronics&#10;&#10;Description automatically generated">
            <a:extLst>
              <a:ext uri="{FF2B5EF4-FFF2-40B4-BE49-F238E27FC236}">
                <a16:creationId xmlns:a16="http://schemas.microsoft.com/office/drawing/2014/main" id="{C6F2FBF9-1563-48CC-5288-ADBBFA6523F5}"/>
              </a:ext>
            </a:extLst>
          </p:cNvPr>
          <p:cNvPicPr>
            <a:picLocks noChangeAspect="1"/>
          </p:cNvPicPr>
          <p:nvPr/>
        </p:nvPicPr>
        <p:blipFill rotWithShape="1">
          <a:blip r:embed="rId16"/>
          <a:srcRect l="3997" t="16951" r="49825" b="59493"/>
          <a:stretch/>
        </p:blipFill>
        <p:spPr>
          <a:xfrm>
            <a:off x="8444345" y="2905767"/>
            <a:ext cx="1874589" cy="2070624"/>
          </a:xfrm>
          <a:prstGeom prst="rect">
            <a:avLst/>
          </a:prstGeom>
        </p:spPr>
      </p:pic>
      <p:pic>
        <p:nvPicPr>
          <p:cNvPr id="23" name="Picture 22" descr="A picture containing text, electronics&#10;&#10;Description automatically generated">
            <a:extLst>
              <a:ext uri="{FF2B5EF4-FFF2-40B4-BE49-F238E27FC236}">
                <a16:creationId xmlns:a16="http://schemas.microsoft.com/office/drawing/2014/main" id="{BA8E497F-6EF2-6305-A61C-640778742537}"/>
              </a:ext>
            </a:extLst>
          </p:cNvPr>
          <p:cNvPicPr>
            <a:picLocks noChangeAspect="1"/>
          </p:cNvPicPr>
          <p:nvPr/>
        </p:nvPicPr>
        <p:blipFill rotWithShape="1">
          <a:blip r:embed="rId16"/>
          <a:srcRect l="3716" t="40500" r="48898" b="34270"/>
          <a:stretch/>
        </p:blipFill>
        <p:spPr>
          <a:xfrm>
            <a:off x="6648279" y="2904586"/>
            <a:ext cx="1796066" cy="2070624"/>
          </a:xfrm>
          <a:prstGeom prst="rect">
            <a:avLst/>
          </a:prstGeom>
        </p:spPr>
      </p:pic>
    </p:spTree>
    <p:extLst>
      <p:ext uri="{BB962C8B-B14F-4D97-AF65-F5344CB8AC3E}">
        <p14:creationId xmlns:p14="http://schemas.microsoft.com/office/powerpoint/2010/main" val="408427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3"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79F4-BB79-C309-8D2D-22F51379C70C}"/>
              </a:ext>
            </a:extLst>
          </p:cNvPr>
          <p:cNvSpPr>
            <a:spLocks noGrp="1"/>
          </p:cNvSpPr>
          <p:nvPr>
            <p:ph type="title"/>
          </p:nvPr>
        </p:nvSpPr>
        <p:spPr/>
        <p:txBody>
          <a:bodyPr/>
          <a:lstStyle/>
          <a:p>
            <a:r>
              <a:rPr lang="da-DK" dirty="0"/>
              <a:t>To do</a:t>
            </a:r>
          </a:p>
        </p:txBody>
      </p:sp>
      <p:sp>
        <p:nvSpPr>
          <p:cNvPr id="3" name="Content Placeholder 2">
            <a:extLst>
              <a:ext uri="{FF2B5EF4-FFF2-40B4-BE49-F238E27FC236}">
                <a16:creationId xmlns:a16="http://schemas.microsoft.com/office/drawing/2014/main" id="{DEB048D9-0E76-8CCF-0E48-52720A854CDF}"/>
              </a:ext>
            </a:extLst>
          </p:cNvPr>
          <p:cNvSpPr>
            <a:spLocks noGrp="1"/>
          </p:cNvSpPr>
          <p:nvPr>
            <p:ph idx="1"/>
          </p:nvPr>
        </p:nvSpPr>
        <p:spPr/>
        <p:txBody>
          <a:bodyPr/>
          <a:lstStyle/>
          <a:p>
            <a:endParaRPr lang="da-DK" dirty="0"/>
          </a:p>
        </p:txBody>
      </p:sp>
      <p:sp>
        <p:nvSpPr>
          <p:cNvPr id="4" name="Date Placeholder 3">
            <a:extLst>
              <a:ext uri="{FF2B5EF4-FFF2-40B4-BE49-F238E27FC236}">
                <a16:creationId xmlns:a16="http://schemas.microsoft.com/office/drawing/2014/main" id="{EEFC3E38-AF3F-9752-A467-68A915E70FC5}"/>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DACDBDC9-4059-1AA7-20C4-28861C36048F}"/>
              </a:ext>
            </a:extLst>
          </p:cNvPr>
          <p:cNvSpPr>
            <a:spLocks noGrp="1"/>
          </p:cNvSpPr>
          <p:nvPr>
            <p:ph type="sldNum" sz="quarter" idx="12"/>
          </p:nvPr>
        </p:nvSpPr>
        <p:spPr/>
        <p:txBody>
          <a:bodyPr/>
          <a:lstStyle/>
          <a:p>
            <a:fld id="{091A926C-488A-4E3E-9C21-57CAA120E114}" type="slidenum">
              <a:rPr lang="da-DK" smtClean="0"/>
              <a:t>40</a:t>
            </a:fld>
            <a:endParaRPr lang="da-DK" dirty="0"/>
          </a:p>
        </p:txBody>
      </p:sp>
    </p:spTree>
    <p:extLst>
      <p:ext uri="{BB962C8B-B14F-4D97-AF65-F5344CB8AC3E}">
        <p14:creationId xmlns:p14="http://schemas.microsoft.com/office/powerpoint/2010/main" val="4166042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6A35-7FB7-3826-92D6-E57296B6FF5F}"/>
              </a:ext>
            </a:extLst>
          </p:cNvPr>
          <p:cNvSpPr>
            <a:spLocks noGrp="1"/>
          </p:cNvSpPr>
          <p:nvPr>
            <p:ph type="title"/>
          </p:nvPr>
        </p:nvSpPr>
        <p:spPr/>
        <p:txBody>
          <a:bodyPr/>
          <a:lstStyle/>
          <a:p>
            <a:r>
              <a:rPr lang="da-DK" dirty="0" err="1"/>
              <a:t>Further</a:t>
            </a:r>
            <a:r>
              <a:rPr lang="da-DK" dirty="0"/>
              <a:t> </a:t>
            </a:r>
            <a:r>
              <a:rPr lang="da-DK" dirty="0" err="1"/>
              <a:t>work</a:t>
            </a:r>
            <a:r>
              <a:rPr lang="da-DK" dirty="0"/>
              <a:t> (or just </a:t>
            </a:r>
            <a:r>
              <a:rPr lang="da-DK" dirty="0" err="1"/>
              <a:t>completing</a:t>
            </a:r>
            <a:r>
              <a:rPr lang="da-DK" dirty="0"/>
              <a:t> </a:t>
            </a:r>
            <a:r>
              <a:rPr lang="da-DK" dirty="0" err="1"/>
              <a:t>my</a:t>
            </a:r>
            <a:r>
              <a:rPr lang="da-DK" dirty="0"/>
              <a:t> </a:t>
            </a:r>
            <a:r>
              <a:rPr lang="da-DK" dirty="0" err="1"/>
              <a:t>thesis</a:t>
            </a:r>
            <a:r>
              <a:rPr lang="da-DK" dirty="0"/>
              <a:t>)</a:t>
            </a:r>
          </a:p>
        </p:txBody>
      </p:sp>
      <p:sp>
        <p:nvSpPr>
          <p:cNvPr id="3" name="Content Placeholder 2">
            <a:extLst>
              <a:ext uri="{FF2B5EF4-FFF2-40B4-BE49-F238E27FC236}">
                <a16:creationId xmlns:a16="http://schemas.microsoft.com/office/drawing/2014/main" id="{F29D8A25-7BF4-4129-CF05-100E6BC3AADB}"/>
              </a:ext>
            </a:extLst>
          </p:cNvPr>
          <p:cNvSpPr>
            <a:spLocks noGrp="1"/>
          </p:cNvSpPr>
          <p:nvPr>
            <p:ph idx="1"/>
          </p:nvPr>
        </p:nvSpPr>
        <p:spPr/>
        <p:txBody>
          <a:bodyPr/>
          <a:lstStyle/>
          <a:p>
            <a:r>
              <a:rPr lang="da-DK" dirty="0"/>
              <a:t>Energy prediction models for each </a:t>
            </a:r>
            <a:r>
              <a:rPr lang="da-DK" dirty="0" err="1"/>
              <a:t>substance</a:t>
            </a:r>
            <a:endParaRPr lang="da-DK" dirty="0"/>
          </a:p>
          <a:p>
            <a:r>
              <a:rPr lang="da-DK" dirty="0"/>
              <a:t>Activity </a:t>
            </a:r>
            <a:r>
              <a:rPr lang="da-DK" dirty="0" err="1"/>
              <a:t>measurement</a:t>
            </a:r>
            <a:r>
              <a:rPr lang="da-DK" dirty="0"/>
              <a:t> for each reaction step</a:t>
            </a:r>
          </a:p>
          <a:p>
            <a:r>
              <a:rPr lang="da-DK" dirty="0"/>
              <a:t>Competing </a:t>
            </a:r>
            <a:r>
              <a:rPr lang="da-DK" dirty="0" err="1"/>
              <a:t>activities</a:t>
            </a:r>
            <a:r>
              <a:rPr lang="da-DK" dirty="0"/>
              <a:t> – Single score? Good </a:t>
            </a:r>
            <a:r>
              <a:rPr lang="da-DK" dirty="0" err="1"/>
              <a:t>vs</a:t>
            </a:r>
            <a:r>
              <a:rPr lang="da-DK" dirty="0"/>
              <a:t> bad reactions</a:t>
            </a:r>
          </a:p>
          <a:p>
            <a:r>
              <a:rPr lang="da-DK" dirty="0"/>
              <a:t>Surface </a:t>
            </a:r>
            <a:r>
              <a:rPr lang="da-DK" dirty="0" err="1"/>
              <a:t>composition</a:t>
            </a:r>
            <a:r>
              <a:rPr lang="da-DK" dirty="0"/>
              <a:t> + U -&gt; Single </a:t>
            </a:r>
            <a:r>
              <a:rPr lang="da-DK" dirty="0" err="1"/>
              <a:t>good</a:t>
            </a:r>
            <a:r>
              <a:rPr lang="da-DK" dirty="0"/>
              <a:t> activity score?</a:t>
            </a:r>
          </a:p>
          <a:p>
            <a:r>
              <a:rPr lang="da-DK" dirty="0" err="1"/>
              <a:t>Triangular</a:t>
            </a:r>
            <a:r>
              <a:rPr lang="da-DK" dirty="0"/>
              <a:t> plots </a:t>
            </a:r>
            <a:r>
              <a:rPr lang="da-DK" dirty="0" err="1"/>
              <a:t>showing</a:t>
            </a:r>
            <a:r>
              <a:rPr lang="da-DK" dirty="0"/>
              <a:t> single score?</a:t>
            </a:r>
          </a:p>
          <a:p>
            <a:endParaRPr lang="da-DK" dirty="0"/>
          </a:p>
        </p:txBody>
      </p:sp>
      <p:sp>
        <p:nvSpPr>
          <p:cNvPr id="4" name="Date Placeholder 3">
            <a:extLst>
              <a:ext uri="{FF2B5EF4-FFF2-40B4-BE49-F238E27FC236}">
                <a16:creationId xmlns:a16="http://schemas.microsoft.com/office/drawing/2014/main" id="{3D58BC9B-72BF-6F9A-1AA8-98B008AA2EF0}"/>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414DD6DC-A1EF-DA17-D0DF-AACE7002BCBC}"/>
              </a:ext>
            </a:extLst>
          </p:cNvPr>
          <p:cNvSpPr>
            <a:spLocks noGrp="1"/>
          </p:cNvSpPr>
          <p:nvPr>
            <p:ph type="sldNum" sz="quarter" idx="12"/>
          </p:nvPr>
        </p:nvSpPr>
        <p:spPr/>
        <p:txBody>
          <a:bodyPr/>
          <a:lstStyle/>
          <a:p>
            <a:fld id="{091A926C-488A-4E3E-9C21-57CAA120E114}" type="slidenum">
              <a:rPr lang="da-DK" smtClean="0"/>
              <a:t>41</a:t>
            </a:fld>
            <a:endParaRPr lang="da-DK" dirty="0"/>
          </a:p>
        </p:txBody>
      </p:sp>
    </p:spTree>
    <p:extLst>
      <p:ext uri="{BB962C8B-B14F-4D97-AF65-F5344CB8AC3E}">
        <p14:creationId xmlns:p14="http://schemas.microsoft.com/office/powerpoint/2010/main" val="2721162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1663-8A5B-8B1C-F646-48C127BA9D31}"/>
              </a:ext>
            </a:extLst>
          </p:cNvPr>
          <p:cNvSpPr>
            <a:spLocks noGrp="1"/>
          </p:cNvSpPr>
          <p:nvPr>
            <p:ph type="title"/>
          </p:nvPr>
        </p:nvSpPr>
        <p:spPr/>
        <p:txBody>
          <a:bodyPr/>
          <a:lstStyle/>
          <a:p>
            <a:r>
              <a:rPr lang="da-DK" dirty="0" err="1"/>
              <a:t>Which</a:t>
            </a:r>
            <a:r>
              <a:rPr lang="da-DK" dirty="0"/>
              <a:t> reactions </a:t>
            </a:r>
            <a:r>
              <a:rPr lang="da-DK" dirty="0" err="1"/>
              <a:t>couldn’t</a:t>
            </a:r>
            <a:r>
              <a:rPr lang="da-DK" dirty="0"/>
              <a:t> I look at </a:t>
            </a:r>
            <a:r>
              <a:rPr lang="da-DK" dirty="0" err="1"/>
              <a:t>yet</a:t>
            </a:r>
            <a:r>
              <a:rPr lang="da-DK" dirty="0"/>
              <a:t>? </a:t>
            </a:r>
            <a:r>
              <a:rPr lang="da-DK" dirty="0" err="1"/>
              <a:t>Why</a:t>
            </a:r>
            <a:r>
              <a:rPr lang="da-DK" dirty="0"/>
              <a:t>? </a:t>
            </a:r>
            <a:r>
              <a:rPr lang="da-DK" dirty="0" err="1"/>
              <a:t>Hence</a:t>
            </a:r>
            <a:r>
              <a:rPr lang="da-DK" dirty="0"/>
              <a:t> -&gt; new DFT data</a:t>
            </a:r>
          </a:p>
        </p:txBody>
      </p:sp>
      <p:sp>
        <p:nvSpPr>
          <p:cNvPr id="3" name="Content Placeholder 2">
            <a:extLst>
              <a:ext uri="{FF2B5EF4-FFF2-40B4-BE49-F238E27FC236}">
                <a16:creationId xmlns:a16="http://schemas.microsoft.com/office/drawing/2014/main" id="{864C1A41-0E5A-BFEC-5AD5-D634DED1C0C6}"/>
              </a:ext>
            </a:extLst>
          </p:cNvPr>
          <p:cNvSpPr>
            <a:spLocks noGrp="1"/>
          </p:cNvSpPr>
          <p:nvPr>
            <p:ph idx="1"/>
          </p:nvPr>
        </p:nvSpPr>
        <p:spPr/>
        <p:txBody>
          <a:bodyPr/>
          <a:lstStyle/>
          <a:p>
            <a:pPr marL="0" indent="0">
              <a:buNone/>
            </a:pPr>
            <a:r>
              <a:rPr lang="da-DK" dirty="0" err="1"/>
              <a:t>Trying</a:t>
            </a:r>
            <a:r>
              <a:rPr lang="da-DK" dirty="0"/>
              <a:t> to </a:t>
            </a:r>
            <a:r>
              <a:rPr lang="da-DK" dirty="0" err="1"/>
              <a:t>see</a:t>
            </a:r>
            <a:r>
              <a:rPr lang="da-DK" dirty="0"/>
              <a:t> </a:t>
            </a:r>
            <a:r>
              <a:rPr lang="da-DK" dirty="0" err="1"/>
              <a:t>which</a:t>
            </a:r>
            <a:r>
              <a:rPr lang="da-DK" dirty="0"/>
              <a:t> </a:t>
            </a:r>
            <a:r>
              <a:rPr lang="da-DK" dirty="0" err="1"/>
              <a:t>ones</a:t>
            </a:r>
            <a:r>
              <a:rPr lang="da-DK" dirty="0"/>
              <a:t> </a:t>
            </a:r>
            <a:r>
              <a:rPr lang="da-DK" dirty="0" err="1"/>
              <a:t>might</a:t>
            </a:r>
            <a:r>
              <a:rPr lang="da-DK" dirty="0"/>
              <a:t> </a:t>
            </a:r>
            <a:r>
              <a:rPr lang="da-DK" dirty="0" err="1"/>
              <a:t>be</a:t>
            </a:r>
            <a:r>
              <a:rPr lang="da-DK" dirty="0"/>
              <a:t> </a:t>
            </a:r>
            <a:r>
              <a:rPr lang="da-DK" dirty="0" err="1"/>
              <a:t>important</a:t>
            </a:r>
            <a:r>
              <a:rPr lang="da-DK" dirty="0"/>
              <a:t>. Alexander </a:t>
            </a:r>
            <a:r>
              <a:rPr lang="da-DK" dirty="0" err="1"/>
              <a:t>bagger</a:t>
            </a:r>
            <a:r>
              <a:rPr lang="da-DK" dirty="0"/>
              <a:t> had an </a:t>
            </a:r>
            <a:r>
              <a:rPr lang="da-DK" dirty="0" err="1"/>
              <a:t>idea</a:t>
            </a:r>
            <a:r>
              <a:rPr lang="da-DK" dirty="0"/>
              <a:t> </a:t>
            </a:r>
            <a:r>
              <a:rPr lang="da-DK" dirty="0" err="1"/>
              <a:t>about</a:t>
            </a:r>
            <a:r>
              <a:rPr lang="da-DK" dirty="0"/>
              <a:t> </a:t>
            </a:r>
            <a:r>
              <a:rPr lang="da-DK" dirty="0" err="1"/>
              <a:t>which</a:t>
            </a:r>
            <a:r>
              <a:rPr lang="da-DK" dirty="0"/>
              <a:t>.</a:t>
            </a:r>
          </a:p>
          <a:p>
            <a:pPr marL="0" indent="0">
              <a:buNone/>
            </a:pPr>
            <a:endParaRPr lang="da-DK" dirty="0"/>
          </a:p>
          <a:p>
            <a:pPr marL="0" indent="0">
              <a:buNone/>
            </a:pPr>
            <a:r>
              <a:rPr lang="da-DK" dirty="0" err="1"/>
              <a:t>Also</a:t>
            </a:r>
            <a:r>
              <a:rPr lang="da-DK" dirty="0"/>
              <a:t> </a:t>
            </a:r>
            <a:r>
              <a:rPr lang="da-DK" dirty="0" err="1"/>
              <a:t>we’re</a:t>
            </a:r>
            <a:r>
              <a:rPr lang="da-DK" dirty="0"/>
              <a:t> </a:t>
            </a:r>
            <a:r>
              <a:rPr lang="da-DK" dirty="0" err="1"/>
              <a:t>trying</a:t>
            </a:r>
            <a:r>
              <a:rPr lang="da-DK" dirty="0"/>
              <a:t> to </a:t>
            </a:r>
            <a:r>
              <a:rPr lang="da-DK" dirty="0" err="1"/>
              <a:t>avoid</a:t>
            </a:r>
            <a:r>
              <a:rPr lang="da-DK" dirty="0"/>
              <a:t> CO on the surface, </a:t>
            </a:r>
            <a:r>
              <a:rPr lang="da-DK" dirty="0" err="1"/>
              <a:t>because</a:t>
            </a:r>
            <a:r>
              <a:rPr lang="da-DK" dirty="0"/>
              <a:t> it </a:t>
            </a:r>
            <a:r>
              <a:rPr lang="da-DK" dirty="0" err="1"/>
              <a:t>desorbs</a:t>
            </a:r>
            <a:r>
              <a:rPr lang="da-DK" dirty="0"/>
              <a:t> at high potentials.</a:t>
            </a:r>
          </a:p>
        </p:txBody>
      </p:sp>
      <p:sp>
        <p:nvSpPr>
          <p:cNvPr id="4" name="Date Placeholder 3">
            <a:extLst>
              <a:ext uri="{FF2B5EF4-FFF2-40B4-BE49-F238E27FC236}">
                <a16:creationId xmlns:a16="http://schemas.microsoft.com/office/drawing/2014/main" id="{28204421-659F-85BC-9EF2-FCC3A0A4BA36}"/>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80B7BDF8-A712-874E-14EC-DD35897399ED}"/>
              </a:ext>
            </a:extLst>
          </p:cNvPr>
          <p:cNvSpPr>
            <a:spLocks noGrp="1"/>
          </p:cNvSpPr>
          <p:nvPr>
            <p:ph type="sldNum" sz="quarter" idx="12"/>
          </p:nvPr>
        </p:nvSpPr>
        <p:spPr/>
        <p:txBody>
          <a:bodyPr/>
          <a:lstStyle/>
          <a:p>
            <a:fld id="{091A926C-488A-4E3E-9C21-57CAA120E114}" type="slidenum">
              <a:rPr lang="da-DK" smtClean="0"/>
              <a:t>42</a:t>
            </a:fld>
            <a:endParaRPr lang="da-DK" dirty="0"/>
          </a:p>
        </p:txBody>
      </p:sp>
    </p:spTree>
    <p:extLst>
      <p:ext uri="{BB962C8B-B14F-4D97-AF65-F5344CB8AC3E}">
        <p14:creationId xmlns:p14="http://schemas.microsoft.com/office/powerpoint/2010/main" val="645082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7F37-3B7C-AAF4-8B82-E3EEB460A63C}"/>
              </a:ext>
            </a:extLst>
          </p:cNvPr>
          <p:cNvSpPr>
            <a:spLocks noGrp="1"/>
          </p:cNvSpPr>
          <p:nvPr>
            <p:ph type="title"/>
          </p:nvPr>
        </p:nvSpPr>
        <p:spPr/>
        <p:txBody>
          <a:bodyPr/>
          <a:lstStyle/>
          <a:p>
            <a:r>
              <a:rPr lang="da-DK" dirty="0"/>
              <a:t>So formic acid is </a:t>
            </a:r>
            <a:r>
              <a:rPr lang="da-DK" dirty="0" err="1"/>
              <a:t>pretty</a:t>
            </a:r>
            <a:r>
              <a:rPr lang="da-DK" dirty="0"/>
              <a:t> cool</a:t>
            </a:r>
          </a:p>
        </p:txBody>
      </p:sp>
      <p:sp>
        <p:nvSpPr>
          <p:cNvPr id="3" name="Content Placeholder 2">
            <a:extLst>
              <a:ext uri="{FF2B5EF4-FFF2-40B4-BE49-F238E27FC236}">
                <a16:creationId xmlns:a16="http://schemas.microsoft.com/office/drawing/2014/main" id="{D75CA68C-E9D2-CDE2-AA50-30A4E6CA6F7F}"/>
              </a:ext>
            </a:extLst>
          </p:cNvPr>
          <p:cNvSpPr>
            <a:spLocks noGrp="1"/>
          </p:cNvSpPr>
          <p:nvPr>
            <p:ph idx="1"/>
          </p:nvPr>
        </p:nvSpPr>
        <p:spPr/>
        <p:txBody>
          <a:bodyPr/>
          <a:lstStyle/>
          <a:p>
            <a:pPr marL="0" indent="0">
              <a:buNone/>
            </a:pPr>
            <a:r>
              <a:rPr lang="da-DK" dirty="0" err="1"/>
              <a:t>What</a:t>
            </a:r>
            <a:r>
              <a:rPr lang="da-DK" dirty="0"/>
              <a:t> is the problem?</a:t>
            </a:r>
          </a:p>
          <a:p>
            <a:pPr marL="0" indent="0">
              <a:buNone/>
            </a:pPr>
            <a:endParaRPr lang="da-DK" dirty="0"/>
          </a:p>
          <a:p>
            <a:pPr marL="0" indent="0">
              <a:buNone/>
            </a:pPr>
            <a:r>
              <a:rPr lang="da-DK" dirty="0" err="1"/>
              <a:t>Looking</a:t>
            </a:r>
            <a:r>
              <a:rPr lang="da-DK" dirty="0"/>
              <a:t> at all the </a:t>
            </a:r>
            <a:r>
              <a:rPr lang="da-DK" dirty="0" err="1"/>
              <a:t>ways</a:t>
            </a:r>
            <a:r>
              <a:rPr lang="da-DK" dirty="0"/>
              <a:t> it </a:t>
            </a:r>
            <a:r>
              <a:rPr lang="da-DK" dirty="0" err="1"/>
              <a:t>can</a:t>
            </a:r>
            <a:r>
              <a:rPr lang="da-DK" dirty="0"/>
              <a:t> break </a:t>
            </a:r>
            <a:r>
              <a:rPr lang="da-DK" dirty="0" err="1"/>
              <a:t>down</a:t>
            </a:r>
            <a:endParaRPr lang="da-DK" dirty="0"/>
          </a:p>
          <a:p>
            <a:pPr marL="0" indent="0">
              <a:buNone/>
            </a:pPr>
            <a:endParaRPr lang="da-DK" dirty="0"/>
          </a:p>
          <a:p>
            <a:pPr marL="0" indent="0">
              <a:buNone/>
            </a:pPr>
            <a:r>
              <a:rPr lang="da-DK" dirty="0" err="1"/>
              <a:t>Goal</a:t>
            </a:r>
            <a:r>
              <a:rPr lang="da-DK" dirty="0"/>
              <a:t>: Be </a:t>
            </a:r>
            <a:r>
              <a:rPr lang="da-DK" dirty="0" err="1"/>
              <a:t>able</a:t>
            </a:r>
            <a:r>
              <a:rPr lang="da-DK" dirty="0"/>
              <a:t> to </a:t>
            </a:r>
            <a:r>
              <a:rPr lang="da-DK" dirty="0" err="1"/>
              <a:t>simulate</a:t>
            </a:r>
            <a:r>
              <a:rPr lang="da-DK" dirty="0"/>
              <a:t> activity of all reaction pathways from a surface </a:t>
            </a:r>
            <a:r>
              <a:rPr lang="da-DK" dirty="0" err="1"/>
              <a:t>composition</a:t>
            </a:r>
            <a:endParaRPr lang="da-DK" dirty="0"/>
          </a:p>
          <a:p>
            <a:pPr marL="0" indent="0">
              <a:buNone/>
            </a:pPr>
            <a:endParaRPr lang="da-DK" dirty="0"/>
          </a:p>
          <a:p>
            <a:pPr marL="0" indent="0">
              <a:buNone/>
            </a:pPr>
            <a:r>
              <a:rPr lang="da-DK" dirty="0" err="1"/>
              <a:t>Then</a:t>
            </a:r>
            <a:r>
              <a:rPr lang="da-DK" dirty="0"/>
              <a:t> </a:t>
            </a:r>
            <a:r>
              <a:rPr lang="da-DK" dirty="0" err="1"/>
              <a:t>search</a:t>
            </a:r>
            <a:r>
              <a:rPr lang="da-DK" dirty="0"/>
              <a:t> for a surface on </a:t>
            </a:r>
            <a:r>
              <a:rPr lang="da-DK" dirty="0" err="1"/>
              <a:t>which</a:t>
            </a:r>
            <a:r>
              <a:rPr lang="da-DK" dirty="0"/>
              <a:t> the bad reactions </a:t>
            </a:r>
            <a:r>
              <a:rPr lang="da-DK" dirty="0" err="1"/>
              <a:t>are</a:t>
            </a:r>
            <a:r>
              <a:rPr lang="da-DK" dirty="0"/>
              <a:t> </a:t>
            </a:r>
            <a:r>
              <a:rPr lang="da-DK" dirty="0" err="1"/>
              <a:t>slow</a:t>
            </a:r>
            <a:r>
              <a:rPr lang="da-DK" dirty="0"/>
              <a:t> and the </a:t>
            </a:r>
            <a:r>
              <a:rPr lang="da-DK" dirty="0" err="1"/>
              <a:t>good</a:t>
            </a:r>
            <a:r>
              <a:rPr lang="da-DK" dirty="0"/>
              <a:t> </a:t>
            </a:r>
            <a:r>
              <a:rPr lang="da-DK" dirty="0" err="1"/>
              <a:t>ones</a:t>
            </a:r>
            <a:r>
              <a:rPr lang="da-DK" dirty="0"/>
              <a:t> </a:t>
            </a:r>
            <a:r>
              <a:rPr lang="da-DK" dirty="0" err="1"/>
              <a:t>are</a:t>
            </a:r>
            <a:r>
              <a:rPr lang="da-DK" dirty="0"/>
              <a:t> fast</a:t>
            </a:r>
          </a:p>
        </p:txBody>
      </p:sp>
      <p:sp>
        <p:nvSpPr>
          <p:cNvPr id="4" name="Date Placeholder 3">
            <a:extLst>
              <a:ext uri="{FF2B5EF4-FFF2-40B4-BE49-F238E27FC236}">
                <a16:creationId xmlns:a16="http://schemas.microsoft.com/office/drawing/2014/main" id="{30E8D37B-A6B7-E7DF-2F4A-ED3BD75F605A}"/>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8F8F3D75-8A0D-527D-D5DE-3C6A9609CAAD}"/>
              </a:ext>
            </a:extLst>
          </p:cNvPr>
          <p:cNvSpPr>
            <a:spLocks noGrp="1"/>
          </p:cNvSpPr>
          <p:nvPr>
            <p:ph type="sldNum" sz="quarter" idx="12"/>
          </p:nvPr>
        </p:nvSpPr>
        <p:spPr/>
        <p:txBody>
          <a:bodyPr/>
          <a:lstStyle/>
          <a:p>
            <a:fld id="{091A926C-488A-4E3E-9C21-57CAA120E114}" type="slidenum">
              <a:rPr lang="da-DK" smtClean="0"/>
              <a:t>43</a:t>
            </a:fld>
            <a:endParaRPr lang="da-DK" dirty="0"/>
          </a:p>
        </p:txBody>
      </p:sp>
    </p:spTree>
    <p:extLst>
      <p:ext uri="{BB962C8B-B14F-4D97-AF65-F5344CB8AC3E}">
        <p14:creationId xmlns:p14="http://schemas.microsoft.com/office/powerpoint/2010/main" val="182808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67F4-B404-0EAB-DE15-95F07C130E11}"/>
              </a:ext>
            </a:extLst>
          </p:cNvPr>
          <p:cNvSpPr>
            <a:spLocks noGrp="1"/>
          </p:cNvSpPr>
          <p:nvPr>
            <p:ph type="title"/>
          </p:nvPr>
        </p:nvSpPr>
        <p:spPr/>
        <p:txBody>
          <a:bodyPr/>
          <a:lstStyle/>
          <a:p>
            <a:r>
              <a:rPr lang="da-DK" dirty="0"/>
              <a:t>Reaction pathways</a:t>
            </a:r>
          </a:p>
        </p:txBody>
      </p:sp>
      <p:pic>
        <p:nvPicPr>
          <p:cNvPr id="8" name="Content Placeholder 7">
            <a:extLst>
              <a:ext uri="{FF2B5EF4-FFF2-40B4-BE49-F238E27FC236}">
                <a16:creationId xmlns:a16="http://schemas.microsoft.com/office/drawing/2014/main" id="{E9DE3F14-994A-E89A-02AF-75A3D99EB6F6}"/>
              </a:ext>
            </a:extLst>
          </p:cNvPr>
          <p:cNvPicPr>
            <a:picLocks noGrp="1" noChangeAspect="1"/>
          </p:cNvPicPr>
          <p:nvPr>
            <p:ph idx="1"/>
          </p:nvPr>
        </p:nvPicPr>
        <p:blipFill rotWithShape="1">
          <a:blip r:embed="rId2"/>
          <a:srcRect r="36468"/>
          <a:stretch/>
        </p:blipFill>
        <p:spPr>
          <a:xfrm>
            <a:off x="3454974" y="1409700"/>
            <a:ext cx="5280466" cy="4675188"/>
          </a:xfrm>
        </p:spPr>
      </p:pic>
      <p:sp>
        <p:nvSpPr>
          <p:cNvPr id="4" name="Date Placeholder 3">
            <a:extLst>
              <a:ext uri="{FF2B5EF4-FFF2-40B4-BE49-F238E27FC236}">
                <a16:creationId xmlns:a16="http://schemas.microsoft.com/office/drawing/2014/main" id="{EE4BAEEF-5994-E95A-82A8-AD3F99ED004F}"/>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61EF46F6-D71E-2356-2E79-60B45B110260}"/>
              </a:ext>
            </a:extLst>
          </p:cNvPr>
          <p:cNvSpPr>
            <a:spLocks noGrp="1"/>
          </p:cNvSpPr>
          <p:nvPr>
            <p:ph type="sldNum" sz="quarter" idx="12"/>
          </p:nvPr>
        </p:nvSpPr>
        <p:spPr/>
        <p:txBody>
          <a:bodyPr/>
          <a:lstStyle/>
          <a:p>
            <a:fld id="{091A926C-488A-4E3E-9C21-57CAA120E114}" type="slidenum">
              <a:rPr lang="da-DK" smtClean="0"/>
              <a:t>44</a:t>
            </a:fld>
            <a:endParaRPr lang="da-DK" dirty="0"/>
          </a:p>
        </p:txBody>
      </p:sp>
      <p:sp>
        <p:nvSpPr>
          <p:cNvPr id="6" name="TextBox 5">
            <a:extLst>
              <a:ext uri="{FF2B5EF4-FFF2-40B4-BE49-F238E27FC236}">
                <a16:creationId xmlns:a16="http://schemas.microsoft.com/office/drawing/2014/main" id="{94CD3867-1391-B95B-EEAD-593BDF1C6248}"/>
              </a:ext>
            </a:extLst>
          </p:cNvPr>
          <p:cNvSpPr txBox="1"/>
          <p:nvPr/>
        </p:nvSpPr>
        <p:spPr>
          <a:xfrm>
            <a:off x="0" y="6604084"/>
            <a:ext cx="10023898" cy="253916"/>
          </a:xfrm>
          <a:prstGeom prst="rect">
            <a:avLst/>
          </a:prstGeom>
          <a:noFill/>
        </p:spPr>
        <p:txBody>
          <a:bodyPr wrap="none" rtlCol="0">
            <a:spAutoFit/>
          </a:bodyPr>
          <a:lstStyle/>
          <a:p>
            <a:r>
              <a:rPr lang="da-DK" sz="1050" dirty="0" err="1"/>
              <a:t>Figure</a:t>
            </a:r>
            <a:r>
              <a:rPr lang="da-DK" sz="1050" dirty="0"/>
              <a:t> source: </a:t>
            </a:r>
            <a:r>
              <a:rPr lang="en-GB" sz="1050" b="0" i="0" u="none" strike="noStrike" dirty="0">
                <a:solidFill>
                  <a:srgbClr val="222222"/>
                </a:solidFill>
                <a:effectLst/>
                <a:latin typeface="Arial" panose="020B0604020202020204" pitchFamily="34" charset="0"/>
              </a:rPr>
              <a:t>Bagger, Alexander, et al. "Correlations between experiments and simulations for formic acid oxidation." </a:t>
            </a:r>
            <a:r>
              <a:rPr lang="en-GB" sz="1050" b="0" i="1" u="none" strike="noStrike" dirty="0">
                <a:solidFill>
                  <a:srgbClr val="222222"/>
                </a:solidFill>
                <a:effectLst/>
                <a:latin typeface="Arial" panose="020B0604020202020204" pitchFamily="34" charset="0"/>
              </a:rPr>
              <a:t>Chemical Science</a:t>
            </a:r>
            <a:r>
              <a:rPr lang="en-GB" sz="1050" b="0" i="0" u="none" strike="noStrike" dirty="0">
                <a:solidFill>
                  <a:srgbClr val="222222"/>
                </a:solidFill>
                <a:effectLst/>
                <a:latin typeface="Arial" panose="020B0604020202020204" pitchFamily="34" charset="0"/>
              </a:rPr>
              <a:t> 13.45 (2022): 13409-13417.</a:t>
            </a:r>
            <a:endParaRPr lang="da-DK" sz="1050" dirty="0"/>
          </a:p>
        </p:txBody>
      </p:sp>
    </p:spTree>
    <p:extLst>
      <p:ext uri="{BB962C8B-B14F-4D97-AF65-F5344CB8AC3E}">
        <p14:creationId xmlns:p14="http://schemas.microsoft.com/office/powerpoint/2010/main" val="1333172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CBDF-0209-141C-C273-5CB6CCB7430E}"/>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45CB4F41-FF9A-3486-B6C6-4718FB8F8980}"/>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151868B8-815E-5DAA-5AC8-CA500BFDAD6A}"/>
              </a:ext>
            </a:extLst>
          </p:cNvPr>
          <p:cNvSpPr>
            <a:spLocks noGrp="1"/>
          </p:cNvSpPr>
          <p:nvPr>
            <p:ph type="sldNum" sz="quarter" idx="12"/>
          </p:nvPr>
        </p:nvSpPr>
        <p:spPr/>
        <p:txBody>
          <a:bodyPr/>
          <a:lstStyle/>
          <a:p>
            <a:fld id="{091A926C-488A-4E3E-9C21-57CAA120E114}" type="slidenum">
              <a:rPr lang="da-DK" smtClean="0"/>
              <a:t>45</a:t>
            </a:fld>
            <a:endParaRPr lang="da-DK" dirty="0"/>
          </a:p>
        </p:txBody>
      </p:sp>
      <p:sp>
        <p:nvSpPr>
          <p:cNvPr id="8" name="TextBox 7">
            <a:extLst>
              <a:ext uri="{FF2B5EF4-FFF2-40B4-BE49-F238E27FC236}">
                <a16:creationId xmlns:a16="http://schemas.microsoft.com/office/drawing/2014/main" id="{FCC08B26-1CE3-8B76-4B1E-EA92E526997A}"/>
              </a:ext>
            </a:extLst>
          </p:cNvPr>
          <p:cNvSpPr txBox="1"/>
          <p:nvPr/>
        </p:nvSpPr>
        <p:spPr>
          <a:xfrm>
            <a:off x="7245572" y="1485900"/>
            <a:ext cx="2932941" cy="369332"/>
          </a:xfrm>
          <a:prstGeom prst="rect">
            <a:avLst/>
          </a:prstGeom>
          <a:noFill/>
        </p:spPr>
        <p:txBody>
          <a:bodyPr wrap="square">
            <a:spAutoFit/>
          </a:bodyPr>
          <a:lstStyle/>
          <a:p>
            <a:r>
              <a:rPr lang="da-DK" b="1" dirty="0"/>
              <a:t>Unfavourable reactions</a:t>
            </a:r>
            <a:r>
              <a:rPr lang="da-DK" dirty="0"/>
              <a:t>:</a:t>
            </a:r>
          </a:p>
        </p:txBody>
      </p:sp>
      <p:pic>
        <p:nvPicPr>
          <p:cNvPr id="15" name="Picture 14" descr="Diagram&#10;&#10;Description automatically generated with low confidence">
            <a:extLst>
              <a:ext uri="{FF2B5EF4-FFF2-40B4-BE49-F238E27FC236}">
                <a16:creationId xmlns:a16="http://schemas.microsoft.com/office/drawing/2014/main" id="{41B3A755-77A8-6599-19CA-26D3678A0865}"/>
              </a:ext>
            </a:extLst>
          </p:cNvPr>
          <p:cNvPicPr>
            <a:picLocks noChangeAspect="1"/>
          </p:cNvPicPr>
          <p:nvPr/>
        </p:nvPicPr>
        <p:blipFill>
          <a:blip r:embed="rId2"/>
          <a:stretch>
            <a:fillRect/>
          </a:stretch>
        </p:blipFill>
        <p:spPr>
          <a:xfrm>
            <a:off x="588963" y="1981695"/>
            <a:ext cx="3835400" cy="889000"/>
          </a:xfrm>
          <a:prstGeom prst="rect">
            <a:avLst/>
          </a:prstGeom>
        </p:spPr>
      </p:pic>
      <p:pic>
        <p:nvPicPr>
          <p:cNvPr id="17" name="Picture 16" descr="Text, letter&#10;&#10;Description automatically generated">
            <a:extLst>
              <a:ext uri="{FF2B5EF4-FFF2-40B4-BE49-F238E27FC236}">
                <a16:creationId xmlns:a16="http://schemas.microsoft.com/office/drawing/2014/main" id="{50A0A5C6-7B90-D7F5-A2FD-D43C43461413}"/>
              </a:ext>
            </a:extLst>
          </p:cNvPr>
          <p:cNvPicPr>
            <a:picLocks noChangeAspect="1"/>
          </p:cNvPicPr>
          <p:nvPr/>
        </p:nvPicPr>
        <p:blipFill>
          <a:blip r:embed="rId3"/>
          <a:stretch>
            <a:fillRect/>
          </a:stretch>
        </p:blipFill>
        <p:spPr>
          <a:xfrm>
            <a:off x="531813" y="3136323"/>
            <a:ext cx="4051300" cy="1333500"/>
          </a:xfrm>
          <a:prstGeom prst="rect">
            <a:avLst/>
          </a:prstGeom>
        </p:spPr>
      </p:pic>
      <p:pic>
        <p:nvPicPr>
          <p:cNvPr id="19" name="Picture 18" descr="Text&#10;&#10;Description automatically generated">
            <a:extLst>
              <a:ext uri="{FF2B5EF4-FFF2-40B4-BE49-F238E27FC236}">
                <a16:creationId xmlns:a16="http://schemas.microsoft.com/office/drawing/2014/main" id="{B5CF40F8-E56D-FB11-0AB1-223DB19DB7F5}"/>
              </a:ext>
            </a:extLst>
          </p:cNvPr>
          <p:cNvPicPr>
            <a:picLocks noChangeAspect="1"/>
          </p:cNvPicPr>
          <p:nvPr/>
        </p:nvPicPr>
        <p:blipFill>
          <a:blip r:embed="rId4"/>
          <a:stretch>
            <a:fillRect/>
          </a:stretch>
        </p:blipFill>
        <p:spPr>
          <a:xfrm>
            <a:off x="501651" y="4735451"/>
            <a:ext cx="4419600" cy="1257300"/>
          </a:xfrm>
          <a:prstGeom prst="rect">
            <a:avLst/>
          </a:prstGeom>
        </p:spPr>
      </p:pic>
      <p:sp>
        <p:nvSpPr>
          <p:cNvPr id="28" name="Rounded Rectangle 27">
            <a:extLst>
              <a:ext uri="{FF2B5EF4-FFF2-40B4-BE49-F238E27FC236}">
                <a16:creationId xmlns:a16="http://schemas.microsoft.com/office/drawing/2014/main" id="{DE4F3AB7-BA0E-1333-C06B-C0D2FB331104}"/>
              </a:ext>
            </a:extLst>
          </p:cNvPr>
          <p:cNvSpPr/>
          <p:nvPr/>
        </p:nvSpPr>
        <p:spPr>
          <a:xfrm>
            <a:off x="588963" y="1346735"/>
            <a:ext cx="4173537" cy="4685765"/>
          </a:xfrm>
          <a:prstGeom prst="roundRect">
            <a:avLst>
              <a:gd name="adj" fmla="val 2832"/>
            </a:avLst>
          </a:prstGeom>
          <a:solidFill>
            <a:srgbClr val="B9DD5F">
              <a:alpha val="26667"/>
            </a:srgb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21" name="Picture 20" descr="Text&#10;&#10;Description automatically generated">
            <a:extLst>
              <a:ext uri="{FF2B5EF4-FFF2-40B4-BE49-F238E27FC236}">
                <a16:creationId xmlns:a16="http://schemas.microsoft.com/office/drawing/2014/main" id="{FD739140-F019-98DA-C0B8-20EDE261EE68}"/>
              </a:ext>
            </a:extLst>
          </p:cNvPr>
          <p:cNvPicPr>
            <a:picLocks noChangeAspect="1"/>
          </p:cNvPicPr>
          <p:nvPr/>
        </p:nvPicPr>
        <p:blipFill>
          <a:blip r:embed="rId5"/>
          <a:stretch>
            <a:fillRect/>
          </a:stretch>
        </p:blipFill>
        <p:spPr>
          <a:xfrm>
            <a:off x="6476842" y="1999219"/>
            <a:ext cx="4470400" cy="1295400"/>
          </a:xfrm>
          <a:prstGeom prst="rect">
            <a:avLst/>
          </a:prstGeom>
        </p:spPr>
      </p:pic>
      <p:pic>
        <p:nvPicPr>
          <p:cNvPr id="23" name="Picture 22" descr="Text, letter&#10;&#10;Description automatically generated">
            <a:extLst>
              <a:ext uri="{FF2B5EF4-FFF2-40B4-BE49-F238E27FC236}">
                <a16:creationId xmlns:a16="http://schemas.microsoft.com/office/drawing/2014/main" id="{309FDCD6-4D8D-E507-9F21-2FF6C7A75DF2}"/>
              </a:ext>
            </a:extLst>
          </p:cNvPr>
          <p:cNvPicPr>
            <a:picLocks noChangeAspect="1"/>
          </p:cNvPicPr>
          <p:nvPr/>
        </p:nvPicPr>
        <p:blipFill>
          <a:blip r:embed="rId6"/>
          <a:stretch>
            <a:fillRect/>
          </a:stretch>
        </p:blipFill>
        <p:spPr>
          <a:xfrm>
            <a:off x="6616542" y="3429000"/>
            <a:ext cx="4191000" cy="1358900"/>
          </a:xfrm>
          <a:prstGeom prst="rect">
            <a:avLst/>
          </a:prstGeom>
        </p:spPr>
      </p:pic>
      <p:pic>
        <p:nvPicPr>
          <p:cNvPr id="25" name="Picture 24" descr="Diagram, text&#10;&#10;Description automatically generated with medium confidence">
            <a:extLst>
              <a:ext uri="{FF2B5EF4-FFF2-40B4-BE49-F238E27FC236}">
                <a16:creationId xmlns:a16="http://schemas.microsoft.com/office/drawing/2014/main" id="{A57A7D9C-48EE-EE7A-2624-44CB3DF58EC5}"/>
              </a:ext>
            </a:extLst>
          </p:cNvPr>
          <p:cNvPicPr>
            <a:picLocks noChangeAspect="1"/>
          </p:cNvPicPr>
          <p:nvPr/>
        </p:nvPicPr>
        <p:blipFill>
          <a:blip r:embed="rId7"/>
          <a:stretch>
            <a:fillRect/>
          </a:stretch>
        </p:blipFill>
        <p:spPr>
          <a:xfrm>
            <a:off x="6756242" y="4922281"/>
            <a:ext cx="3911600" cy="787400"/>
          </a:xfrm>
          <a:prstGeom prst="rect">
            <a:avLst/>
          </a:prstGeom>
        </p:spPr>
      </p:pic>
      <p:sp>
        <p:nvSpPr>
          <p:cNvPr id="6" name="TextBox 5">
            <a:extLst>
              <a:ext uri="{FF2B5EF4-FFF2-40B4-BE49-F238E27FC236}">
                <a16:creationId xmlns:a16="http://schemas.microsoft.com/office/drawing/2014/main" id="{DD3939B1-4960-6A74-4F61-9598E6552ED6}"/>
              </a:ext>
            </a:extLst>
          </p:cNvPr>
          <p:cNvSpPr txBox="1"/>
          <p:nvPr/>
        </p:nvSpPr>
        <p:spPr>
          <a:xfrm>
            <a:off x="1434045" y="1485900"/>
            <a:ext cx="2483372" cy="369332"/>
          </a:xfrm>
          <a:prstGeom prst="rect">
            <a:avLst/>
          </a:prstGeom>
          <a:noFill/>
        </p:spPr>
        <p:txBody>
          <a:bodyPr wrap="none" rtlCol="0">
            <a:spAutoFit/>
          </a:bodyPr>
          <a:lstStyle/>
          <a:p>
            <a:r>
              <a:rPr lang="da-DK" b="1" dirty="0"/>
              <a:t>Favourable reactions</a:t>
            </a:r>
            <a:r>
              <a:rPr lang="da-DK" dirty="0"/>
              <a:t>:</a:t>
            </a:r>
          </a:p>
        </p:txBody>
      </p:sp>
      <p:pic>
        <p:nvPicPr>
          <p:cNvPr id="27" name="Picture 26" descr="A picture containing text&#10;&#10;Description automatically generated">
            <a:extLst>
              <a:ext uri="{FF2B5EF4-FFF2-40B4-BE49-F238E27FC236}">
                <a16:creationId xmlns:a16="http://schemas.microsoft.com/office/drawing/2014/main" id="{7E877769-8082-D2B0-39BE-37C9C7B8457B}"/>
              </a:ext>
            </a:extLst>
          </p:cNvPr>
          <p:cNvPicPr>
            <a:picLocks noChangeAspect="1"/>
          </p:cNvPicPr>
          <p:nvPr/>
        </p:nvPicPr>
        <p:blipFill>
          <a:blip r:embed="rId8"/>
          <a:stretch>
            <a:fillRect/>
          </a:stretch>
        </p:blipFill>
        <p:spPr>
          <a:xfrm>
            <a:off x="6711792" y="5824536"/>
            <a:ext cx="4000500" cy="825500"/>
          </a:xfrm>
          <a:prstGeom prst="rect">
            <a:avLst/>
          </a:prstGeom>
        </p:spPr>
      </p:pic>
      <p:sp>
        <p:nvSpPr>
          <p:cNvPr id="29" name="Rounded Rectangle 28">
            <a:extLst>
              <a:ext uri="{FF2B5EF4-FFF2-40B4-BE49-F238E27FC236}">
                <a16:creationId xmlns:a16="http://schemas.microsoft.com/office/drawing/2014/main" id="{3DB1C50D-5B89-B661-1410-E72936FA23C4}"/>
              </a:ext>
            </a:extLst>
          </p:cNvPr>
          <p:cNvSpPr/>
          <p:nvPr/>
        </p:nvSpPr>
        <p:spPr>
          <a:xfrm>
            <a:off x="6597792" y="1346735"/>
            <a:ext cx="4173537" cy="5303301"/>
          </a:xfrm>
          <a:prstGeom prst="roundRect">
            <a:avLst>
              <a:gd name="adj" fmla="val 2832"/>
            </a:avLst>
          </a:prstGeom>
          <a:solidFill>
            <a:schemeClr val="accent1">
              <a:lumMod val="40000"/>
              <a:lumOff val="60000"/>
              <a:alpha val="26667"/>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1373739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6D38E6-C44A-82A2-66B2-012E52886FFF}"/>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CD605652-C2BC-ECD4-F2CC-E5B185B61904}"/>
              </a:ext>
            </a:extLst>
          </p:cNvPr>
          <p:cNvSpPr>
            <a:spLocks noGrp="1"/>
          </p:cNvSpPr>
          <p:nvPr>
            <p:ph type="sldNum" sz="quarter" idx="12"/>
          </p:nvPr>
        </p:nvSpPr>
        <p:spPr/>
        <p:txBody>
          <a:bodyPr/>
          <a:lstStyle/>
          <a:p>
            <a:fld id="{091A926C-488A-4E3E-9C21-57CAA120E114}" type="slidenum">
              <a:rPr lang="da-DK" smtClean="0"/>
              <a:t>46</a:t>
            </a:fld>
            <a:endParaRPr lang="da-DK" dirty="0"/>
          </a:p>
        </p:txBody>
      </p:sp>
      <p:cxnSp>
        <p:nvCxnSpPr>
          <p:cNvPr id="7" name="Straight Connector 6">
            <a:extLst>
              <a:ext uri="{FF2B5EF4-FFF2-40B4-BE49-F238E27FC236}">
                <a16:creationId xmlns:a16="http://schemas.microsoft.com/office/drawing/2014/main" id="{BC850DE9-7306-8FD7-51B5-B4B48C752AE2}"/>
              </a:ext>
            </a:extLst>
          </p:cNvPr>
          <p:cNvCxnSpPr>
            <a:cxnSpLocks/>
          </p:cNvCxnSpPr>
          <p:nvPr/>
        </p:nvCxnSpPr>
        <p:spPr>
          <a:xfrm>
            <a:off x="9433311" y="2978870"/>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98B6CF-5A15-C081-F0F3-4703D8ABEA3A}"/>
              </a:ext>
            </a:extLst>
          </p:cNvPr>
          <p:cNvCxnSpPr>
            <a:cxnSpLocks/>
          </p:cNvCxnSpPr>
          <p:nvPr/>
        </p:nvCxnSpPr>
        <p:spPr>
          <a:xfrm flipV="1">
            <a:off x="9672513" y="297886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3A1A67-BB03-8FC9-D4AD-6A94D6C61943}"/>
              </a:ext>
            </a:extLst>
          </p:cNvPr>
          <p:cNvCxnSpPr>
            <a:cxnSpLocks/>
          </p:cNvCxnSpPr>
          <p:nvPr/>
        </p:nvCxnSpPr>
        <p:spPr>
          <a:xfrm flipV="1">
            <a:off x="10117534" y="297886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D23E5-4C9C-E61E-0DF3-A8F41DCEC1FE}"/>
              </a:ext>
            </a:extLst>
          </p:cNvPr>
          <p:cNvCxnSpPr>
            <a:cxnSpLocks/>
          </p:cNvCxnSpPr>
          <p:nvPr/>
        </p:nvCxnSpPr>
        <p:spPr>
          <a:xfrm flipV="1">
            <a:off x="10558240" y="29788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BC3B60-FEC1-D0AA-8986-F22D8056A564}"/>
              </a:ext>
            </a:extLst>
          </p:cNvPr>
          <p:cNvCxnSpPr>
            <a:cxnSpLocks/>
          </p:cNvCxnSpPr>
          <p:nvPr/>
        </p:nvCxnSpPr>
        <p:spPr>
          <a:xfrm flipV="1">
            <a:off x="11004444" y="29788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781677-E9F9-F2A7-6AD1-38C77AD35278}"/>
              </a:ext>
            </a:extLst>
          </p:cNvPr>
          <p:cNvCxnSpPr>
            <a:cxnSpLocks/>
          </p:cNvCxnSpPr>
          <p:nvPr/>
        </p:nvCxnSpPr>
        <p:spPr>
          <a:xfrm>
            <a:off x="9433311" y="4004035"/>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9062CE-B772-5206-A3B3-22BD65E0C477}"/>
              </a:ext>
            </a:extLst>
          </p:cNvPr>
          <p:cNvCxnSpPr>
            <a:cxnSpLocks/>
          </p:cNvCxnSpPr>
          <p:nvPr/>
        </p:nvCxnSpPr>
        <p:spPr>
          <a:xfrm flipV="1">
            <a:off x="9672513" y="400403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86E214-BF17-C5E3-D9B9-AFDF221A46A2}"/>
              </a:ext>
            </a:extLst>
          </p:cNvPr>
          <p:cNvCxnSpPr>
            <a:cxnSpLocks/>
          </p:cNvCxnSpPr>
          <p:nvPr/>
        </p:nvCxnSpPr>
        <p:spPr>
          <a:xfrm flipV="1">
            <a:off x="10117534" y="400403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48ABF-8539-75D1-DEAB-0AABD1491859}"/>
              </a:ext>
            </a:extLst>
          </p:cNvPr>
          <p:cNvCxnSpPr>
            <a:cxnSpLocks/>
          </p:cNvCxnSpPr>
          <p:nvPr/>
        </p:nvCxnSpPr>
        <p:spPr>
          <a:xfrm flipV="1">
            <a:off x="10558240" y="400403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83708E-EA75-97A0-7414-693BF586C494}"/>
              </a:ext>
            </a:extLst>
          </p:cNvPr>
          <p:cNvCxnSpPr>
            <a:cxnSpLocks/>
          </p:cNvCxnSpPr>
          <p:nvPr/>
        </p:nvCxnSpPr>
        <p:spPr>
          <a:xfrm flipV="1">
            <a:off x="11004444" y="400403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7F48D45-50B0-3204-AACE-C5A7B3CF18D9}"/>
              </a:ext>
            </a:extLst>
          </p:cNvPr>
          <p:cNvCxnSpPr>
            <a:cxnSpLocks/>
          </p:cNvCxnSpPr>
          <p:nvPr/>
        </p:nvCxnSpPr>
        <p:spPr>
          <a:xfrm>
            <a:off x="9433311" y="5018984"/>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B6D720-B385-18DB-0FF3-D1B62282D352}"/>
              </a:ext>
            </a:extLst>
          </p:cNvPr>
          <p:cNvCxnSpPr>
            <a:cxnSpLocks/>
          </p:cNvCxnSpPr>
          <p:nvPr/>
        </p:nvCxnSpPr>
        <p:spPr>
          <a:xfrm flipV="1">
            <a:off x="9672513" y="5018983"/>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0A79B8-217B-41CE-83E2-EA419BDF9F01}"/>
              </a:ext>
            </a:extLst>
          </p:cNvPr>
          <p:cNvCxnSpPr>
            <a:cxnSpLocks/>
          </p:cNvCxnSpPr>
          <p:nvPr/>
        </p:nvCxnSpPr>
        <p:spPr>
          <a:xfrm flipV="1">
            <a:off x="10117534" y="5018983"/>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0B92D3-2D85-AE47-B275-F9A0B9A3B32E}"/>
              </a:ext>
            </a:extLst>
          </p:cNvPr>
          <p:cNvCxnSpPr>
            <a:cxnSpLocks/>
          </p:cNvCxnSpPr>
          <p:nvPr/>
        </p:nvCxnSpPr>
        <p:spPr>
          <a:xfrm flipV="1">
            <a:off x="10558240" y="501898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0D5253-41F9-CC5F-E8C3-0941D014C3F0}"/>
              </a:ext>
            </a:extLst>
          </p:cNvPr>
          <p:cNvCxnSpPr>
            <a:cxnSpLocks/>
          </p:cNvCxnSpPr>
          <p:nvPr/>
        </p:nvCxnSpPr>
        <p:spPr>
          <a:xfrm flipV="1">
            <a:off x="11004444" y="501898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335149-EA50-681D-0748-744A68103AA9}"/>
              </a:ext>
            </a:extLst>
          </p:cNvPr>
          <p:cNvCxnSpPr>
            <a:cxnSpLocks/>
          </p:cNvCxnSpPr>
          <p:nvPr/>
        </p:nvCxnSpPr>
        <p:spPr>
          <a:xfrm>
            <a:off x="9433311" y="6033932"/>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DED966-3EDA-B034-F876-66EAB332D21E}"/>
              </a:ext>
            </a:extLst>
          </p:cNvPr>
          <p:cNvCxnSpPr>
            <a:cxnSpLocks/>
          </p:cNvCxnSpPr>
          <p:nvPr/>
        </p:nvCxnSpPr>
        <p:spPr>
          <a:xfrm flipV="1">
            <a:off x="9672513" y="603393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35014D-0D83-A330-58BA-A34E747D145D}"/>
              </a:ext>
            </a:extLst>
          </p:cNvPr>
          <p:cNvCxnSpPr>
            <a:cxnSpLocks/>
          </p:cNvCxnSpPr>
          <p:nvPr/>
        </p:nvCxnSpPr>
        <p:spPr>
          <a:xfrm flipV="1">
            <a:off x="10117534" y="603393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68D9FD-EF56-BE26-A8AD-535B95731494}"/>
              </a:ext>
            </a:extLst>
          </p:cNvPr>
          <p:cNvCxnSpPr>
            <a:cxnSpLocks/>
          </p:cNvCxnSpPr>
          <p:nvPr/>
        </p:nvCxnSpPr>
        <p:spPr>
          <a:xfrm flipV="1">
            <a:off x="10558240" y="6033932"/>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8460BE-854F-55C9-939C-4C83B1B85146}"/>
              </a:ext>
            </a:extLst>
          </p:cNvPr>
          <p:cNvCxnSpPr>
            <a:cxnSpLocks/>
          </p:cNvCxnSpPr>
          <p:nvPr/>
        </p:nvCxnSpPr>
        <p:spPr>
          <a:xfrm flipV="1">
            <a:off x="11004444" y="6033932"/>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822613C-E21D-4A9A-FB83-E1FBF8EBDF57}"/>
              </a:ext>
            </a:extLst>
          </p:cNvPr>
          <p:cNvSpPr txBox="1"/>
          <p:nvPr/>
        </p:nvSpPr>
        <p:spPr>
          <a:xfrm>
            <a:off x="9510245" y="1050040"/>
            <a:ext cx="271228" cy="261610"/>
          </a:xfrm>
          <a:prstGeom prst="rect">
            <a:avLst/>
          </a:prstGeom>
          <a:noFill/>
        </p:spPr>
        <p:txBody>
          <a:bodyPr wrap="none" rtlCol="0">
            <a:spAutoFit/>
          </a:bodyPr>
          <a:lstStyle/>
          <a:p>
            <a:r>
              <a:rPr lang="da-DK" sz="1100" dirty="0"/>
              <a:t>C</a:t>
            </a:r>
          </a:p>
        </p:txBody>
      </p:sp>
      <p:sp>
        <p:nvSpPr>
          <p:cNvPr id="30" name="TextBox 29">
            <a:extLst>
              <a:ext uri="{FF2B5EF4-FFF2-40B4-BE49-F238E27FC236}">
                <a16:creationId xmlns:a16="http://schemas.microsoft.com/office/drawing/2014/main" id="{1B727B91-AAC0-3EB4-BE90-1B84EA79E77A}"/>
              </a:ext>
            </a:extLst>
          </p:cNvPr>
          <p:cNvSpPr txBox="1"/>
          <p:nvPr/>
        </p:nvSpPr>
        <p:spPr>
          <a:xfrm>
            <a:off x="9727057" y="918068"/>
            <a:ext cx="290464" cy="261610"/>
          </a:xfrm>
          <a:prstGeom prst="rect">
            <a:avLst/>
          </a:prstGeom>
          <a:noFill/>
        </p:spPr>
        <p:txBody>
          <a:bodyPr wrap="none" rtlCol="0">
            <a:spAutoFit/>
          </a:bodyPr>
          <a:lstStyle/>
          <a:p>
            <a:r>
              <a:rPr lang="da-DK" sz="1100" dirty="0"/>
              <a:t>O</a:t>
            </a:r>
          </a:p>
        </p:txBody>
      </p:sp>
      <p:sp>
        <p:nvSpPr>
          <p:cNvPr id="31" name="TextBox 30">
            <a:extLst>
              <a:ext uri="{FF2B5EF4-FFF2-40B4-BE49-F238E27FC236}">
                <a16:creationId xmlns:a16="http://schemas.microsoft.com/office/drawing/2014/main" id="{30A9E746-8AD1-6301-0846-240E9AB819B1}"/>
              </a:ext>
            </a:extLst>
          </p:cNvPr>
          <p:cNvSpPr txBox="1"/>
          <p:nvPr/>
        </p:nvSpPr>
        <p:spPr>
          <a:xfrm>
            <a:off x="9674831" y="1231283"/>
            <a:ext cx="284052" cy="261610"/>
          </a:xfrm>
          <a:prstGeom prst="rect">
            <a:avLst/>
          </a:prstGeom>
          <a:noFill/>
        </p:spPr>
        <p:txBody>
          <a:bodyPr wrap="none" rtlCol="0">
            <a:spAutoFit/>
          </a:bodyPr>
          <a:lstStyle/>
          <a:p>
            <a:r>
              <a:rPr lang="da-DK" sz="1100" dirty="0"/>
              <a:t>H</a:t>
            </a:r>
          </a:p>
        </p:txBody>
      </p:sp>
      <p:sp>
        <p:nvSpPr>
          <p:cNvPr id="32" name="TextBox 31">
            <a:extLst>
              <a:ext uri="{FF2B5EF4-FFF2-40B4-BE49-F238E27FC236}">
                <a16:creationId xmlns:a16="http://schemas.microsoft.com/office/drawing/2014/main" id="{D69C04FA-BA88-4AC8-B3E1-E4743C474651}"/>
              </a:ext>
            </a:extLst>
          </p:cNvPr>
          <p:cNvSpPr txBox="1"/>
          <p:nvPr/>
        </p:nvSpPr>
        <p:spPr>
          <a:xfrm>
            <a:off x="9256590" y="1050040"/>
            <a:ext cx="290464" cy="261610"/>
          </a:xfrm>
          <a:prstGeom prst="rect">
            <a:avLst/>
          </a:prstGeom>
          <a:noFill/>
        </p:spPr>
        <p:txBody>
          <a:bodyPr wrap="none" rtlCol="0">
            <a:spAutoFit/>
          </a:bodyPr>
          <a:lstStyle/>
          <a:p>
            <a:r>
              <a:rPr lang="da-DK" sz="1100" dirty="0"/>
              <a:t>O</a:t>
            </a:r>
          </a:p>
        </p:txBody>
      </p:sp>
      <p:sp>
        <p:nvSpPr>
          <p:cNvPr id="33" name="TextBox 32">
            <a:extLst>
              <a:ext uri="{FF2B5EF4-FFF2-40B4-BE49-F238E27FC236}">
                <a16:creationId xmlns:a16="http://schemas.microsoft.com/office/drawing/2014/main" id="{826B7CEA-EF35-12C6-5242-E94853E91756}"/>
              </a:ext>
            </a:extLst>
          </p:cNvPr>
          <p:cNvSpPr txBox="1"/>
          <p:nvPr/>
        </p:nvSpPr>
        <p:spPr>
          <a:xfrm>
            <a:off x="9053337" y="951467"/>
            <a:ext cx="284052" cy="261610"/>
          </a:xfrm>
          <a:prstGeom prst="rect">
            <a:avLst/>
          </a:prstGeom>
          <a:noFill/>
        </p:spPr>
        <p:txBody>
          <a:bodyPr wrap="none" rtlCol="0">
            <a:spAutoFit/>
          </a:bodyPr>
          <a:lstStyle/>
          <a:p>
            <a:r>
              <a:rPr lang="da-DK" sz="1100" dirty="0"/>
              <a:t>H</a:t>
            </a:r>
          </a:p>
        </p:txBody>
      </p:sp>
      <p:sp>
        <p:nvSpPr>
          <p:cNvPr id="34" name="TextBox 33">
            <a:extLst>
              <a:ext uri="{FF2B5EF4-FFF2-40B4-BE49-F238E27FC236}">
                <a16:creationId xmlns:a16="http://schemas.microsoft.com/office/drawing/2014/main" id="{13FD214C-EB31-7614-0EDD-539F4315E2D1}"/>
              </a:ext>
            </a:extLst>
          </p:cNvPr>
          <p:cNvSpPr txBox="1"/>
          <p:nvPr/>
        </p:nvSpPr>
        <p:spPr>
          <a:xfrm rot="19933870">
            <a:off x="9625322" y="980184"/>
            <a:ext cx="280846" cy="261610"/>
          </a:xfrm>
          <a:prstGeom prst="rect">
            <a:avLst/>
          </a:prstGeom>
          <a:noFill/>
        </p:spPr>
        <p:txBody>
          <a:bodyPr wrap="none" rtlCol="0">
            <a:spAutoFit/>
          </a:bodyPr>
          <a:lstStyle/>
          <a:p>
            <a:r>
              <a:rPr lang="da-DK" sz="1100" dirty="0"/>
              <a:t>=</a:t>
            </a:r>
          </a:p>
        </p:txBody>
      </p:sp>
      <p:sp>
        <p:nvSpPr>
          <p:cNvPr id="35" name="TextBox 34">
            <a:extLst>
              <a:ext uri="{FF2B5EF4-FFF2-40B4-BE49-F238E27FC236}">
                <a16:creationId xmlns:a16="http://schemas.microsoft.com/office/drawing/2014/main" id="{5D63C06E-392B-029D-42D0-34E5ABF4A8BA}"/>
              </a:ext>
            </a:extLst>
          </p:cNvPr>
          <p:cNvSpPr txBox="1"/>
          <p:nvPr/>
        </p:nvSpPr>
        <p:spPr>
          <a:xfrm rot="1244221">
            <a:off x="9177559" y="991122"/>
            <a:ext cx="240772" cy="261610"/>
          </a:xfrm>
          <a:prstGeom prst="rect">
            <a:avLst/>
          </a:prstGeom>
          <a:noFill/>
        </p:spPr>
        <p:txBody>
          <a:bodyPr wrap="none" rtlCol="0">
            <a:spAutoFit/>
          </a:bodyPr>
          <a:lstStyle/>
          <a:p>
            <a:r>
              <a:rPr lang="da-DK" sz="1100" dirty="0"/>
              <a:t>-</a:t>
            </a:r>
          </a:p>
        </p:txBody>
      </p:sp>
      <p:sp>
        <p:nvSpPr>
          <p:cNvPr id="66" name="TextBox 65">
            <a:extLst>
              <a:ext uri="{FF2B5EF4-FFF2-40B4-BE49-F238E27FC236}">
                <a16:creationId xmlns:a16="http://schemas.microsoft.com/office/drawing/2014/main" id="{37D928E4-8612-9555-9EBE-EF68FBEBFF65}"/>
              </a:ext>
            </a:extLst>
          </p:cNvPr>
          <p:cNvSpPr txBox="1"/>
          <p:nvPr/>
        </p:nvSpPr>
        <p:spPr>
          <a:xfrm>
            <a:off x="9403610" y="1050040"/>
            <a:ext cx="240772" cy="261610"/>
          </a:xfrm>
          <a:prstGeom prst="rect">
            <a:avLst/>
          </a:prstGeom>
          <a:noFill/>
        </p:spPr>
        <p:txBody>
          <a:bodyPr wrap="none" rtlCol="0">
            <a:spAutoFit/>
          </a:bodyPr>
          <a:lstStyle/>
          <a:p>
            <a:r>
              <a:rPr lang="da-DK" sz="1100" dirty="0"/>
              <a:t>-</a:t>
            </a:r>
          </a:p>
        </p:txBody>
      </p:sp>
      <p:sp>
        <p:nvSpPr>
          <p:cNvPr id="67" name="TextBox 66">
            <a:extLst>
              <a:ext uri="{FF2B5EF4-FFF2-40B4-BE49-F238E27FC236}">
                <a16:creationId xmlns:a16="http://schemas.microsoft.com/office/drawing/2014/main" id="{7A8050D5-502F-15DD-B85A-3337EF6ACD39}"/>
              </a:ext>
            </a:extLst>
          </p:cNvPr>
          <p:cNvSpPr txBox="1"/>
          <p:nvPr/>
        </p:nvSpPr>
        <p:spPr>
          <a:xfrm rot="2748234">
            <a:off x="9611007" y="1137220"/>
            <a:ext cx="240772" cy="261610"/>
          </a:xfrm>
          <a:prstGeom prst="rect">
            <a:avLst/>
          </a:prstGeom>
          <a:noFill/>
        </p:spPr>
        <p:txBody>
          <a:bodyPr wrap="none" rtlCol="0">
            <a:spAutoFit/>
          </a:bodyPr>
          <a:lstStyle/>
          <a:p>
            <a:r>
              <a:rPr lang="da-DK" sz="1100" dirty="0"/>
              <a:t>-</a:t>
            </a:r>
          </a:p>
        </p:txBody>
      </p:sp>
      <p:sp>
        <p:nvSpPr>
          <p:cNvPr id="68" name="TextBox 67">
            <a:extLst>
              <a:ext uri="{FF2B5EF4-FFF2-40B4-BE49-F238E27FC236}">
                <a16:creationId xmlns:a16="http://schemas.microsoft.com/office/drawing/2014/main" id="{923DBDEC-4B82-CEA1-91D2-25050035718D}"/>
              </a:ext>
            </a:extLst>
          </p:cNvPr>
          <p:cNvSpPr txBox="1"/>
          <p:nvPr/>
        </p:nvSpPr>
        <p:spPr>
          <a:xfrm>
            <a:off x="10786378" y="1071683"/>
            <a:ext cx="271228" cy="261610"/>
          </a:xfrm>
          <a:prstGeom prst="rect">
            <a:avLst/>
          </a:prstGeom>
          <a:noFill/>
        </p:spPr>
        <p:txBody>
          <a:bodyPr wrap="none" rtlCol="0">
            <a:spAutoFit/>
          </a:bodyPr>
          <a:lstStyle/>
          <a:p>
            <a:r>
              <a:rPr lang="da-DK" sz="1100" dirty="0"/>
              <a:t>C</a:t>
            </a:r>
          </a:p>
        </p:txBody>
      </p:sp>
      <p:sp>
        <p:nvSpPr>
          <p:cNvPr id="69" name="TextBox 68">
            <a:extLst>
              <a:ext uri="{FF2B5EF4-FFF2-40B4-BE49-F238E27FC236}">
                <a16:creationId xmlns:a16="http://schemas.microsoft.com/office/drawing/2014/main" id="{AE335D5D-C9B6-12C2-700B-CE36EDED039B}"/>
              </a:ext>
            </a:extLst>
          </p:cNvPr>
          <p:cNvSpPr txBox="1"/>
          <p:nvPr/>
        </p:nvSpPr>
        <p:spPr>
          <a:xfrm>
            <a:off x="11003190" y="939711"/>
            <a:ext cx="290464" cy="261610"/>
          </a:xfrm>
          <a:prstGeom prst="rect">
            <a:avLst/>
          </a:prstGeom>
          <a:noFill/>
        </p:spPr>
        <p:txBody>
          <a:bodyPr wrap="none" rtlCol="0">
            <a:spAutoFit/>
          </a:bodyPr>
          <a:lstStyle/>
          <a:p>
            <a:r>
              <a:rPr lang="da-DK" sz="1100" dirty="0"/>
              <a:t>O</a:t>
            </a:r>
          </a:p>
        </p:txBody>
      </p:sp>
      <p:sp>
        <p:nvSpPr>
          <p:cNvPr id="70" name="TextBox 69">
            <a:extLst>
              <a:ext uri="{FF2B5EF4-FFF2-40B4-BE49-F238E27FC236}">
                <a16:creationId xmlns:a16="http://schemas.microsoft.com/office/drawing/2014/main" id="{2B0CD1B6-424D-7D0A-415E-83A713358720}"/>
              </a:ext>
            </a:extLst>
          </p:cNvPr>
          <p:cNvSpPr txBox="1"/>
          <p:nvPr/>
        </p:nvSpPr>
        <p:spPr>
          <a:xfrm>
            <a:off x="10950964" y="1252926"/>
            <a:ext cx="284052" cy="261610"/>
          </a:xfrm>
          <a:prstGeom prst="rect">
            <a:avLst/>
          </a:prstGeom>
          <a:noFill/>
        </p:spPr>
        <p:txBody>
          <a:bodyPr wrap="none" rtlCol="0">
            <a:spAutoFit/>
          </a:bodyPr>
          <a:lstStyle/>
          <a:p>
            <a:r>
              <a:rPr lang="da-DK" sz="1100" dirty="0"/>
              <a:t>H</a:t>
            </a:r>
          </a:p>
        </p:txBody>
      </p:sp>
      <p:sp>
        <p:nvSpPr>
          <p:cNvPr id="71" name="TextBox 70">
            <a:extLst>
              <a:ext uri="{FF2B5EF4-FFF2-40B4-BE49-F238E27FC236}">
                <a16:creationId xmlns:a16="http://schemas.microsoft.com/office/drawing/2014/main" id="{A761D640-2B69-7100-E743-693C6ADCF0B2}"/>
              </a:ext>
            </a:extLst>
          </p:cNvPr>
          <p:cNvSpPr txBox="1"/>
          <p:nvPr/>
        </p:nvSpPr>
        <p:spPr>
          <a:xfrm>
            <a:off x="10532723" y="1071683"/>
            <a:ext cx="290464" cy="261610"/>
          </a:xfrm>
          <a:prstGeom prst="rect">
            <a:avLst/>
          </a:prstGeom>
          <a:noFill/>
        </p:spPr>
        <p:txBody>
          <a:bodyPr wrap="none" rtlCol="0">
            <a:spAutoFit/>
          </a:bodyPr>
          <a:lstStyle/>
          <a:p>
            <a:r>
              <a:rPr lang="da-DK" sz="1100" dirty="0"/>
              <a:t>O</a:t>
            </a:r>
          </a:p>
        </p:txBody>
      </p:sp>
      <p:sp>
        <p:nvSpPr>
          <p:cNvPr id="72" name="TextBox 71">
            <a:extLst>
              <a:ext uri="{FF2B5EF4-FFF2-40B4-BE49-F238E27FC236}">
                <a16:creationId xmlns:a16="http://schemas.microsoft.com/office/drawing/2014/main" id="{E2DDB0E3-5671-1A60-2CC0-C8AE02360CA4}"/>
              </a:ext>
            </a:extLst>
          </p:cNvPr>
          <p:cNvSpPr txBox="1"/>
          <p:nvPr/>
        </p:nvSpPr>
        <p:spPr>
          <a:xfrm>
            <a:off x="10329470" y="973110"/>
            <a:ext cx="284052" cy="261610"/>
          </a:xfrm>
          <a:prstGeom prst="rect">
            <a:avLst/>
          </a:prstGeom>
          <a:noFill/>
        </p:spPr>
        <p:txBody>
          <a:bodyPr wrap="none" rtlCol="0">
            <a:spAutoFit/>
          </a:bodyPr>
          <a:lstStyle/>
          <a:p>
            <a:r>
              <a:rPr lang="da-DK" sz="1100" dirty="0"/>
              <a:t>H</a:t>
            </a:r>
          </a:p>
        </p:txBody>
      </p:sp>
      <p:sp>
        <p:nvSpPr>
          <p:cNvPr id="73" name="TextBox 72">
            <a:extLst>
              <a:ext uri="{FF2B5EF4-FFF2-40B4-BE49-F238E27FC236}">
                <a16:creationId xmlns:a16="http://schemas.microsoft.com/office/drawing/2014/main" id="{B53405FD-0713-7D44-1C6D-68ED9AC85C30}"/>
              </a:ext>
            </a:extLst>
          </p:cNvPr>
          <p:cNvSpPr txBox="1"/>
          <p:nvPr/>
        </p:nvSpPr>
        <p:spPr>
          <a:xfrm rot="19933870">
            <a:off x="10901455" y="1001827"/>
            <a:ext cx="280846" cy="261610"/>
          </a:xfrm>
          <a:prstGeom prst="rect">
            <a:avLst/>
          </a:prstGeom>
          <a:noFill/>
        </p:spPr>
        <p:txBody>
          <a:bodyPr wrap="none" rtlCol="0">
            <a:spAutoFit/>
          </a:bodyPr>
          <a:lstStyle/>
          <a:p>
            <a:r>
              <a:rPr lang="da-DK" sz="1100" dirty="0"/>
              <a:t>=</a:t>
            </a:r>
          </a:p>
        </p:txBody>
      </p:sp>
      <p:sp>
        <p:nvSpPr>
          <p:cNvPr id="74" name="TextBox 73">
            <a:extLst>
              <a:ext uri="{FF2B5EF4-FFF2-40B4-BE49-F238E27FC236}">
                <a16:creationId xmlns:a16="http://schemas.microsoft.com/office/drawing/2014/main" id="{291469D6-92DE-685F-63FA-E361CA9986D5}"/>
              </a:ext>
            </a:extLst>
          </p:cNvPr>
          <p:cNvSpPr txBox="1"/>
          <p:nvPr/>
        </p:nvSpPr>
        <p:spPr>
          <a:xfrm rot="1244221">
            <a:off x="10453692" y="1012765"/>
            <a:ext cx="240772" cy="261610"/>
          </a:xfrm>
          <a:prstGeom prst="rect">
            <a:avLst/>
          </a:prstGeom>
          <a:noFill/>
        </p:spPr>
        <p:txBody>
          <a:bodyPr wrap="none" rtlCol="0">
            <a:spAutoFit/>
          </a:bodyPr>
          <a:lstStyle/>
          <a:p>
            <a:r>
              <a:rPr lang="da-DK" sz="1100" dirty="0"/>
              <a:t>-</a:t>
            </a:r>
          </a:p>
        </p:txBody>
      </p:sp>
      <p:sp>
        <p:nvSpPr>
          <p:cNvPr id="75" name="TextBox 74">
            <a:extLst>
              <a:ext uri="{FF2B5EF4-FFF2-40B4-BE49-F238E27FC236}">
                <a16:creationId xmlns:a16="http://schemas.microsoft.com/office/drawing/2014/main" id="{2260E3FD-F49F-6035-4C83-5EFB92E88D9B}"/>
              </a:ext>
            </a:extLst>
          </p:cNvPr>
          <p:cNvSpPr txBox="1"/>
          <p:nvPr/>
        </p:nvSpPr>
        <p:spPr>
          <a:xfrm>
            <a:off x="10679743" y="1071683"/>
            <a:ext cx="240772" cy="261610"/>
          </a:xfrm>
          <a:prstGeom prst="rect">
            <a:avLst/>
          </a:prstGeom>
          <a:noFill/>
        </p:spPr>
        <p:txBody>
          <a:bodyPr wrap="none" rtlCol="0">
            <a:spAutoFit/>
          </a:bodyPr>
          <a:lstStyle/>
          <a:p>
            <a:r>
              <a:rPr lang="da-DK" sz="1100" dirty="0"/>
              <a:t>-</a:t>
            </a:r>
          </a:p>
        </p:txBody>
      </p:sp>
      <p:sp>
        <p:nvSpPr>
          <p:cNvPr id="76" name="TextBox 75">
            <a:extLst>
              <a:ext uri="{FF2B5EF4-FFF2-40B4-BE49-F238E27FC236}">
                <a16:creationId xmlns:a16="http://schemas.microsoft.com/office/drawing/2014/main" id="{AAC649BB-2190-0B3F-165A-DD798570C495}"/>
              </a:ext>
            </a:extLst>
          </p:cNvPr>
          <p:cNvSpPr txBox="1"/>
          <p:nvPr/>
        </p:nvSpPr>
        <p:spPr>
          <a:xfrm rot="2748234">
            <a:off x="10887140" y="1158863"/>
            <a:ext cx="240772" cy="261610"/>
          </a:xfrm>
          <a:prstGeom prst="rect">
            <a:avLst/>
          </a:prstGeom>
          <a:noFill/>
        </p:spPr>
        <p:txBody>
          <a:bodyPr wrap="none" rtlCol="0">
            <a:spAutoFit/>
          </a:bodyPr>
          <a:lstStyle/>
          <a:p>
            <a:r>
              <a:rPr lang="da-DK" sz="1100" dirty="0"/>
              <a:t>-</a:t>
            </a:r>
          </a:p>
        </p:txBody>
      </p:sp>
      <p:sp>
        <p:nvSpPr>
          <p:cNvPr id="77" name="TextBox 76">
            <a:extLst>
              <a:ext uri="{FF2B5EF4-FFF2-40B4-BE49-F238E27FC236}">
                <a16:creationId xmlns:a16="http://schemas.microsoft.com/office/drawing/2014/main" id="{F05C11A6-812C-57CD-6DAA-D0521121B8BC}"/>
              </a:ext>
            </a:extLst>
          </p:cNvPr>
          <p:cNvSpPr txBox="1"/>
          <p:nvPr/>
        </p:nvSpPr>
        <p:spPr>
          <a:xfrm>
            <a:off x="9311616" y="1996804"/>
            <a:ext cx="290464" cy="261610"/>
          </a:xfrm>
          <a:prstGeom prst="rect">
            <a:avLst/>
          </a:prstGeom>
          <a:noFill/>
        </p:spPr>
        <p:txBody>
          <a:bodyPr wrap="square" rtlCol="0">
            <a:spAutoFit/>
          </a:bodyPr>
          <a:lstStyle/>
          <a:p>
            <a:r>
              <a:rPr lang="da-DK" sz="1100" dirty="0"/>
              <a:t>O</a:t>
            </a:r>
          </a:p>
        </p:txBody>
      </p:sp>
      <p:sp>
        <p:nvSpPr>
          <p:cNvPr id="78" name="TextBox 77">
            <a:extLst>
              <a:ext uri="{FF2B5EF4-FFF2-40B4-BE49-F238E27FC236}">
                <a16:creationId xmlns:a16="http://schemas.microsoft.com/office/drawing/2014/main" id="{027E7CAB-1274-4FD6-956E-08CEA67050E3}"/>
              </a:ext>
            </a:extLst>
          </p:cNvPr>
          <p:cNvSpPr txBox="1"/>
          <p:nvPr/>
        </p:nvSpPr>
        <p:spPr>
          <a:xfrm>
            <a:off x="9108363" y="1898231"/>
            <a:ext cx="284052" cy="261610"/>
          </a:xfrm>
          <a:prstGeom prst="rect">
            <a:avLst/>
          </a:prstGeom>
          <a:noFill/>
        </p:spPr>
        <p:txBody>
          <a:bodyPr wrap="square" rtlCol="0">
            <a:spAutoFit/>
          </a:bodyPr>
          <a:lstStyle/>
          <a:p>
            <a:r>
              <a:rPr lang="da-DK" sz="1100" dirty="0"/>
              <a:t>H</a:t>
            </a:r>
          </a:p>
        </p:txBody>
      </p:sp>
      <p:sp>
        <p:nvSpPr>
          <p:cNvPr id="79" name="TextBox 78">
            <a:extLst>
              <a:ext uri="{FF2B5EF4-FFF2-40B4-BE49-F238E27FC236}">
                <a16:creationId xmlns:a16="http://schemas.microsoft.com/office/drawing/2014/main" id="{273C1526-5A90-0AAF-A287-51BFD1501394}"/>
              </a:ext>
            </a:extLst>
          </p:cNvPr>
          <p:cNvSpPr txBox="1"/>
          <p:nvPr/>
        </p:nvSpPr>
        <p:spPr>
          <a:xfrm rot="1244221">
            <a:off x="9232585" y="1937886"/>
            <a:ext cx="240772" cy="261610"/>
          </a:xfrm>
          <a:prstGeom prst="rect">
            <a:avLst/>
          </a:prstGeom>
          <a:noFill/>
        </p:spPr>
        <p:txBody>
          <a:bodyPr wrap="square" rtlCol="0">
            <a:spAutoFit/>
          </a:bodyPr>
          <a:lstStyle/>
          <a:p>
            <a:r>
              <a:rPr lang="da-DK" sz="1100" dirty="0"/>
              <a:t>-</a:t>
            </a:r>
          </a:p>
        </p:txBody>
      </p:sp>
      <p:sp>
        <p:nvSpPr>
          <p:cNvPr id="80" name="TextBox 79">
            <a:extLst>
              <a:ext uri="{FF2B5EF4-FFF2-40B4-BE49-F238E27FC236}">
                <a16:creationId xmlns:a16="http://schemas.microsoft.com/office/drawing/2014/main" id="{97B731D6-6A9E-5D77-24E3-FD095B8D668C}"/>
              </a:ext>
            </a:extLst>
          </p:cNvPr>
          <p:cNvSpPr txBox="1"/>
          <p:nvPr/>
        </p:nvSpPr>
        <p:spPr>
          <a:xfrm>
            <a:off x="9881907" y="2060561"/>
            <a:ext cx="271228" cy="261610"/>
          </a:xfrm>
          <a:prstGeom prst="rect">
            <a:avLst/>
          </a:prstGeom>
          <a:noFill/>
        </p:spPr>
        <p:txBody>
          <a:bodyPr wrap="none" rtlCol="0">
            <a:spAutoFit/>
          </a:bodyPr>
          <a:lstStyle/>
          <a:p>
            <a:r>
              <a:rPr lang="da-DK" sz="1100" dirty="0"/>
              <a:t>C</a:t>
            </a:r>
          </a:p>
        </p:txBody>
      </p:sp>
      <p:sp>
        <p:nvSpPr>
          <p:cNvPr id="81" name="TextBox 80">
            <a:extLst>
              <a:ext uri="{FF2B5EF4-FFF2-40B4-BE49-F238E27FC236}">
                <a16:creationId xmlns:a16="http://schemas.microsoft.com/office/drawing/2014/main" id="{5D7F350F-88A7-E02F-3089-09299968F55C}"/>
              </a:ext>
            </a:extLst>
          </p:cNvPr>
          <p:cNvSpPr txBox="1"/>
          <p:nvPr/>
        </p:nvSpPr>
        <p:spPr>
          <a:xfrm>
            <a:off x="10098719" y="1928589"/>
            <a:ext cx="290464" cy="261610"/>
          </a:xfrm>
          <a:prstGeom prst="rect">
            <a:avLst/>
          </a:prstGeom>
          <a:noFill/>
        </p:spPr>
        <p:txBody>
          <a:bodyPr wrap="none" rtlCol="0">
            <a:spAutoFit/>
          </a:bodyPr>
          <a:lstStyle/>
          <a:p>
            <a:r>
              <a:rPr lang="da-DK" sz="1100" dirty="0"/>
              <a:t>O</a:t>
            </a:r>
          </a:p>
        </p:txBody>
      </p:sp>
      <p:sp>
        <p:nvSpPr>
          <p:cNvPr id="82" name="TextBox 81">
            <a:extLst>
              <a:ext uri="{FF2B5EF4-FFF2-40B4-BE49-F238E27FC236}">
                <a16:creationId xmlns:a16="http://schemas.microsoft.com/office/drawing/2014/main" id="{2BE05B95-19A0-A2FB-9F40-EFFFEB7E6183}"/>
              </a:ext>
            </a:extLst>
          </p:cNvPr>
          <p:cNvSpPr txBox="1"/>
          <p:nvPr/>
        </p:nvSpPr>
        <p:spPr>
          <a:xfrm rot="19933870">
            <a:off x="9996984" y="1990705"/>
            <a:ext cx="280846" cy="261610"/>
          </a:xfrm>
          <a:prstGeom prst="rect">
            <a:avLst/>
          </a:prstGeom>
          <a:noFill/>
        </p:spPr>
        <p:txBody>
          <a:bodyPr wrap="none" rtlCol="0">
            <a:spAutoFit/>
          </a:bodyPr>
          <a:lstStyle/>
          <a:p>
            <a:r>
              <a:rPr lang="da-DK" sz="1100" dirty="0"/>
              <a:t>=</a:t>
            </a:r>
          </a:p>
        </p:txBody>
      </p:sp>
      <p:pic>
        <p:nvPicPr>
          <p:cNvPr id="84" name="Picture 83" descr="A picture containing antenna&#10;&#10;Description automatically generated">
            <a:extLst>
              <a:ext uri="{FF2B5EF4-FFF2-40B4-BE49-F238E27FC236}">
                <a16:creationId xmlns:a16="http://schemas.microsoft.com/office/drawing/2014/main" id="{A6990CA8-36A7-13B3-37B1-6377F9AFCF5B}"/>
              </a:ext>
            </a:extLst>
          </p:cNvPr>
          <p:cNvPicPr>
            <a:picLocks noChangeAspect="1"/>
          </p:cNvPicPr>
          <p:nvPr/>
        </p:nvPicPr>
        <p:blipFill rotWithShape="1">
          <a:blip r:embed="rId2"/>
          <a:srcRect t="7751"/>
          <a:stretch/>
        </p:blipFill>
        <p:spPr>
          <a:xfrm>
            <a:off x="1250187" y="3716426"/>
            <a:ext cx="1570016" cy="287608"/>
          </a:xfrm>
          <a:prstGeom prst="rect">
            <a:avLst/>
          </a:prstGeom>
        </p:spPr>
      </p:pic>
      <p:sp>
        <p:nvSpPr>
          <p:cNvPr id="85" name="Oval 84">
            <a:extLst>
              <a:ext uri="{FF2B5EF4-FFF2-40B4-BE49-F238E27FC236}">
                <a16:creationId xmlns:a16="http://schemas.microsoft.com/office/drawing/2014/main" id="{38DA0A96-369A-9664-4986-3EBED7C9A28C}"/>
              </a:ext>
            </a:extLst>
          </p:cNvPr>
          <p:cNvSpPr>
            <a:spLocks noChangeAspect="1"/>
          </p:cNvSpPr>
          <p:nvPr/>
        </p:nvSpPr>
        <p:spPr>
          <a:xfrm>
            <a:off x="1876292" y="314231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6" name="Oval 85">
            <a:extLst>
              <a:ext uri="{FF2B5EF4-FFF2-40B4-BE49-F238E27FC236}">
                <a16:creationId xmlns:a16="http://schemas.microsoft.com/office/drawing/2014/main" id="{1C2216C6-8EB7-097C-DB02-4E7C36688B5B}"/>
              </a:ext>
            </a:extLst>
          </p:cNvPr>
          <p:cNvSpPr>
            <a:spLocks noChangeAspect="1"/>
          </p:cNvSpPr>
          <p:nvPr/>
        </p:nvSpPr>
        <p:spPr>
          <a:xfrm>
            <a:off x="7739818" y="116362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7" name="Oval 86">
            <a:extLst>
              <a:ext uri="{FF2B5EF4-FFF2-40B4-BE49-F238E27FC236}">
                <a16:creationId xmlns:a16="http://schemas.microsoft.com/office/drawing/2014/main" id="{3C357D1C-58CA-7C1A-F665-17FB569624E7}"/>
              </a:ext>
            </a:extLst>
          </p:cNvPr>
          <p:cNvSpPr>
            <a:spLocks noChangeAspect="1"/>
          </p:cNvSpPr>
          <p:nvPr/>
        </p:nvSpPr>
        <p:spPr>
          <a:xfrm>
            <a:off x="8171413" y="123128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8" name="Oval 87">
            <a:extLst>
              <a:ext uri="{FF2B5EF4-FFF2-40B4-BE49-F238E27FC236}">
                <a16:creationId xmlns:a16="http://schemas.microsoft.com/office/drawing/2014/main" id="{D23672D8-1B23-D55E-F30B-BB82BE8FEB66}"/>
              </a:ext>
            </a:extLst>
          </p:cNvPr>
          <p:cNvSpPr>
            <a:spLocks noChangeAspect="1"/>
          </p:cNvSpPr>
          <p:nvPr/>
        </p:nvSpPr>
        <p:spPr>
          <a:xfrm>
            <a:off x="7768841" y="1630290"/>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B3C398B-3BBB-4607-AC9B-B208277E1042}"/>
              </a:ext>
            </a:extLst>
          </p:cNvPr>
          <p:cNvSpPr>
            <a:spLocks noChangeAspect="1"/>
          </p:cNvSpPr>
          <p:nvPr/>
        </p:nvSpPr>
        <p:spPr>
          <a:xfrm>
            <a:off x="8238881" y="16789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9C0B2282-F176-8902-5609-B10AAA29340C}"/>
              </a:ext>
            </a:extLst>
          </p:cNvPr>
          <p:cNvSpPr>
            <a:spLocks noChangeAspect="1"/>
          </p:cNvSpPr>
          <p:nvPr/>
        </p:nvSpPr>
        <p:spPr>
          <a:xfrm>
            <a:off x="1683043" y="288869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F142F792-E907-D4F4-7C5B-E2B3C074DB17}"/>
              </a:ext>
            </a:extLst>
          </p:cNvPr>
          <p:cNvSpPr>
            <a:spLocks noChangeAspect="1"/>
          </p:cNvSpPr>
          <p:nvPr/>
        </p:nvSpPr>
        <p:spPr>
          <a:xfrm>
            <a:off x="7852814" y="261670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67557C3F-EEBB-6BAA-1B19-4F677F435A6B}"/>
              </a:ext>
            </a:extLst>
          </p:cNvPr>
          <p:cNvSpPr>
            <a:spLocks noChangeAspect="1"/>
          </p:cNvSpPr>
          <p:nvPr/>
        </p:nvSpPr>
        <p:spPr>
          <a:xfrm>
            <a:off x="8363219" y="261670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3" name="Oval 92">
            <a:extLst>
              <a:ext uri="{FF2B5EF4-FFF2-40B4-BE49-F238E27FC236}">
                <a16:creationId xmlns:a16="http://schemas.microsoft.com/office/drawing/2014/main" id="{47023747-1B0A-92DF-E619-4C4E6DCC5E60}"/>
              </a:ext>
            </a:extLst>
          </p:cNvPr>
          <p:cNvSpPr>
            <a:spLocks noChangeAspect="1"/>
          </p:cNvSpPr>
          <p:nvPr/>
        </p:nvSpPr>
        <p:spPr>
          <a:xfrm>
            <a:off x="7801744" y="215984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4" name="Oval 93">
            <a:extLst>
              <a:ext uri="{FF2B5EF4-FFF2-40B4-BE49-F238E27FC236}">
                <a16:creationId xmlns:a16="http://schemas.microsoft.com/office/drawing/2014/main" id="{3492E2EC-E71B-02D0-27D0-061B8548CF0C}"/>
              </a:ext>
            </a:extLst>
          </p:cNvPr>
          <p:cNvSpPr>
            <a:spLocks noChangeAspect="1"/>
          </p:cNvSpPr>
          <p:nvPr/>
        </p:nvSpPr>
        <p:spPr>
          <a:xfrm>
            <a:off x="8299193" y="217667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5" name="Oval 94">
            <a:extLst>
              <a:ext uri="{FF2B5EF4-FFF2-40B4-BE49-F238E27FC236}">
                <a16:creationId xmlns:a16="http://schemas.microsoft.com/office/drawing/2014/main" id="{64FB5AB5-9410-AF1B-4EDA-8ACFD2C9C388}"/>
              </a:ext>
            </a:extLst>
          </p:cNvPr>
          <p:cNvSpPr>
            <a:spLocks noChangeAspect="1"/>
          </p:cNvSpPr>
          <p:nvPr/>
        </p:nvSpPr>
        <p:spPr>
          <a:xfrm>
            <a:off x="2367122" y="286870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Oval 95">
            <a:extLst>
              <a:ext uri="{FF2B5EF4-FFF2-40B4-BE49-F238E27FC236}">
                <a16:creationId xmlns:a16="http://schemas.microsoft.com/office/drawing/2014/main" id="{944708B9-6353-61D4-25C0-FD66CA56031A}"/>
              </a:ext>
            </a:extLst>
          </p:cNvPr>
          <p:cNvSpPr>
            <a:spLocks noChangeAspect="1"/>
          </p:cNvSpPr>
          <p:nvPr/>
        </p:nvSpPr>
        <p:spPr>
          <a:xfrm>
            <a:off x="7295947" y="1267320"/>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Oval 96">
            <a:extLst>
              <a:ext uri="{FF2B5EF4-FFF2-40B4-BE49-F238E27FC236}">
                <a16:creationId xmlns:a16="http://schemas.microsoft.com/office/drawing/2014/main" id="{B2F629EC-F207-16A9-19E4-98886E104790}"/>
              </a:ext>
            </a:extLst>
          </p:cNvPr>
          <p:cNvSpPr>
            <a:spLocks noChangeAspect="1"/>
          </p:cNvSpPr>
          <p:nvPr/>
        </p:nvSpPr>
        <p:spPr>
          <a:xfrm>
            <a:off x="7324852" y="1613658"/>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8" name="Oval 97">
            <a:extLst>
              <a:ext uri="{FF2B5EF4-FFF2-40B4-BE49-F238E27FC236}">
                <a16:creationId xmlns:a16="http://schemas.microsoft.com/office/drawing/2014/main" id="{2949DA03-ACD1-5E9C-34DD-442F158FC30D}"/>
              </a:ext>
            </a:extLst>
          </p:cNvPr>
          <p:cNvSpPr>
            <a:spLocks noChangeAspect="1"/>
          </p:cNvSpPr>
          <p:nvPr/>
        </p:nvSpPr>
        <p:spPr>
          <a:xfrm>
            <a:off x="6890342" y="1268437"/>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9" name="Oval 98">
            <a:extLst>
              <a:ext uri="{FF2B5EF4-FFF2-40B4-BE49-F238E27FC236}">
                <a16:creationId xmlns:a16="http://schemas.microsoft.com/office/drawing/2014/main" id="{117DE697-966F-A8B8-9966-5C6EE8A8B12D}"/>
              </a:ext>
            </a:extLst>
          </p:cNvPr>
          <p:cNvSpPr>
            <a:spLocks noChangeAspect="1"/>
          </p:cNvSpPr>
          <p:nvPr/>
        </p:nvSpPr>
        <p:spPr>
          <a:xfrm>
            <a:off x="6893878" y="1613489"/>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1" name="Straight Connector 100">
            <a:extLst>
              <a:ext uri="{FF2B5EF4-FFF2-40B4-BE49-F238E27FC236}">
                <a16:creationId xmlns:a16="http://schemas.microsoft.com/office/drawing/2014/main" id="{6D5A8DE0-4F8B-6DB9-F20F-A0F4D278E488}"/>
              </a:ext>
            </a:extLst>
          </p:cNvPr>
          <p:cNvCxnSpPr/>
          <p:nvPr/>
        </p:nvCxnSpPr>
        <p:spPr>
          <a:xfrm>
            <a:off x="2569946" y="327209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D8E586E-EB10-9C15-7491-A554415EB4DB}"/>
              </a:ext>
            </a:extLst>
          </p:cNvPr>
          <p:cNvCxnSpPr/>
          <p:nvPr/>
        </p:nvCxnSpPr>
        <p:spPr>
          <a:xfrm>
            <a:off x="6924538" y="21666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46FEBD8-CE54-F4B0-2132-363DB2B4AB37}"/>
              </a:ext>
            </a:extLst>
          </p:cNvPr>
          <p:cNvCxnSpPr/>
          <p:nvPr/>
        </p:nvCxnSpPr>
        <p:spPr>
          <a:xfrm>
            <a:off x="7076938" y="23190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188B23-35D4-3E87-D253-9FAB39C7211B}"/>
              </a:ext>
            </a:extLst>
          </p:cNvPr>
          <p:cNvCxnSpPr/>
          <p:nvPr/>
        </p:nvCxnSpPr>
        <p:spPr>
          <a:xfrm>
            <a:off x="7229338" y="24714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F70413-E5CB-568D-F482-0F5DCEF850FC}"/>
              </a:ext>
            </a:extLst>
          </p:cNvPr>
          <p:cNvCxnSpPr/>
          <p:nvPr/>
        </p:nvCxnSpPr>
        <p:spPr>
          <a:xfrm>
            <a:off x="7381738" y="26238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33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7E11-A9E3-879A-0996-42EB2E7568A2}"/>
              </a:ext>
            </a:extLst>
          </p:cNvPr>
          <p:cNvSpPr>
            <a:spLocks noGrp="1"/>
          </p:cNvSpPr>
          <p:nvPr>
            <p:ph type="title"/>
          </p:nvPr>
        </p:nvSpPr>
        <p:spPr>
          <a:xfrm>
            <a:off x="588963" y="620714"/>
            <a:ext cx="1625212" cy="447540"/>
          </a:xfrm>
        </p:spPr>
        <p:txBody>
          <a:bodyPr/>
          <a:lstStyle/>
          <a:p>
            <a:r>
              <a:rPr lang="da-DK" dirty="0"/>
              <a:t>DFT data</a:t>
            </a:r>
          </a:p>
        </p:txBody>
      </p:sp>
      <p:sp>
        <p:nvSpPr>
          <p:cNvPr id="4" name="Date Placeholder 3">
            <a:extLst>
              <a:ext uri="{FF2B5EF4-FFF2-40B4-BE49-F238E27FC236}">
                <a16:creationId xmlns:a16="http://schemas.microsoft.com/office/drawing/2014/main" id="{415C485D-8BEE-775F-356D-DC719CC6B93C}"/>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64C31C6F-676A-2C81-03DE-50DCB17579F4}"/>
              </a:ext>
            </a:extLst>
          </p:cNvPr>
          <p:cNvSpPr>
            <a:spLocks noGrp="1"/>
          </p:cNvSpPr>
          <p:nvPr>
            <p:ph type="sldNum" sz="quarter" idx="12"/>
          </p:nvPr>
        </p:nvSpPr>
        <p:spPr/>
        <p:txBody>
          <a:bodyPr/>
          <a:lstStyle/>
          <a:p>
            <a:fld id="{091A926C-488A-4E3E-9C21-57CAA120E114}" type="slidenum">
              <a:rPr lang="da-DK" smtClean="0"/>
              <a:t>47</a:t>
            </a:fld>
            <a:endParaRPr lang="da-DK" dirty="0"/>
          </a:p>
        </p:txBody>
      </p:sp>
      <p:sp>
        <p:nvSpPr>
          <p:cNvPr id="10" name="TextBox 9">
            <a:extLst>
              <a:ext uri="{FF2B5EF4-FFF2-40B4-BE49-F238E27FC236}">
                <a16:creationId xmlns:a16="http://schemas.microsoft.com/office/drawing/2014/main" id="{9E5FF9DF-3580-F5D8-41C6-64DC1549F8DF}"/>
              </a:ext>
            </a:extLst>
          </p:cNvPr>
          <p:cNvSpPr txBox="1"/>
          <p:nvPr/>
        </p:nvSpPr>
        <p:spPr>
          <a:xfrm>
            <a:off x="9950939" y="1955271"/>
            <a:ext cx="1058303" cy="276999"/>
          </a:xfrm>
          <a:prstGeom prst="rect">
            <a:avLst/>
          </a:prstGeom>
          <a:noFill/>
        </p:spPr>
        <p:txBody>
          <a:bodyPr wrap="none" rtlCol="0">
            <a:spAutoFit/>
          </a:bodyPr>
          <a:lstStyle/>
          <a:p>
            <a:r>
              <a:rPr lang="da-DK" sz="1200" dirty="0"/>
              <a:t>17 HEA slabs</a:t>
            </a:r>
          </a:p>
        </p:txBody>
      </p:sp>
      <p:sp>
        <p:nvSpPr>
          <p:cNvPr id="11" name="TextBox 10">
            <a:extLst>
              <a:ext uri="{FF2B5EF4-FFF2-40B4-BE49-F238E27FC236}">
                <a16:creationId xmlns:a16="http://schemas.microsoft.com/office/drawing/2014/main" id="{FC70E6DA-F4D1-8423-9FB2-15BFD080D131}"/>
              </a:ext>
            </a:extLst>
          </p:cNvPr>
          <p:cNvSpPr txBox="1"/>
          <p:nvPr/>
        </p:nvSpPr>
        <p:spPr>
          <a:xfrm>
            <a:off x="2047982" y="2197513"/>
            <a:ext cx="1107996" cy="276999"/>
          </a:xfrm>
          <a:prstGeom prst="rect">
            <a:avLst/>
          </a:prstGeom>
          <a:noFill/>
        </p:spPr>
        <p:txBody>
          <a:bodyPr wrap="none" rtlCol="0">
            <a:spAutoFit/>
          </a:bodyPr>
          <a:lstStyle/>
          <a:p>
            <a:r>
              <a:rPr lang="da-DK" sz="1200" dirty="0"/>
              <a:t>5 pure metals</a:t>
            </a:r>
          </a:p>
        </p:txBody>
      </p:sp>
      <p:pic>
        <p:nvPicPr>
          <p:cNvPr id="14" name="Picture 13" descr="A picture containing antenna&#10;&#10;Description automatically generated">
            <a:extLst>
              <a:ext uri="{FF2B5EF4-FFF2-40B4-BE49-F238E27FC236}">
                <a16:creationId xmlns:a16="http://schemas.microsoft.com/office/drawing/2014/main" id="{B625494E-9FA8-A3D3-8A8C-2ED5CD35F138}"/>
              </a:ext>
            </a:extLst>
          </p:cNvPr>
          <p:cNvPicPr>
            <a:picLocks noChangeAspect="1"/>
          </p:cNvPicPr>
          <p:nvPr/>
        </p:nvPicPr>
        <p:blipFill rotWithShape="1">
          <a:blip r:embed="rId2"/>
          <a:srcRect t="7751"/>
          <a:stretch/>
        </p:blipFill>
        <p:spPr>
          <a:xfrm>
            <a:off x="9730043" y="1565254"/>
            <a:ext cx="1570016" cy="287608"/>
          </a:xfrm>
          <a:prstGeom prst="rect">
            <a:avLst/>
          </a:prstGeom>
        </p:spPr>
      </p:pic>
      <p:sp>
        <p:nvSpPr>
          <p:cNvPr id="15" name="Oval 14">
            <a:extLst>
              <a:ext uri="{FF2B5EF4-FFF2-40B4-BE49-F238E27FC236}">
                <a16:creationId xmlns:a16="http://schemas.microsoft.com/office/drawing/2014/main" id="{6DCB2962-9C15-7233-722E-6D8680B5738A}"/>
              </a:ext>
            </a:extLst>
          </p:cNvPr>
          <p:cNvSpPr>
            <a:spLocks noChangeAspect="1"/>
          </p:cNvSpPr>
          <p:nvPr/>
        </p:nvSpPr>
        <p:spPr>
          <a:xfrm>
            <a:off x="10688075" y="111848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F64CE72C-ABF6-B9D2-33D5-4E766060638B}"/>
              </a:ext>
            </a:extLst>
          </p:cNvPr>
          <p:cNvSpPr>
            <a:spLocks noChangeAspect="1"/>
          </p:cNvSpPr>
          <p:nvPr/>
        </p:nvSpPr>
        <p:spPr>
          <a:xfrm>
            <a:off x="10152477" y="117506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84CD00AD-1639-39EB-2D5F-4F01D40490D9}"/>
              </a:ext>
            </a:extLst>
          </p:cNvPr>
          <p:cNvSpPr>
            <a:spLocks noChangeAspect="1"/>
          </p:cNvSpPr>
          <p:nvPr/>
        </p:nvSpPr>
        <p:spPr>
          <a:xfrm>
            <a:off x="10070476" y="11504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8" name="Straight Connector 17">
            <a:extLst>
              <a:ext uri="{FF2B5EF4-FFF2-40B4-BE49-F238E27FC236}">
                <a16:creationId xmlns:a16="http://schemas.microsoft.com/office/drawing/2014/main" id="{00746686-D4EA-6055-CB43-75696E8672A8}"/>
              </a:ext>
            </a:extLst>
          </p:cNvPr>
          <p:cNvCxnSpPr>
            <a:cxnSpLocks/>
          </p:cNvCxnSpPr>
          <p:nvPr/>
        </p:nvCxnSpPr>
        <p:spPr>
          <a:xfrm>
            <a:off x="10279781" y="14402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2F875-B31C-9353-2A22-368ED3CF9C19}"/>
              </a:ext>
            </a:extLst>
          </p:cNvPr>
          <p:cNvCxnSpPr>
            <a:cxnSpLocks/>
          </p:cNvCxnSpPr>
          <p:nvPr/>
        </p:nvCxnSpPr>
        <p:spPr>
          <a:xfrm>
            <a:off x="10846978" y="143058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C3C52E3-0A3F-4064-DD62-9B198DEB86F1}"/>
              </a:ext>
            </a:extLst>
          </p:cNvPr>
          <p:cNvSpPr>
            <a:spLocks noChangeAspect="1"/>
          </p:cNvSpPr>
          <p:nvPr/>
        </p:nvSpPr>
        <p:spPr>
          <a:xfrm>
            <a:off x="10720978" y="86058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TextBox 30">
            <a:extLst>
              <a:ext uri="{FF2B5EF4-FFF2-40B4-BE49-F238E27FC236}">
                <a16:creationId xmlns:a16="http://schemas.microsoft.com/office/drawing/2014/main" id="{BA249B6B-61C8-D8CB-7725-904578CBD05F}"/>
              </a:ext>
            </a:extLst>
          </p:cNvPr>
          <p:cNvSpPr txBox="1"/>
          <p:nvPr/>
        </p:nvSpPr>
        <p:spPr>
          <a:xfrm>
            <a:off x="9960374" y="2194594"/>
            <a:ext cx="1007007" cy="276999"/>
          </a:xfrm>
          <a:prstGeom prst="rect">
            <a:avLst/>
          </a:prstGeom>
          <a:noFill/>
        </p:spPr>
        <p:txBody>
          <a:bodyPr wrap="none" rtlCol="0">
            <a:spAutoFit/>
          </a:bodyPr>
          <a:lstStyle/>
          <a:p>
            <a:r>
              <a:rPr lang="da-DK" sz="1200" dirty="0"/>
              <a:t>6 sites/slabs</a:t>
            </a:r>
          </a:p>
        </p:txBody>
      </p:sp>
      <p:sp>
        <p:nvSpPr>
          <p:cNvPr id="35" name="TextBox 34">
            <a:extLst>
              <a:ext uri="{FF2B5EF4-FFF2-40B4-BE49-F238E27FC236}">
                <a16:creationId xmlns:a16="http://schemas.microsoft.com/office/drawing/2014/main" id="{AD5BE323-069E-AF77-6963-91AA4E2450F3}"/>
              </a:ext>
            </a:extLst>
          </p:cNvPr>
          <p:cNvSpPr txBox="1"/>
          <p:nvPr/>
        </p:nvSpPr>
        <p:spPr>
          <a:xfrm>
            <a:off x="9701571" y="426772"/>
            <a:ext cx="1899879" cy="369332"/>
          </a:xfrm>
          <a:prstGeom prst="rect">
            <a:avLst/>
          </a:prstGeom>
          <a:noFill/>
        </p:spPr>
        <p:txBody>
          <a:bodyPr wrap="none" rtlCol="0">
            <a:spAutoFit/>
          </a:bodyPr>
          <a:lstStyle/>
          <a:p>
            <a:r>
              <a:rPr lang="da-DK" dirty="0"/>
              <a:t>*CO *OH all sites</a:t>
            </a:r>
          </a:p>
        </p:txBody>
      </p:sp>
      <p:sp>
        <p:nvSpPr>
          <p:cNvPr id="36" name="TextBox 35">
            <a:extLst>
              <a:ext uri="{FF2B5EF4-FFF2-40B4-BE49-F238E27FC236}">
                <a16:creationId xmlns:a16="http://schemas.microsoft.com/office/drawing/2014/main" id="{B52B2034-FEF4-37DC-D759-7A1B1C44F6A9}"/>
              </a:ext>
            </a:extLst>
          </p:cNvPr>
          <p:cNvSpPr txBox="1"/>
          <p:nvPr/>
        </p:nvSpPr>
        <p:spPr>
          <a:xfrm>
            <a:off x="9960374" y="2460731"/>
            <a:ext cx="829073" cy="276999"/>
          </a:xfrm>
          <a:prstGeom prst="rect">
            <a:avLst/>
          </a:prstGeom>
          <a:noFill/>
        </p:spPr>
        <p:txBody>
          <a:bodyPr wrap="none" rtlCol="0">
            <a:spAutoFit/>
          </a:bodyPr>
          <a:lstStyle/>
          <a:p>
            <a:r>
              <a:rPr lang="da-DK" sz="1200" dirty="0"/>
              <a:t>102 total </a:t>
            </a:r>
          </a:p>
        </p:txBody>
      </p:sp>
      <p:pic>
        <p:nvPicPr>
          <p:cNvPr id="38" name="Picture 37" descr="Chart, bubble chart&#10;&#10;Description automatically generated">
            <a:extLst>
              <a:ext uri="{FF2B5EF4-FFF2-40B4-BE49-F238E27FC236}">
                <a16:creationId xmlns:a16="http://schemas.microsoft.com/office/drawing/2014/main" id="{6DA65B65-6900-810D-EC7B-7C35060ABD4E}"/>
              </a:ext>
            </a:extLst>
          </p:cNvPr>
          <p:cNvPicPr>
            <a:picLocks noChangeAspect="1"/>
          </p:cNvPicPr>
          <p:nvPr/>
        </p:nvPicPr>
        <p:blipFill>
          <a:blip r:embed="rId3"/>
          <a:stretch>
            <a:fillRect/>
          </a:stretch>
        </p:blipFill>
        <p:spPr>
          <a:xfrm>
            <a:off x="4747414" y="3150392"/>
            <a:ext cx="3206803" cy="3343733"/>
          </a:xfrm>
          <a:prstGeom prst="rect">
            <a:avLst/>
          </a:prstGeom>
        </p:spPr>
      </p:pic>
      <p:sp>
        <p:nvSpPr>
          <p:cNvPr id="39" name="TextBox 38">
            <a:extLst>
              <a:ext uri="{FF2B5EF4-FFF2-40B4-BE49-F238E27FC236}">
                <a16:creationId xmlns:a16="http://schemas.microsoft.com/office/drawing/2014/main" id="{F3CA4608-9931-A5BD-29F0-CAA119EE8027}"/>
              </a:ext>
            </a:extLst>
          </p:cNvPr>
          <p:cNvSpPr txBox="1"/>
          <p:nvPr/>
        </p:nvSpPr>
        <p:spPr>
          <a:xfrm>
            <a:off x="5705630" y="1964896"/>
            <a:ext cx="1141659" cy="276999"/>
          </a:xfrm>
          <a:prstGeom prst="rect">
            <a:avLst/>
          </a:prstGeom>
          <a:noFill/>
        </p:spPr>
        <p:txBody>
          <a:bodyPr wrap="none" rtlCol="0">
            <a:spAutoFit/>
          </a:bodyPr>
          <a:lstStyle/>
          <a:p>
            <a:r>
              <a:rPr lang="da-DK" sz="1200" dirty="0"/>
              <a:t>100 HEA slabs</a:t>
            </a:r>
          </a:p>
        </p:txBody>
      </p:sp>
      <p:pic>
        <p:nvPicPr>
          <p:cNvPr id="41" name="Picture 40" descr="A picture containing antenna&#10;&#10;Description automatically generated">
            <a:extLst>
              <a:ext uri="{FF2B5EF4-FFF2-40B4-BE49-F238E27FC236}">
                <a16:creationId xmlns:a16="http://schemas.microsoft.com/office/drawing/2014/main" id="{C33F8BEB-B5A7-3D28-7C79-10E56284B1C7}"/>
              </a:ext>
            </a:extLst>
          </p:cNvPr>
          <p:cNvPicPr>
            <a:picLocks noChangeAspect="1"/>
          </p:cNvPicPr>
          <p:nvPr/>
        </p:nvPicPr>
        <p:blipFill rotWithShape="1">
          <a:blip r:embed="rId2"/>
          <a:srcRect t="7751"/>
          <a:stretch/>
        </p:blipFill>
        <p:spPr>
          <a:xfrm>
            <a:off x="5484734" y="1574879"/>
            <a:ext cx="1570016" cy="287608"/>
          </a:xfrm>
          <a:prstGeom prst="rect">
            <a:avLst/>
          </a:prstGeom>
        </p:spPr>
      </p:pic>
      <p:sp>
        <p:nvSpPr>
          <p:cNvPr id="42" name="Oval 41">
            <a:extLst>
              <a:ext uri="{FF2B5EF4-FFF2-40B4-BE49-F238E27FC236}">
                <a16:creationId xmlns:a16="http://schemas.microsoft.com/office/drawing/2014/main" id="{7B06724E-F102-6888-2EEE-8A6A9FCAE200}"/>
              </a:ext>
            </a:extLst>
          </p:cNvPr>
          <p:cNvSpPr>
            <a:spLocks noChangeAspect="1"/>
          </p:cNvSpPr>
          <p:nvPr/>
        </p:nvSpPr>
        <p:spPr>
          <a:xfrm>
            <a:off x="6442766" y="11281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AEE48F8D-1825-F4DB-3FC3-CBDAFC796BC4}"/>
              </a:ext>
            </a:extLst>
          </p:cNvPr>
          <p:cNvSpPr>
            <a:spLocks noChangeAspect="1"/>
          </p:cNvSpPr>
          <p:nvPr/>
        </p:nvSpPr>
        <p:spPr>
          <a:xfrm>
            <a:off x="5907168" y="118468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D63DBE84-BDBC-B694-8C30-B03B184FB4CD}"/>
              </a:ext>
            </a:extLst>
          </p:cNvPr>
          <p:cNvSpPr>
            <a:spLocks noChangeAspect="1"/>
          </p:cNvSpPr>
          <p:nvPr/>
        </p:nvSpPr>
        <p:spPr>
          <a:xfrm>
            <a:off x="5825167" y="11601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5" name="Straight Connector 44">
            <a:extLst>
              <a:ext uri="{FF2B5EF4-FFF2-40B4-BE49-F238E27FC236}">
                <a16:creationId xmlns:a16="http://schemas.microsoft.com/office/drawing/2014/main" id="{EC74015F-06BB-3E46-BB8F-2E0B17AEC324}"/>
              </a:ext>
            </a:extLst>
          </p:cNvPr>
          <p:cNvCxnSpPr>
            <a:cxnSpLocks/>
          </p:cNvCxnSpPr>
          <p:nvPr/>
        </p:nvCxnSpPr>
        <p:spPr>
          <a:xfrm>
            <a:off x="6034472" y="14498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DC3A2FA-6A63-4CCE-291C-428FFA3B3278}"/>
              </a:ext>
            </a:extLst>
          </p:cNvPr>
          <p:cNvCxnSpPr>
            <a:cxnSpLocks/>
          </p:cNvCxnSpPr>
          <p:nvPr/>
        </p:nvCxnSpPr>
        <p:spPr>
          <a:xfrm>
            <a:off x="6601669" y="14402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4694B528-B336-7AA0-BDC9-26FFE567EB54}"/>
              </a:ext>
            </a:extLst>
          </p:cNvPr>
          <p:cNvSpPr>
            <a:spLocks noChangeAspect="1"/>
          </p:cNvSpPr>
          <p:nvPr/>
        </p:nvSpPr>
        <p:spPr>
          <a:xfrm>
            <a:off x="6475669" y="8702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TextBox 47">
            <a:extLst>
              <a:ext uri="{FF2B5EF4-FFF2-40B4-BE49-F238E27FC236}">
                <a16:creationId xmlns:a16="http://schemas.microsoft.com/office/drawing/2014/main" id="{4F67C4C1-E70E-D5E7-80EE-FC52C5B611DD}"/>
              </a:ext>
            </a:extLst>
          </p:cNvPr>
          <p:cNvSpPr txBox="1"/>
          <p:nvPr/>
        </p:nvSpPr>
        <p:spPr>
          <a:xfrm>
            <a:off x="5715065" y="2204219"/>
            <a:ext cx="1271502" cy="276999"/>
          </a:xfrm>
          <a:prstGeom prst="rect">
            <a:avLst/>
          </a:prstGeom>
          <a:noFill/>
        </p:spPr>
        <p:txBody>
          <a:bodyPr wrap="none" rtlCol="0">
            <a:spAutoFit/>
          </a:bodyPr>
          <a:lstStyle/>
          <a:p>
            <a:r>
              <a:rPr lang="da-DK" sz="1200" dirty="0"/>
              <a:t>1 best site/slabs</a:t>
            </a:r>
          </a:p>
        </p:txBody>
      </p:sp>
      <p:sp>
        <p:nvSpPr>
          <p:cNvPr id="49" name="TextBox 48">
            <a:extLst>
              <a:ext uri="{FF2B5EF4-FFF2-40B4-BE49-F238E27FC236}">
                <a16:creationId xmlns:a16="http://schemas.microsoft.com/office/drawing/2014/main" id="{78F05E41-7A50-DD50-EA9F-42582C240D1D}"/>
              </a:ext>
            </a:extLst>
          </p:cNvPr>
          <p:cNvSpPr txBox="1"/>
          <p:nvPr/>
        </p:nvSpPr>
        <p:spPr>
          <a:xfrm>
            <a:off x="5456262" y="436397"/>
            <a:ext cx="2103461" cy="369332"/>
          </a:xfrm>
          <a:prstGeom prst="rect">
            <a:avLst/>
          </a:prstGeom>
          <a:noFill/>
        </p:spPr>
        <p:txBody>
          <a:bodyPr wrap="none" rtlCol="0">
            <a:spAutoFit/>
          </a:bodyPr>
          <a:lstStyle/>
          <a:p>
            <a:r>
              <a:rPr lang="da-DK" dirty="0"/>
              <a:t>*CO *OH best sites</a:t>
            </a:r>
          </a:p>
        </p:txBody>
      </p:sp>
      <p:sp>
        <p:nvSpPr>
          <p:cNvPr id="50" name="TextBox 49">
            <a:extLst>
              <a:ext uri="{FF2B5EF4-FFF2-40B4-BE49-F238E27FC236}">
                <a16:creationId xmlns:a16="http://schemas.microsoft.com/office/drawing/2014/main" id="{3642E9E8-7295-91AF-4245-F470E1E2D540}"/>
              </a:ext>
            </a:extLst>
          </p:cNvPr>
          <p:cNvSpPr txBox="1"/>
          <p:nvPr/>
        </p:nvSpPr>
        <p:spPr>
          <a:xfrm>
            <a:off x="5715065" y="2470356"/>
            <a:ext cx="829073" cy="276999"/>
          </a:xfrm>
          <a:prstGeom prst="rect">
            <a:avLst/>
          </a:prstGeom>
          <a:noFill/>
        </p:spPr>
        <p:txBody>
          <a:bodyPr wrap="none" rtlCol="0">
            <a:spAutoFit/>
          </a:bodyPr>
          <a:lstStyle/>
          <a:p>
            <a:r>
              <a:rPr lang="da-DK" sz="1200" dirty="0"/>
              <a:t>100 total </a:t>
            </a:r>
          </a:p>
        </p:txBody>
      </p:sp>
      <p:pic>
        <p:nvPicPr>
          <p:cNvPr id="52" name="Picture 51" descr="Chart, bubble chart&#10;&#10;Description automatically generated">
            <a:extLst>
              <a:ext uri="{FF2B5EF4-FFF2-40B4-BE49-F238E27FC236}">
                <a16:creationId xmlns:a16="http://schemas.microsoft.com/office/drawing/2014/main" id="{9792AE81-5667-3C8A-946A-6E1B0595B949}"/>
              </a:ext>
            </a:extLst>
          </p:cNvPr>
          <p:cNvPicPr>
            <a:picLocks noChangeAspect="1"/>
          </p:cNvPicPr>
          <p:nvPr/>
        </p:nvPicPr>
        <p:blipFill>
          <a:blip r:embed="rId4"/>
          <a:stretch>
            <a:fillRect/>
          </a:stretch>
        </p:blipFill>
        <p:spPr>
          <a:xfrm>
            <a:off x="8764297" y="3160017"/>
            <a:ext cx="3399159" cy="3271211"/>
          </a:xfrm>
          <a:prstGeom prst="rect">
            <a:avLst/>
          </a:prstGeom>
        </p:spPr>
      </p:pic>
      <p:pic>
        <p:nvPicPr>
          <p:cNvPr id="54" name="Picture 53" descr="Chart, bubble chart&#10;&#10;Description automatically generated">
            <a:extLst>
              <a:ext uri="{FF2B5EF4-FFF2-40B4-BE49-F238E27FC236}">
                <a16:creationId xmlns:a16="http://schemas.microsoft.com/office/drawing/2014/main" id="{AA092F8C-4312-B692-8B5D-1352EC48FC51}"/>
              </a:ext>
            </a:extLst>
          </p:cNvPr>
          <p:cNvPicPr>
            <a:picLocks noChangeAspect="1"/>
          </p:cNvPicPr>
          <p:nvPr/>
        </p:nvPicPr>
        <p:blipFill>
          <a:blip r:embed="rId5"/>
          <a:stretch>
            <a:fillRect/>
          </a:stretch>
        </p:blipFill>
        <p:spPr>
          <a:xfrm>
            <a:off x="1111986" y="3150392"/>
            <a:ext cx="3464008" cy="3334108"/>
          </a:xfrm>
          <a:prstGeom prst="rect">
            <a:avLst/>
          </a:prstGeom>
        </p:spPr>
      </p:pic>
      <p:sp>
        <p:nvSpPr>
          <p:cNvPr id="67" name="TextBox 66">
            <a:extLst>
              <a:ext uri="{FF2B5EF4-FFF2-40B4-BE49-F238E27FC236}">
                <a16:creationId xmlns:a16="http://schemas.microsoft.com/office/drawing/2014/main" id="{1ABB3E27-B424-D1B7-1B1E-49FF1E876940}"/>
              </a:ext>
            </a:extLst>
          </p:cNvPr>
          <p:cNvSpPr txBox="1"/>
          <p:nvPr/>
        </p:nvSpPr>
        <p:spPr>
          <a:xfrm>
            <a:off x="1824996" y="2481627"/>
            <a:ext cx="2603598" cy="276999"/>
          </a:xfrm>
          <a:prstGeom prst="rect">
            <a:avLst/>
          </a:prstGeom>
          <a:noFill/>
        </p:spPr>
        <p:txBody>
          <a:bodyPr wrap="none" rtlCol="0">
            <a:spAutoFit/>
          </a:bodyPr>
          <a:lstStyle/>
          <a:p>
            <a:r>
              <a:rPr lang="da-DK" sz="1200" dirty="0"/>
              <a:t>I accidentally put all 5 in </a:t>
            </a:r>
            <a:r>
              <a:rPr lang="da-DK" sz="1200" dirty="0" err="1"/>
              <a:t>there</a:t>
            </a:r>
            <a:r>
              <a:rPr lang="da-DK" sz="1200" dirty="0"/>
              <a:t> </a:t>
            </a:r>
            <a:r>
              <a:rPr lang="da-DK" sz="1200" dirty="0" err="1"/>
              <a:t>twice</a:t>
            </a:r>
            <a:endParaRPr lang="da-DK" sz="1200" dirty="0"/>
          </a:p>
        </p:txBody>
      </p:sp>
    </p:spTree>
    <p:extLst>
      <p:ext uri="{BB962C8B-B14F-4D97-AF65-F5344CB8AC3E}">
        <p14:creationId xmlns:p14="http://schemas.microsoft.com/office/powerpoint/2010/main" val="3068929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7E11-A9E3-879A-0996-42EB2E7568A2}"/>
              </a:ext>
            </a:extLst>
          </p:cNvPr>
          <p:cNvSpPr>
            <a:spLocks noGrp="1"/>
          </p:cNvSpPr>
          <p:nvPr>
            <p:ph type="title"/>
          </p:nvPr>
        </p:nvSpPr>
        <p:spPr>
          <a:xfrm>
            <a:off x="588963" y="620714"/>
            <a:ext cx="1625212" cy="447540"/>
          </a:xfrm>
        </p:spPr>
        <p:txBody>
          <a:bodyPr/>
          <a:lstStyle/>
          <a:p>
            <a:r>
              <a:rPr lang="da-DK" dirty="0"/>
              <a:t>DFT data</a:t>
            </a:r>
          </a:p>
        </p:txBody>
      </p:sp>
      <p:sp>
        <p:nvSpPr>
          <p:cNvPr id="4" name="Date Placeholder 3">
            <a:extLst>
              <a:ext uri="{FF2B5EF4-FFF2-40B4-BE49-F238E27FC236}">
                <a16:creationId xmlns:a16="http://schemas.microsoft.com/office/drawing/2014/main" id="{415C485D-8BEE-775F-356D-DC719CC6B93C}"/>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64C31C6F-676A-2C81-03DE-50DCB17579F4}"/>
              </a:ext>
            </a:extLst>
          </p:cNvPr>
          <p:cNvSpPr>
            <a:spLocks noGrp="1"/>
          </p:cNvSpPr>
          <p:nvPr>
            <p:ph type="sldNum" sz="quarter" idx="12"/>
          </p:nvPr>
        </p:nvSpPr>
        <p:spPr/>
        <p:txBody>
          <a:bodyPr/>
          <a:lstStyle/>
          <a:p>
            <a:fld id="{091A926C-488A-4E3E-9C21-57CAA120E114}" type="slidenum">
              <a:rPr lang="da-DK" smtClean="0"/>
              <a:t>48</a:t>
            </a:fld>
            <a:endParaRPr lang="da-DK" dirty="0"/>
          </a:p>
        </p:txBody>
      </p:sp>
      <p:sp>
        <p:nvSpPr>
          <p:cNvPr id="12" name="TextBox 11">
            <a:extLst>
              <a:ext uri="{FF2B5EF4-FFF2-40B4-BE49-F238E27FC236}">
                <a16:creationId xmlns:a16="http://schemas.microsoft.com/office/drawing/2014/main" id="{30314216-8750-894A-0622-FE6088AB86ED}"/>
              </a:ext>
            </a:extLst>
          </p:cNvPr>
          <p:cNvSpPr txBox="1"/>
          <p:nvPr/>
        </p:nvSpPr>
        <p:spPr>
          <a:xfrm>
            <a:off x="5706868" y="2089416"/>
            <a:ext cx="1058303" cy="276999"/>
          </a:xfrm>
          <a:prstGeom prst="rect">
            <a:avLst/>
          </a:prstGeom>
          <a:noFill/>
        </p:spPr>
        <p:txBody>
          <a:bodyPr wrap="none" rtlCol="0">
            <a:spAutoFit/>
          </a:bodyPr>
          <a:lstStyle/>
          <a:p>
            <a:r>
              <a:rPr lang="da-DK" sz="1200" dirty="0"/>
              <a:t>17 HEA slabs</a:t>
            </a:r>
          </a:p>
        </p:txBody>
      </p:sp>
      <p:sp>
        <p:nvSpPr>
          <p:cNvPr id="13" name="TextBox 12">
            <a:extLst>
              <a:ext uri="{FF2B5EF4-FFF2-40B4-BE49-F238E27FC236}">
                <a16:creationId xmlns:a16="http://schemas.microsoft.com/office/drawing/2014/main" id="{3C648487-ECF6-40A6-B381-AB304AE92299}"/>
              </a:ext>
            </a:extLst>
          </p:cNvPr>
          <p:cNvSpPr txBox="1"/>
          <p:nvPr/>
        </p:nvSpPr>
        <p:spPr>
          <a:xfrm>
            <a:off x="9628603" y="2089415"/>
            <a:ext cx="1107996" cy="276999"/>
          </a:xfrm>
          <a:prstGeom prst="rect">
            <a:avLst/>
          </a:prstGeom>
          <a:noFill/>
        </p:spPr>
        <p:txBody>
          <a:bodyPr wrap="none" rtlCol="0">
            <a:spAutoFit/>
          </a:bodyPr>
          <a:lstStyle/>
          <a:p>
            <a:r>
              <a:rPr lang="da-DK" sz="1200" dirty="0"/>
              <a:t>5 pure metals</a:t>
            </a:r>
          </a:p>
        </p:txBody>
      </p:sp>
      <p:pic>
        <p:nvPicPr>
          <p:cNvPr id="22" name="Picture 21" descr="A picture containing antenna&#10;&#10;Description automatically generated">
            <a:extLst>
              <a:ext uri="{FF2B5EF4-FFF2-40B4-BE49-F238E27FC236}">
                <a16:creationId xmlns:a16="http://schemas.microsoft.com/office/drawing/2014/main" id="{6F09235A-851C-BEEA-7606-F42B52BD9784}"/>
              </a:ext>
            </a:extLst>
          </p:cNvPr>
          <p:cNvPicPr>
            <a:picLocks noChangeAspect="1"/>
          </p:cNvPicPr>
          <p:nvPr/>
        </p:nvPicPr>
        <p:blipFill rotWithShape="1">
          <a:blip r:embed="rId2"/>
          <a:srcRect t="7751"/>
          <a:stretch/>
        </p:blipFill>
        <p:spPr>
          <a:xfrm>
            <a:off x="5454821" y="1716119"/>
            <a:ext cx="1570016" cy="287608"/>
          </a:xfrm>
          <a:prstGeom prst="rect">
            <a:avLst/>
          </a:prstGeom>
        </p:spPr>
      </p:pic>
      <p:sp>
        <p:nvSpPr>
          <p:cNvPr id="23" name="Oval 22">
            <a:extLst>
              <a:ext uri="{FF2B5EF4-FFF2-40B4-BE49-F238E27FC236}">
                <a16:creationId xmlns:a16="http://schemas.microsoft.com/office/drawing/2014/main" id="{898AE37D-4447-A810-D028-1AADD414CC53}"/>
              </a:ext>
            </a:extLst>
          </p:cNvPr>
          <p:cNvSpPr>
            <a:spLocks noChangeAspect="1"/>
          </p:cNvSpPr>
          <p:nvPr/>
        </p:nvSpPr>
        <p:spPr>
          <a:xfrm>
            <a:off x="6412853" y="12693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41204EFA-1C69-680E-A82D-8A4F1B443069}"/>
              </a:ext>
            </a:extLst>
          </p:cNvPr>
          <p:cNvSpPr>
            <a:spLocks noChangeAspect="1"/>
          </p:cNvSpPr>
          <p:nvPr/>
        </p:nvSpPr>
        <p:spPr>
          <a:xfrm>
            <a:off x="6184892" y="117625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7E891B9A-C80A-5D83-F309-73E9D56AF6C9}"/>
              </a:ext>
            </a:extLst>
          </p:cNvPr>
          <p:cNvSpPr>
            <a:spLocks noChangeAspect="1"/>
          </p:cNvSpPr>
          <p:nvPr/>
        </p:nvSpPr>
        <p:spPr>
          <a:xfrm>
            <a:off x="5950559" y="148523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6" name="Straight Connector 25">
            <a:extLst>
              <a:ext uri="{FF2B5EF4-FFF2-40B4-BE49-F238E27FC236}">
                <a16:creationId xmlns:a16="http://schemas.microsoft.com/office/drawing/2014/main" id="{B99DE0BE-B586-28B3-322A-BB06AB84F567}"/>
              </a:ext>
            </a:extLst>
          </p:cNvPr>
          <p:cNvCxnSpPr>
            <a:cxnSpLocks/>
          </p:cNvCxnSpPr>
          <p:nvPr/>
        </p:nvCxnSpPr>
        <p:spPr>
          <a:xfrm>
            <a:off x="6004559" y="159107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FD57DF-B5B8-3E7F-A78A-DC8DE4C3FE9E}"/>
              </a:ext>
            </a:extLst>
          </p:cNvPr>
          <p:cNvCxnSpPr>
            <a:cxnSpLocks/>
          </p:cNvCxnSpPr>
          <p:nvPr/>
        </p:nvCxnSpPr>
        <p:spPr>
          <a:xfrm>
            <a:off x="6571756" y="158145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6A06351-57C9-432C-4631-BDEB4BCA5EAD}"/>
              </a:ext>
            </a:extLst>
          </p:cNvPr>
          <p:cNvSpPr>
            <a:spLocks noChangeAspect="1"/>
          </p:cNvSpPr>
          <p:nvPr/>
        </p:nvSpPr>
        <p:spPr>
          <a:xfrm>
            <a:off x="6712931" y="117988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9F676733-D94A-8BAD-26F2-A33BEBD68600}"/>
              </a:ext>
            </a:extLst>
          </p:cNvPr>
          <p:cNvSpPr>
            <a:spLocks noChangeAspect="1"/>
          </p:cNvSpPr>
          <p:nvPr/>
        </p:nvSpPr>
        <p:spPr>
          <a:xfrm>
            <a:off x="6295902" y="106825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TextBox 31">
            <a:extLst>
              <a:ext uri="{FF2B5EF4-FFF2-40B4-BE49-F238E27FC236}">
                <a16:creationId xmlns:a16="http://schemas.microsoft.com/office/drawing/2014/main" id="{9C07AC3D-3E25-DEF0-58A5-42E65351C5CD}"/>
              </a:ext>
            </a:extLst>
          </p:cNvPr>
          <p:cNvSpPr txBox="1"/>
          <p:nvPr/>
        </p:nvSpPr>
        <p:spPr>
          <a:xfrm>
            <a:off x="5696150" y="2697364"/>
            <a:ext cx="787395" cy="276999"/>
          </a:xfrm>
          <a:prstGeom prst="rect">
            <a:avLst/>
          </a:prstGeom>
          <a:noFill/>
        </p:spPr>
        <p:txBody>
          <a:bodyPr wrap="none" rtlCol="0">
            <a:spAutoFit/>
          </a:bodyPr>
          <a:lstStyle/>
          <a:p>
            <a:r>
              <a:rPr lang="da-DK" sz="1200" dirty="0"/>
              <a:t>102 total</a:t>
            </a:r>
          </a:p>
        </p:txBody>
      </p:sp>
      <p:sp>
        <p:nvSpPr>
          <p:cNvPr id="33" name="TextBox 32">
            <a:extLst>
              <a:ext uri="{FF2B5EF4-FFF2-40B4-BE49-F238E27FC236}">
                <a16:creationId xmlns:a16="http://schemas.microsoft.com/office/drawing/2014/main" id="{55B6A636-4EEA-E55C-4B32-B9C65D11D6A4}"/>
              </a:ext>
            </a:extLst>
          </p:cNvPr>
          <p:cNvSpPr txBox="1"/>
          <p:nvPr/>
        </p:nvSpPr>
        <p:spPr>
          <a:xfrm>
            <a:off x="5714888" y="2420365"/>
            <a:ext cx="941283" cy="276999"/>
          </a:xfrm>
          <a:prstGeom prst="rect">
            <a:avLst/>
          </a:prstGeom>
          <a:noFill/>
        </p:spPr>
        <p:txBody>
          <a:bodyPr wrap="none" rtlCol="0">
            <a:spAutoFit/>
          </a:bodyPr>
          <a:lstStyle/>
          <a:p>
            <a:r>
              <a:rPr lang="da-DK" sz="1200" dirty="0"/>
              <a:t>6 sites/slab</a:t>
            </a:r>
          </a:p>
        </p:txBody>
      </p:sp>
      <p:sp>
        <p:nvSpPr>
          <p:cNvPr id="40" name="TextBox 39">
            <a:extLst>
              <a:ext uri="{FF2B5EF4-FFF2-40B4-BE49-F238E27FC236}">
                <a16:creationId xmlns:a16="http://schemas.microsoft.com/office/drawing/2014/main" id="{2D267348-891A-1FB7-562C-464AB510AA9A}"/>
              </a:ext>
            </a:extLst>
          </p:cNvPr>
          <p:cNvSpPr txBox="1"/>
          <p:nvPr/>
        </p:nvSpPr>
        <p:spPr>
          <a:xfrm>
            <a:off x="5028066" y="569568"/>
            <a:ext cx="2643672" cy="369332"/>
          </a:xfrm>
          <a:prstGeom prst="rect">
            <a:avLst/>
          </a:prstGeom>
          <a:noFill/>
        </p:spPr>
        <p:txBody>
          <a:bodyPr wrap="none" rtlCol="0">
            <a:spAutoFit/>
          </a:bodyPr>
          <a:lstStyle/>
          <a:p>
            <a:r>
              <a:rPr lang="da-DK" dirty="0"/>
              <a:t>COOH and H on all sites</a:t>
            </a:r>
          </a:p>
        </p:txBody>
      </p:sp>
      <p:pic>
        <p:nvPicPr>
          <p:cNvPr id="44" name="Picture 43" descr="Chart, bubble chart&#10;&#10;Description automatically generated">
            <a:extLst>
              <a:ext uri="{FF2B5EF4-FFF2-40B4-BE49-F238E27FC236}">
                <a16:creationId xmlns:a16="http://schemas.microsoft.com/office/drawing/2014/main" id="{9FEB2525-0F01-CD4D-4882-0649144173EA}"/>
              </a:ext>
            </a:extLst>
          </p:cNvPr>
          <p:cNvPicPr>
            <a:picLocks noChangeAspect="1"/>
          </p:cNvPicPr>
          <p:nvPr/>
        </p:nvPicPr>
        <p:blipFill>
          <a:blip r:embed="rId3"/>
          <a:stretch>
            <a:fillRect/>
          </a:stretch>
        </p:blipFill>
        <p:spPr>
          <a:xfrm>
            <a:off x="4428734" y="3077930"/>
            <a:ext cx="3512316" cy="3552688"/>
          </a:xfrm>
          <a:prstGeom prst="rect">
            <a:avLst/>
          </a:prstGeom>
        </p:spPr>
      </p:pic>
      <p:pic>
        <p:nvPicPr>
          <p:cNvPr id="46" name="Picture 45" descr="Chart, bubble chart&#10;&#10;Description automatically generated">
            <a:extLst>
              <a:ext uri="{FF2B5EF4-FFF2-40B4-BE49-F238E27FC236}">
                <a16:creationId xmlns:a16="http://schemas.microsoft.com/office/drawing/2014/main" id="{81E92479-41D6-86C9-2049-353B9A262BE4}"/>
              </a:ext>
            </a:extLst>
          </p:cNvPr>
          <p:cNvPicPr>
            <a:picLocks noChangeAspect="1"/>
          </p:cNvPicPr>
          <p:nvPr/>
        </p:nvPicPr>
        <p:blipFill>
          <a:blip r:embed="rId4"/>
          <a:stretch>
            <a:fillRect/>
          </a:stretch>
        </p:blipFill>
        <p:spPr>
          <a:xfrm>
            <a:off x="8396840" y="3007111"/>
            <a:ext cx="3722882" cy="3850889"/>
          </a:xfrm>
          <a:prstGeom prst="rect">
            <a:avLst/>
          </a:prstGeom>
        </p:spPr>
      </p:pic>
    </p:spTree>
    <p:extLst>
      <p:ext uri="{BB962C8B-B14F-4D97-AF65-F5344CB8AC3E}">
        <p14:creationId xmlns:p14="http://schemas.microsoft.com/office/powerpoint/2010/main" val="716855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E393-EB5E-AA39-4DC3-2C4D0C4465CD}"/>
              </a:ext>
            </a:extLst>
          </p:cNvPr>
          <p:cNvSpPr>
            <a:spLocks noGrp="1"/>
          </p:cNvSpPr>
          <p:nvPr>
            <p:ph type="title"/>
          </p:nvPr>
        </p:nvSpPr>
        <p:spPr/>
        <p:txBody>
          <a:bodyPr/>
          <a:lstStyle/>
          <a:p>
            <a:r>
              <a:rPr lang="da-DK" dirty="0"/>
              <a:t>DFT data - slabs</a:t>
            </a:r>
          </a:p>
        </p:txBody>
      </p:sp>
      <p:sp>
        <p:nvSpPr>
          <p:cNvPr id="4" name="Date Placeholder 3">
            <a:extLst>
              <a:ext uri="{FF2B5EF4-FFF2-40B4-BE49-F238E27FC236}">
                <a16:creationId xmlns:a16="http://schemas.microsoft.com/office/drawing/2014/main" id="{50EC79C3-748E-82C2-B191-EA6E5EB50E93}"/>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16EDF4A2-AFFD-4FC2-1950-FA864B2A556B}"/>
              </a:ext>
            </a:extLst>
          </p:cNvPr>
          <p:cNvSpPr>
            <a:spLocks noGrp="1"/>
          </p:cNvSpPr>
          <p:nvPr>
            <p:ph type="sldNum" sz="quarter" idx="12"/>
          </p:nvPr>
        </p:nvSpPr>
        <p:spPr/>
        <p:txBody>
          <a:bodyPr/>
          <a:lstStyle/>
          <a:p>
            <a:fld id="{091A926C-488A-4E3E-9C21-57CAA120E114}" type="slidenum">
              <a:rPr lang="da-DK" smtClean="0"/>
              <a:t>49</a:t>
            </a:fld>
            <a:endParaRPr lang="da-DK" dirty="0"/>
          </a:p>
        </p:txBody>
      </p:sp>
      <p:sp>
        <p:nvSpPr>
          <p:cNvPr id="6" name="TextBox 5">
            <a:extLst>
              <a:ext uri="{FF2B5EF4-FFF2-40B4-BE49-F238E27FC236}">
                <a16:creationId xmlns:a16="http://schemas.microsoft.com/office/drawing/2014/main" id="{514914DB-0D14-7A24-6F62-82CEA531DCDC}"/>
              </a:ext>
            </a:extLst>
          </p:cNvPr>
          <p:cNvSpPr txBox="1"/>
          <p:nvPr/>
        </p:nvSpPr>
        <p:spPr>
          <a:xfrm>
            <a:off x="1491916" y="1742173"/>
            <a:ext cx="1127232" cy="369332"/>
          </a:xfrm>
          <a:prstGeom prst="rect">
            <a:avLst/>
          </a:prstGeom>
          <a:noFill/>
        </p:spPr>
        <p:txBody>
          <a:bodyPr wrap="none" rtlCol="0">
            <a:spAutoFit/>
          </a:bodyPr>
          <a:lstStyle/>
          <a:p>
            <a:r>
              <a:rPr lang="da-DK" dirty="0"/>
              <a:t>Slabs for </a:t>
            </a:r>
          </a:p>
        </p:txBody>
      </p:sp>
      <p:pic>
        <p:nvPicPr>
          <p:cNvPr id="10" name="Picture 9" descr="Chart, bubble chart&#10;&#10;Description automatically generated">
            <a:extLst>
              <a:ext uri="{FF2B5EF4-FFF2-40B4-BE49-F238E27FC236}">
                <a16:creationId xmlns:a16="http://schemas.microsoft.com/office/drawing/2014/main" id="{CB91FA70-EB6F-1475-6687-8F44753F6CB6}"/>
              </a:ext>
            </a:extLst>
          </p:cNvPr>
          <p:cNvPicPr>
            <a:picLocks noChangeAspect="1"/>
          </p:cNvPicPr>
          <p:nvPr/>
        </p:nvPicPr>
        <p:blipFill>
          <a:blip r:embed="rId2"/>
          <a:stretch>
            <a:fillRect/>
          </a:stretch>
        </p:blipFill>
        <p:spPr>
          <a:xfrm>
            <a:off x="4458475" y="2111506"/>
            <a:ext cx="3990757" cy="4345806"/>
          </a:xfrm>
          <a:prstGeom prst="rect">
            <a:avLst/>
          </a:prstGeom>
        </p:spPr>
      </p:pic>
      <p:pic>
        <p:nvPicPr>
          <p:cNvPr id="12" name="Picture 11" descr="Bubble chart&#10;&#10;Description automatically generated with medium confidence">
            <a:extLst>
              <a:ext uri="{FF2B5EF4-FFF2-40B4-BE49-F238E27FC236}">
                <a16:creationId xmlns:a16="http://schemas.microsoft.com/office/drawing/2014/main" id="{F7E34EA8-0758-922B-5A2E-B298E891DA8C}"/>
              </a:ext>
            </a:extLst>
          </p:cNvPr>
          <p:cNvPicPr>
            <a:picLocks noChangeAspect="1"/>
          </p:cNvPicPr>
          <p:nvPr/>
        </p:nvPicPr>
        <p:blipFill>
          <a:blip r:embed="rId3"/>
          <a:stretch>
            <a:fillRect/>
          </a:stretch>
        </p:blipFill>
        <p:spPr>
          <a:xfrm>
            <a:off x="8201243" y="2111505"/>
            <a:ext cx="3990757" cy="4345807"/>
          </a:xfrm>
          <a:prstGeom prst="rect">
            <a:avLst/>
          </a:prstGeom>
        </p:spPr>
      </p:pic>
      <p:pic>
        <p:nvPicPr>
          <p:cNvPr id="16" name="Picture 15" descr="Chart, bubble chart&#10;&#10;Description automatically generated">
            <a:extLst>
              <a:ext uri="{FF2B5EF4-FFF2-40B4-BE49-F238E27FC236}">
                <a16:creationId xmlns:a16="http://schemas.microsoft.com/office/drawing/2014/main" id="{2ADAD401-B5FB-01A0-E0EF-4BF0D91F9686}"/>
              </a:ext>
            </a:extLst>
          </p:cNvPr>
          <p:cNvPicPr>
            <a:picLocks noChangeAspect="1"/>
          </p:cNvPicPr>
          <p:nvPr/>
        </p:nvPicPr>
        <p:blipFill>
          <a:blip r:embed="rId4"/>
          <a:stretch>
            <a:fillRect/>
          </a:stretch>
        </p:blipFill>
        <p:spPr>
          <a:xfrm>
            <a:off x="467718" y="2111506"/>
            <a:ext cx="3990757" cy="4345806"/>
          </a:xfrm>
          <a:prstGeom prst="rect">
            <a:avLst/>
          </a:prstGeom>
        </p:spPr>
      </p:pic>
    </p:spTree>
    <p:extLst>
      <p:ext uri="{BB962C8B-B14F-4D97-AF65-F5344CB8AC3E}">
        <p14:creationId xmlns:p14="http://schemas.microsoft.com/office/powerpoint/2010/main" val="411710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414D7123-3DE6-769D-76BD-5B5D34779644}"/>
              </a:ext>
            </a:extLst>
          </p:cNvPr>
          <p:cNvSpPr/>
          <p:nvPr/>
        </p:nvSpPr>
        <p:spPr>
          <a:xfrm>
            <a:off x="3359218" y="2771434"/>
            <a:ext cx="1126156" cy="2534330"/>
          </a:xfrm>
          <a:prstGeom prst="round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13097C8C-230C-3349-1FCD-AF0189B8E91B}"/>
              </a:ext>
            </a:extLst>
          </p:cNvPr>
          <p:cNvSpPr>
            <a:spLocks noGrp="1"/>
          </p:cNvSpPr>
          <p:nvPr>
            <p:ph type="title"/>
          </p:nvPr>
        </p:nvSpPr>
        <p:spPr>
          <a:xfrm>
            <a:off x="588963" y="620714"/>
            <a:ext cx="2139712" cy="386150"/>
          </a:xfrm>
        </p:spPr>
        <p:txBody>
          <a:bodyPr/>
          <a:lstStyle/>
          <a:p>
            <a:r>
              <a:rPr lang="en-GB" dirty="0"/>
              <a:t>Power-to-X</a:t>
            </a:r>
          </a:p>
        </p:txBody>
      </p:sp>
      <p:sp>
        <p:nvSpPr>
          <p:cNvPr id="7" name="Rounded Rectangle 6">
            <a:extLst>
              <a:ext uri="{FF2B5EF4-FFF2-40B4-BE49-F238E27FC236}">
                <a16:creationId xmlns:a16="http://schemas.microsoft.com/office/drawing/2014/main" id="{F41D2425-CDE2-E1DB-29C8-6436B482B9AE}"/>
              </a:ext>
            </a:extLst>
          </p:cNvPr>
          <p:cNvSpPr/>
          <p:nvPr/>
        </p:nvSpPr>
        <p:spPr>
          <a:xfrm>
            <a:off x="676275" y="1623454"/>
            <a:ext cx="4266428"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2C7D630-CEB2-2374-63C8-4E6F2A8F9AB4}"/>
              </a:ext>
            </a:extLst>
          </p:cNvPr>
          <p:cNvSpPr>
            <a:spLocks noGrp="1"/>
          </p:cNvSpPr>
          <p:nvPr>
            <p:ph idx="1"/>
          </p:nvPr>
        </p:nvSpPr>
        <p:spPr>
          <a:xfrm>
            <a:off x="1799045" y="1685411"/>
            <a:ext cx="2020887" cy="336550"/>
          </a:xfrm>
          <a:noFill/>
        </p:spPr>
        <p:txBody>
          <a:bodyPr/>
          <a:lstStyle/>
          <a:p>
            <a:pPr marL="0" indent="0" algn="ctr">
              <a:buNone/>
            </a:pPr>
            <a:r>
              <a:rPr lang="en-GB" sz="2000" dirty="0"/>
              <a:t>Energy sources</a:t>
            </a:r>
          </a:p>
        </p:txBody>
      </p:sp>
      <p:sp>
        <p:nvSpPr>
          <p:cNvPr id="4" name="Date Placeholder 3">
            <a:extLst>
              <a:ext uri="{FF2B5EF4-FFF2-40B4-BE49-F238E27FC236}">
                <a16:creationId xmlns:a16="http://schemas.microsoft.com/office/drawing/2014/main" id="{EA0C1C69-1194-6473-354D-411DFC0D1289}"/>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DA7F07E8-C950-2626-D019-A426D8F3B524}"/>
              </a:ext>
            </a:extLst>
          </p:cNvPr>
          <p:cNvSpPr>
            <a:spLocks noGrp="1"/>
          </p:cNvSpPr>
          <p:nvPr>
            <p:ph type="sldNum" sz="quarter" idx="12"/>
          </p:nvPr>
        </p:nvSpPr>
        <p:spPr/>
        <p:txBody>
          <a:bodyPr/>
          <a:lstStyle/>
          <a:p>
            <a:fld id="{091A926C-488A-4E3E-9C21-57CAA120E114}" type="slidenum">
              <a:rPr lang="da-DK" smtClean="0"/>
              <a:t>5</a:t>
            </a:fld>
            <a:endParaRPr lang="da-DK" dirty="0"/>
          </a:p>
        </p:txBody>
      </p:sp>
      <p:sp>
        <p:nvSpPr>
          <p:cNvPr id="8" name="Rounded Rectangle 7">
            <a:extLst>
              <a:ext uri="{FF2B5EF4-FFF2-40B4-BE49-F238E27FC236}">
                <a16:creationId xmlns:a16="http://schemas.microsoft.com/office/drawing/2014/main" id="{D7CD061D-6CB0-310A-56B3-6991D05CDDFB}"/>
              </a:ext>
            </a:extLst>
          </p:cNvPr>
          <p:cNvSpPr/>
          <p:nvPr/>
        </p:nvSpPr>
        <p:spPr>
          <a:xfrm>
            <a:off x="2985195" y="2185473"/>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a:extLst>
              <a:ext uri="{FF2B5EF4-FFF2-40B4-BE49-F238E27FC236}">
                <a16:creationId xmlns:a16="http://schemas.microsoft.com/office/drawing/2014/main" id="{1617B588-F0CE-6D18-31F7-15B87B6EFBF1}"/>
              </a:ext>
            </a:extLst>
          </p:cNvPr>
          <p:cNvSpPr/>
          <p:nvPr/>
        </p:nvSpPr>
        <p:spPr>
          <a:xfrm>
            <a:off x="777445" y="2175815"/>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67B0A10-733F-9D4E-0E20-72150F2B87CB}"/>
              </a:ext>
            </a:extLst>
          </p:cNvPr>
          <p:cNvSpPr txBox="1"/>
          <p:nvPr/>
        </p:nvSpPr>
        <p:spPr>
          <a:xfrm>
            <a:off x="707789" y="2186438"/>
            <a:ext cx="2020886" cy="369332"/>
          </a:xfrm>
          <a:prstGeom prst="rect">
            <a:avLst/>
          </a:prstGeom>
          <a:noFill/>
        </p:spPr>
        <p:txBody>
          <a:bodyPr wrap="square" rtlCol="0">
            <a:spAutoFit/>
          </a:bodyPr>
          <a:lstStyle/>
          <a:p>
            <a:pPr algn="ctr"/>
            <a:r>
              <a:rPr lang="en-GB" dirty="0"/>
              <a:t>Non-renewable:</a:t>
            </a:r>
          </a:p>
        </p:txBody>
      </p:sp>
      <p:pic>
        <p:nvPicPr>
          <p:cNvPr id="12" name="Graphic 11" descr="Solar Panels with solid fill">
            <a:extLst>
              <a:ext uri="{FF2B5EF4-FFF2-40B4-BE49-F238E27FC236}">
                <a16:creationId xmlns:a16="http://schemas.microsoft.com/office/drawing/2014/main" id="{58E6511D-188D-D669-F4DC-33B91BE29F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4287" y="2771434"/>
            <a:ext cx="914400" cy="914400"/>
          </a:xfrm>
          <a:prstGeom prst="rect">
            <a:avLst/>
          </a:prstGeom>
        </p:spPr>
      </p:pic>
      <p:pic>
        <p:nvPicPr>
          <p:cNvPr id="14" name="Graphic 13" descr="Hydropower with solid fill">
            <a:extLst>
              <a:ext uri="{FF2B5EF4-FFF2-40B4-BE49-F238E27FC236}">
                <a16:creationId xmlns:a16="http://schemas.microsoft.com/office/drawing/2014/main" id="{76E33A48-6D26-DF3D-16AA-6764F6900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4287" y="5371664"/>
            <a:ext cx="914400" cy="914400"/>
          </a:xfrm>
          <a:prstGeom prst="rect">
            <a:avLst/>
          </a:prstGeom>
        </p:spPr>
      </p:pic>
      <p:pic>
        <p:nvPicPr>
          <p:cNvPr id="18" name="Graphic 17" descr="Wind Turbines with solid fill">
            <a:extLst>
              <a:ext uri="{FF2B5EF4-FFF2-40B4-BE49-F238E27FC236}">
                <a16:creationId xmlns:a16="http://schemas.microsoft.com/office/drawing/2014/main" id="{60E66DB7-B8C2-1030-F747-54F3189C7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4287" y="4071549"/>
            <a:ext cx="914400" cy="914400"/>
          </a:xfrm>
          <a:prstGeom prst="rect">
            <a:avLst/>
          </a:prstGeom>
        </p:spPr>
      </p:pic>
      <p:pic>
        <p:nvPicPr>
          <p:cNvPr id="22" name="Graphic 21" descr="Oil Barrel with solid fill">
            <a:extLst>
              <a:ext uri="{FF2B5EF4-FFF2-40B4-BE49-F238E27FC236}">
                <a16:creationId xmlns:a16="http://schemas.microsoft.com/office/drawing/2014/main" id="{0F9E0DDB-37AE-2B26-509D-1756FA00C8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0701" y="2771434"/>
            <a:ext cx="914400" cy="914400"/>
          </a:xfrm>
          <a:prstGeom prst="rect">
            <a:avLst/>
          </a:prstGeom>
        </p:spPr>
      </p:pic>
      <p:sp>
        <p:nvSpPr>
          <p:cNvPr id="6" name="TextBox 5">
            <a:extLst>
              <a:ext uri="{FF2B5EF4-FFF2-40B4-BE49-F238E27FC236}">
                <a16:creationId xmlns:a16="http://schemas.microsoft.com/office/drawing/2014/main" id="{D5E48D38-7E9E-DCAA-61E8-A6C6AEF5EFB2}"/>
              </a:ext>
            </a:extLst>
          </p:cNvPr>
          <p:cNvSpPr txBox="1"/>
          <p:nvPr/>
        </p:nvSpPr>
        <p:spPr>
          <a:xfrm>
            <a:off x="3244689" y="2186438"/>
            <a:ext cx="1350233" cy="369332"/>
          </a:xfrm>
          <a:prstGeom prst="rect">
            <a:avLst/>
          </a:prstGeom>
          <a:noFill/>
        </p:spPr>
        <p:txBody>
          <a:bodyPr wrap="square" rtlCol="0">
            <a:spAutoFit/>
          </a:bodyPr>
          <a:lstStyle/>
          <a:p>
            <a:pPr algn="ctr"/>
            <a:r>
              <a:rPr lang="en-GB" dirty="0"/>
              <a:t>Renewable:</a:t>
            </a:r>
          </a:p>
        </p:txBody>
      </p:sp>
      <p:pic>
        <p:nvPicPr>
          <p:cNvPr id="24" name="Graphic 23" descr="Labour with solid fill">
            <a:extLst>
              <a:ext uri="{FF2B5EF4-FFF2-40B4-BE49-F238E27FC236}">
                <a16:creationId xmlns:a16="http://schemas.microsoft.com/office/drawing/2014/main" id="{B1BFFC74-2CDA-7F83-B063-274349E762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40701" y="4071549"/>
            <a:ext cx="914400" cy="914400"/>
          </a:xfrm>
          <a:prstGeom prst="rect">
            <a:avLst/>
          </a:prstGeom>
        </p:spPr>
      </p:pic>
      <p:sp>
        <p:nvSpPr>
          <p:cNvPr id="30" name="TextBox 29">
            <a:extLst>
              <a:ext uri="{FF2B5EF4-FFF2-40B4-BE49-F238E27FC236}">
                <a16:creationId xmlns:a16="http://schemas.microsoft.com/office/drawing/2014/main" id="{E6C88F5E-3C4A-F56F-F121-CCE9B2AD8FE5}"/>
              </a:ext>
            </a:extLst>
          </p:cNvPr>
          <p:cNvSpPr txBox="1"/>
          <p:nvPr/>
        </p:nvSpPr>
        <p:spPr>
          <a:xfrm>
            <a:off x="5403769" y="3498100"/>
            <a:ext cx="2192165" cy="307777"/>
          </a:xfrm>
          <a:prstGeom prst="rect">
            <a:avLst/>
          </a:prstGeom>
          <a:noFill/>
        </p:spPr>
        <p:txBody>
          <a:bodyPr wrap="square" rtlCol="0">
            <a:spAutoFit/>
          </a:bodyPr>
          <a:lstStyle/>
          <a:p>
            <a:r>
              <a:rPr lang="en-GB" sz="1400" b="1" dirty="0"/>
              <a:t>Excess electrical energy</a:t>
            </a:r>
          </a:p>
        </p:txBody>
      </p:sp>
      <p:cxnSp>
        <p:nvCxnSpPr>
          <p:cNvPr id="34" name="Straight Connector 33">
            <a:extLst>
              <a:ext uri="{FF2B5EF4-FFF2-40B4-BE49-F238E27FC236}">
                <a16:creationId xmlns:a16="http://schemas.microsoft.com/office/drawing/2014/main" id="{BD3E8C67-1F3F-91B3-DC3F-DDB8089D7E79}"/>
              </a:ext>
            </a:extLst>
          </p:cNvPr>
          <p:cNvCxnSpPr>
            <a:cxnSpLocks/>
          </p:cNvCxnSpPr>
          <p:nvPr/>
        </p:nvCxnSpPr>
        <p:spPr>
          <a:xfrm>
            <a:off x="4652337" y="3558746"/>
            <a:ext cx="347782" cy="259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7A9579-AE2B-CFD6-258B-11395AB38254}"/>
              </a:ext>
            </a:extLst>
          </p:cNvPr>
          <p:cNvCxnSpPr>
            <a:cxnSpLocks/>
          </p:cNvCxnSpPr>
          <p:nvPr/>
        </p:nvCxnSpPr>
        <p:spPr>
          <a:xfrm flipV="1">
            <a:off x="4652337" y="3812347"/>
            <a:ext cx="347782" cy="278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464D25-5CEE-CE7A-7547-E73913166891}"/>
              </a:ext>
            </a:extLst>
          </p:cNvPr>
          <p:cNvCxnSpPr>
            <a:cxnSpLocks/>
          </p:cNvCxnSpPr>
          <p:nvPr/>
        </p:nvCxnSpPr>
        <p:spPr>
          <a:xfrm>
            <a:off x="5000119" y="3812057"/>
            <a:ext cx="2999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riangle 45">
            <a:extLst>
              <a:ext uri="{FF2B5EF4-FFF2-40B4-BE49-F238E27FC236}">
                <a16:creationId xmlns:a16="http://schemas.microsoft.com/office/drawing/2014/main" id="{8E4CEAD6-7537-CDFC-02CA-18443A9E92D6}"/>
              </a:ext>
            </a:extLst>
          </p:cNvPr>
          <p:cNvSpPr/>
          <p:nvPr/>
        </p:nvSpPr>
        <p:spPr>
          <a:xfrm rot="5400000">
            <a:off x="7994443" y="3752763"/>
            <a:ext cx="126514" cy="11623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Graphic 47" descr="Question Mark with solid fill">
            <a:extLst>
              <a:ext uri="{FF2B5EF4-FFF2-40B4-BE49-F238E27FC236}">
                <a16:creationId xmlns:a16="http://schemas.microsoft.com/office/drawing/2014/main" id="{365A5429-1200-E0B8-A4A6-C186D3919BF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41057" y="3290421"/>
            <a:ext cx="914400" cy="914400"/>
          </a:xfrm>
          <a:prstGeom prst="rect">
            <a:avLst/>
          </a:prstGeom>
        </p:spPr>
      </p:pic>
      <p:pic>
        <p:nvPicPr>
          <p:cNvPr id="52" name="Graphic 51" descr="Full battery with solid fill">
            <a:extLst>
              <a:ext uri="{FF2B5EF4-FFF2-40B4-BE49-F238E27FC236}">
                <a16:creationId xmlns:a16="http://schemas.microsoft.com/office/drawing/2014/main" id="{A8F5E0DB-B4B5-ABE9-B8AA-42251D0A9F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9016183" y="2216625"/>
            <a:ext cx="914400" cy="914400"/>
          </a:xfrm>
          <a:prstGeom prst="rect">
            <a:avLst/>
          </a:prstGeom>
        </p:spPr>
      </p:pic>
      <p:pic>
        <p:nvPicPr>
          <p:cNvPr id="57" name="Graphic 56" descr="Full battery with solid fill">
            <a:extLst>
              <a:ext uri="{FF2B5EF4-FFF2-40B4-BE49-F238E27FC236}">
                <a16:creationId xmlns:a16="http://schemas.microsoft.com/office/drawing/2014/main" id="{FA277CF5-4CA8-8BB8-D5D5-5CD37DFFB80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9482908" y="2216625"/>
            <a:ext cx="914400" cy="914400"/>
          </a:xfrm>
          <a:prstGeom prst="rect">
            <a:avLst/>
          </a:prstGeom>
        </p:spPr>
      </p:pic>
      <p:pic>
        <p:nvPicPr>
          <p:cNvPr id="58" name="Graphic 57" descr="Full battery with solid fill">
            <a:extLst>
              <a:ext uri="{FF2B5EF4-FFF2-40B4-BE49-F238E27FC236}">
                <a16:creationId xmlns:a16="http://schemas.microsoft.com/office/drawing/2014/main" id="{BBD5591E-8B59-0340-B9DB-2C4422FD19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9949633" y="2216625"/>
            <a:ext cx="914400" cy="914400"/>
          </a:xfrm>
          <a:prstGeom prst="rect">
            <a:avLst/>
          </a:prstGeom>
        </p:spPr>
      </p:pic>
      <p:pic>
        <p:nvPicPr>
          <p:cNvPr id="60" name="Graphic 59" descr="Power Plant with solid fill">
            <a:extLst>
              <a:ext uri="{FF2B5EF4-FFF2-40B4-BE49-F238E27FC236}">
                <a16:creationId xmlns:a16="http://schemas.microsoft.com/office/drawing/2014/main" id="{78A9D2F2-0BD3-63C4-670B-41369042606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40701" y="5371664"/>
            <a:ext cx="914400" cy="914400"/>
          </a:xfrm>
          <a:prstGeom prst="rect">
            <a:avLst/>
          </a:prstGeom>
        </p:spPr>
      </p:pic>
      <p:pic>
        <p:nvPicPr>
          <p:cNvPr id="62" name="Graphic 61" descr="Fuel with solid fill">
            <a:extLst>
              <a:ext uri="{FF2B5EF4-FFF2-40B4-BE49-F238E27FC236}">
                <a16:creationId xmlns:a16="http://schemas.microsoft.com/office/drawing/2014/main" id="{9F57BF8C-13AE-7DDC-3AAA-6EECBAE4CF9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49633" y="4497914"/>
            <a:ext cx="914400" cy="914400"/>
          </a:xfrm>
          <a:prstGeom prst="rect">
            <a:avLst/>
          </a:prstGeom>
        </p:spPr>
      </p:pic>
      <p:pic>
        <p:nvPicPr>
          <p:cNvPr id="64" name="Graphic 63" descr="Factory with solid fill">
            <a:extLst>
              <a:ext uri="{FF2B5EF4-FFF2-40B4-BE49-F238E27FC236}">
                <a16:creationId xmlns:a16="http://schemas.microsoft.com/office/drawing/2014/main" id="{953D4EA8-9745-1F44-40AE-36AD3BD5DE6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36466" y="4497914"/>
            <a:ext cx="914400" cy="914400"/>
          </a:xfrm>
          <a:prstGeom prst="rect">
            <a:avLst/>
          </a:prstGeom>
        </p:spPr>
      </p:pic>
      <p:pic>
        <p:nvPicPr>
          <p:cNvPr id="72" name="Graphic 71" descr="Electric Tower with solid fill">
            <a:extLst>
              <a:ext uri="{FF2B5EF4-FFF2-40B4-BE49-F238E27FC236}">
                <a16:creationId xmlns:a16="http://schemas.microsoft.com/office/drawing/2014/main" id="{9AFBBD3A-44E7-3996-4232-B34FF6B77FB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208885" y="3867317"/>
            <a:ext cx="590491" cy="590491"/>
          </a:xfrm>
          <a:prstGeom prst="rect">
            <a:avLst/>
          </a:prstGeom>
        </p:spPr>
      </p:pic>
      <p:sp>
        <p:nvSpPr>
          <p:cNvPr id="73" name="Rounded Rectangle 72">
            <a:extLst>
              <a:ext uri="{FF2B5EF4-FFF2-40B4-BE49-F238E27FC236}">
                <a16:creationId xmlns:a16="http://schemas.microsoft.com/office/drawing/2014/main" id="{15D0B754-6150-0B04-0AA5-D53D31FC2194}"/>
              </a:ext>
            </a:extLst>
          </p:cNvPr>
          <p:cNvSpPr/>
          <p:nvPr/>
        </p:nvSpPr>
        <p:spPr>
          <a:xfrm>
            <a:off x="8578032" y="1632979"/>
            <a:ext cx="2736895"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ontent Placeholder 2">
            <a:extLst>
              <a:ext uri="{FF2B5EF4-FFF2-40B4-BE49-F238E27FC236}">
                <a16:creationId xmlns:a16="http://schemas.microsoft.com/office/drawing/2014/main" id="{B61F6AD1-1D99-F197-FF1F-77C2C1068D0A}"/>
              </a:ext>
            </a:extLst>
          </p:cNvPr>
          <p:cNvSpPr txBox="1">
            <a:spLocks/>
          </p:cNvSpPr>
          <p:nvPr/>
        </p:nvSpPr>
        <p:spPr>
          <a:xfrm>
            <a:off x="8924342" y="1694936"/>
            <a:ext cx="2105608" cy="336550"/>
          </a:xfrm>
          <a:prstGeom prst="rect">
            <a:avLst/>
          </a:prstGeom>
          <a:noFill/>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lgn="ctr">
              <a:buFont typeface="Arial" panose="020B0604020202020204" pitchFamily="34" charset="0"/>
              <a:buNone/>
            </a:pPr>
            <a:r>
              <a:rPr lang="en-GB" sz="2000" dirty="0"/>
              <a:t>Storage options</a:t>
            </a:r>
          </a:p>
        </p:txBody>
      </p:sp>
      <p:sp>
        <p:nvSpPr>
          <p:cNvPr id="76" name="TextBox 75">
            <a:extLst>
              <a:ext uri="{FF2B5EF4-FFF2-40B4-BE49-F238E27FC236}">
                <a16:creationId xmlns:a16="http://schemas.microsoft.com/office/drawing/2014/main" id="{F66CD088-00BF-1447-4FF5-23E944FF85B7}"/>
              </a:ext>
            </a:extLst>
          </p:cNvPr>
          <p:cNvSpPr txBox="1"/>
          <p:nvPr/>
        </p:nvSpPr>
        <p:spPr>
          <a:xfrm>
            <a:off x="1472710" y="3657422"/>
            <a:ext cx="372218" cy="261610"/>
          </a:xfrm>
          <a:prstGeom prst="rect">
            <a:avLst/>
          </a:prstGeom>
          <a:noFill/>
        </p:spPr>
        <p:txBody>
          <a:bodyPr wrap="none" rtlCol="0">
            <a:spAutoFit/>
          </a:bodyPr>
          <a:lstStyle/>
          <a:p>
            <a:r>
              <a:rPr lang="en-GB" sz="1100" b="1" dirty="0"/>
              <a:t>Oil</a:t>
            </a:r>
          </a:p>
        </p:txBody>
      </p:sp>
      <p:sp>
        <p:nvSpPr>
          <p:cNvPr id="77" name="TextBox 76">
            <a:extLst>
              <a:ext uri="{FF2B5EF4-FFF2-40B4-BE49-F238E27FC236}">
                <a16:creationId xmlns:a16="http://schemas.microsoft.com/office/drawing/2014/main" id="{54D721EC-2BE5-92CE-CE4F-5A6B8A64638A}"/>
              </a:ext>
            </a:extLst>
          </p:cNvPr>
          <p:cNvSpPr txBox="1"/>
          <p:nvPr/>
        </p:nvSpPr>
        <p:spPr>
          <a:xfrm>
            <a:off x="1421414" y="4985949"/>
            <a:ext cx="474810" cy="261610"/>
          </a:xfrm>
          <a:prstGeom prst="rect">
            <a:avLst/>
          </a:prstGeom>
          <a:noFill/>
        </p:spPr>
        <p:txBody>
          <a:bodyPr wrap="none" rtlCol="0">
            <a:spAutoFit/>
          </a:bodyPr>
          <a:lstStyle/>
          <a:p>
            <a:r>
              <a:rPr lang="en-GB" sz="1100" b="1" dirty="0"/>
              <a:t>Coal</a:t>
            </a:r>
          </a:p>
        </p:txBody>
      </p:sp>
      <p:sp>
        <p:nvSpPr>
          <p:cNvPr id="78" name="TextBox 77">
            <a:extLst>
              <a:ext uri="{FF2B5EF4-FFF2-40B4-BE49-F238E27FC236}">
                <a16:creationId xmlns:a16="http://schemas.microsoft.com/office/drawing/2014/main" id="{A15DDD8B-907F-9796-A7BE-C5DE3C4CF17B}"/>
              </a:ext>
            </a:extLst>
          </p:cNvPr>
          <p:cNvSpPr txBox="1"/>
          <p:nvPr/>
        </p:nvSpPr>
        <p:spPr>
          <a:xfrm>
            <a:off x="1310005" y="6342778"/>
            <a:ext cx="697627" cy="261610"/>
          </a:xfrm>
          <a:prstGeom prst="rect">
            <a:avLst/>
          </a:prstGeom>
          <a:noFill/>
        </p:spPr>
        <p:txBody>
          <a:bodyPr wrap="none" rtlCol="0">
            <a:spAutoFit/>
          </a:bodyPr>
          <a:lstStyle/>
          <a:p>
            <a:r>
              <a:rPr lang="en-GB" sz="1100" b="1" dirty="0"/>
              <a:t>Nuclear</a:t>
            </a:r>
          </a:p>
        </p:txBody>
      </p:sp>
      <p:sp>
        <p:nvSpPr>
          <p:cNvPr id="79" name="TextBox 78">
            <a:extLst>
              <a:ext uri="{FF2B5EF4-FFF2-40B4-BE49-F238E27FC236}">
                <a16:creationId xmlns:a16="http://schemas.microsoft.com/office/drawing/2014/main" id="{C4460D35-1714-4562-E855-8F1F67E1DF46}"/>
              </a:ext>
            </a:extLst>
          </p:cNvPr>
          <p:cNvSpPr txBox="1"/>
          <p:nvPr/>
        </p:nvSpPr>
        <p:spPr>
          <a:xfrm>
            <a:off x="3659156" y="3699733"/>
            <a:ext cx="521297" cy="261610"/>
          </a:xfrm>
          <a:prstGeom prst="rect">
            <a:avLst/>
          </a:prstGeom>
          <a:noFill/>
        </p:spPr>
        <p:txBody>
          <a:bodyPr wrap="none" rtlCol="0">
            <a:spAutoFit/>
          </a:bodyPr>
          <a:lstStyle/>
          <a:p>
            <a:r>
              <a:rPr lang="en-GB" sz="1100" b="1" dirty="0"/>
              <a:t>Solar</a:t>
            </a:r>
          </a:p>
        </p:txBody>
      </p:sp>
      <p:sp>
        <p:nvSpPr>
          <p:cNvPr id="80" name="TextBox 79">
            <a:extLst>
              <a:ext uri="{FF2B5EF4-FFF2-40B4-BE49-F238E27FC236}">
                <a16:creationId xmlns:a16="http://schemas.microsoft.com/office/drawing/2014/main" id="{E2A1BD38-6D62-9003-82BA-B55E212934A3}"/>
              </a:ext>
            </a:extLst>
          </p:cNvPr>
          <p:cNvSpPr txBox="1"/>
          <p:nvPr/>
        </p:nvSpPr>
        <p:spPr>
          <a:xfrm>
            <a:off x="3657553" y="5051848"/>
            <a:ext cx="522900" cy="253916"/>
          </a:xfrm>
          <a:prstGeom prst="rect">
            <a:avLst/>
          </a:prstGeom>
          <a:noFill/>
        </p:spPr>
        <p:txBody>
          <a:bodyPr wrap="none" rtlCol="0">
            <a:spAutoFit/>
          </a:bodyPr>
          <a:lstStyle/>
          <a:p>
            <a:r>
              <a:rPr lang="en-GB" sz="1050" b="1" dirty="0"/>
              <a:t>Wind</a:t>
            </a:r>
          </a:p>
        </p:txBody>
      </p:sp>
      <p:sp>
        <p:nvSpPr>
          <p:cNvPr id="81" name="TextBox 80">
            <a:extLst>
              <a:ext uri="{FF2B5EF4-FFF2-40B4-BE49-F238E27FC236}">
                <a16:creationId xmlns:a16="http://schemas.microsoft.com/office/drawing/2014/main" id="{E4F63E5E-6054-4C8B-FF84-AB56541659BC}"/>
              </a:ext>
            </a:extLst>
          </p:cNvPr>
          <p:cNvSpPr txBox="1"/>
          <p:nvPr/>
        </p:nvSpPr>
        <p:spPr>
          <a:xfrm>
            <a:off x="3591053" y="6344510"/>
            <a:ext cx="577402" cy="253916"/>
          </a:xfrm>
          <a:prstGeom prst="rect">
            <a:avLst/>
          </a:prstGeom>
          <a:noFill/>
        </p:spPr>
        <p:txBody>
          <a:bodyPr wrap="none" rtlCol="0">
            <a:spAutoFit/>
          </a:bodyPr>
          <a:lstStyle/>
          <a:p>
            <a:r>
              <a:rPr lang="en-GB" sz="1050" b="1" dirty="0"/>
              <a:t>Hydro</a:t>
            </a:r>
          </a:p>
        </p:txBody>
      </p:sp>
      <p:sp>
        <p:nvSpPr>
          <p:cNvPr id="82" name="TextBox 81">
            <a:extLst>
              <a:ext uri="{FF2B5EF4-FFF2-40B4-BE49-F238E27FC236}">
                <a16:creationId xmlns:a16="http://schemas.microsoft.com/office/drawing/2014/main" id="{B1F41ED3-3662-233D-8565-3511937D8EA1}"/>
              </a:ext>
            </a:extLst>
          </p:cNvPr>
          <p:cNvSpPr txBox="1"/>
          <p:nvPr/>
        </p:nvSpPr>
        <p:spPr>
          <a:xfrm>
            <a:off x="9560796" y="3185359"/>
            <a:ext cx="771365" cy="261610"/>
          </a:xfrm>
          <a:prstGeom prst="rect">
            <a:avLst/>
          </a:prstGeom>
          <a:noFill/>
        </p:spPr>
        <p:txBody>
          <a:bodyPr wrap="none" rtlCol="0">
            <a:spAutoFit/>
          </a:bodyPr>
          <a:lstStyle/>
          <a:p>
            <a:r>
              <a:rPr lang="en-GB" sz="1100" b="1" dirty="0"/>
              <a:t>Batteries</a:t>
            </a:r>
          </a:p>
        </p:txBody>
      </p:sp>
      <p:sp>
        <p:nvSpPr>
          <p:cNvPr id="84" name="TextBox 83">
            <a:extLst>
              <a:ext uri="{FF2B5EF4-FFF2-40B4-BE49-F238E27FC236}">
                <a16:creationId xmlns:a16="http://schemas.microsoft.com/office/drawing/2014/main" id="{F57C4E4A-5EA6-FDF2-7EC4-DE678F647E52}"/>
              </a:ext>
            </a:extLst>
          </p:cNvPr>
          <p:cNvSpPr txBox="1"/>
          <p:nvPr/>
        </p:nvSpPr>
        <p:spPr>
          <a:xfrm>
            <a:off x="9128947" y="3408616"/>
            <a:ext cx="1976823" cy="900246"/>
          </a:xfrm>
          <a:prstGeom prst="rect">
            <a:avLst/>
          </a:prstGeom>
          <a:noFill/>
        </p:spPr>
        <p:txBody>
          <a:bodyPr wrap="none" rtlCol="0">
            <a:spAutoFit/>
          </a:bodyPr>
          <a:lstStyle/>
          <a:p>
            <a:r>
              <a:rPr lang="en-GB" sz="1050" dirty="0">
                <a:solidFill>
                  <a:schemeClr val="accent6">
                    <a:lumMod val="75000"/>
                  </a:schemeClr>
                </a:solidFill>
              </a:rPr>
              <a:t>+ Stores electrical energy</a:t>
            </a:r>
          </a:p>
          <a:p>
            <a:r>
              <a:rPr lang="en-GB" sz="1050" dirty="0">
                <a:solidFill>
                  <a:schemeClr val="accent1">
                    <a:lumMod val="75000"/>
                  </a:schemeClr>
                </a:solidFill>
              </a:rPr>
              <a:t>- Expensive</a:t>
            </a:r>
          </a:p>
          <a:p>
            <a:r>
              <a:rPr lang="en-GB" sz="1050" dirty="0">
                <a:solidFill>
                  <a:schemeClr val="accent1">
                    <a:lumMod val="75000"/>
                  </a:schemeClr>
                </a:solidFill>
              </a:rPr>
              <a:t>- Limited storage capacity</a:t>
            </a:r>
          </a:p>
          <a:p>
            <a:r>
              <a:rPr lang="en-GB" sz="1050" dirty="0">
                <a:solidFill>
                  <a:schemeClr val="accent1">
                    <a:lumMod val="75000"/>
                  </a:schemeClr>
                </a:solidFill>
              </a:rPr>
              <a:t>- Requires rare earth materials</a:t>
            </a:r>
          </a:p>
          <a:p>
            <a:pPr marL="285750" indent="-285750">
              <a:buFontTx/>
              <a:buChar char="-"/>
            </a:pPr>
            <a:endParaRPr lang="en-GB" sz="1050" dirty="0"/>
          </a:p>
        </p:txBody>
      </p:sp>
      <p:sp>
        <p:nvSpPr>
          <p:cNvPr id="85" name="TextBox 84">
            <a:extLst>
              <a:ext uri="{FF2B5EF4-FFF2-40B4-BE49-F238E27FC236}">
                <a16:creationId xmlns:a16="http://schemas.microsoft.com/office/drawing/2014/main" id="{ADC32D9A-F4F8-D112-9FDA-9A61B1B3F52D}"/>
              </a:ext>
            </a:extLst>
          </p:cNvPr>
          <p:cNvSpPr txBox="1"/>
          <p:nvPr/>
        </p:nvSpPr>
        <p:spPr>
          <a:xfrm>
            <a:off x="9517011" y="5339756"/>
            <a:ext cx="952505" cy="261610"/>
          </a:xfrm>
          <a:prstGeom prst="rect">
            <a:avLst/>
          </a:prstGeom>
          <a:noFill/>
        </p:spPr>
        <p:txBody>
          <a:bodyPr wrap="none" rtlCol="0">
            <a:spAutoFit/>
          </a:bodyPr>
          <a:lstStyle/>
          <a:p>
            <a:r>
              <a:rPr lang="en-GB" sz="1100" b="1" dirty="0"/>
              <a:t>Power-to-X</a:t>
            </a:r>
          </a:p>
        </p:txBody>
      </p:sp>
      <p:sp>
        <p:nvSpPr>
          <p:cNvPr id="86" name="TextBox 85">
            <a:extLst>
              <a:ext uri="{FF2B5EF4-FFF2-40B4-BE49-F238E27FC236}">
                <a16:creationId xmlns:a16="http://schemas.microsoft.com/office/drawing/2014/main" id="{DF7F7176-1A5A-7508-2C93-040F36E0780C}"/>
              </a:ext>
            </a:extLst>
          </p:cNvPr>
          <p:cNvSpPr txBox="1"/>
          <p:nvPr/>
        </p:nvSpPr>
        <p:spPr>
          <a:xfrm>
            <a:off x="8993718" y="5659707"/>
            <a:ext cx="2807179" cy="938719"/>
          </a:xfrm>
          <a:prstGeom prst="rect">
            <a:avLst/>
          </a:prstGeom>
          <a:noFill/>
        </p:spPr>
        <p:txBody>
          <a:bodyPr wrap="none" rtlCol="0">
            <a:spAutoFit/>
          </a:bodyPr>
          <a:lstStyle/>
          <a:p>
            <a:r>
              <a:rPr lang="en-GB" sz="1100" dirty="0">
                <a:solidFill>
                  <a:schemeClr val="accent6">
                    <a:lumMod val="75000"/>
                  </a:schemeClr>
                </a:solidFill>
              </a:rPr>
              <a:t>+ Stores energy as fuel</a:t>
            </a:r>
          </a:p>
          <a:p>
            <a:r>
              <a:rPr lang="en-GB" sz="1100" dirty="0">
                <a:solidFill>
                  <a:schemeClr val="accent6">
                    <a:lumMod val="75000"/>
                  </a:schemeClr>
                </a:solidFill>
              </a:rPr>
              <a:t>+ Fuel usable in some combustion motors</a:t>
            </a:r>
          </a:p>
          <a:p>
            <a:r>
              <a:rPr lang="en-GB" sz="1100" dirty="0">
                <a:solidFill>
                  <a:schemeClr val="accent6">
                    <a:lumMod val="75000"/>
                  </a:schemeClr>
                </a:solidFill>
              </a:rPr>
              <a:t>+ Scalable storage capacity</a:t>
            </a:r>
          </a:p>
          <a:p>
            <a:r>
              <a:rPr lang="en-GB" sz="1100" dirty="0">
                <a:solidFill>
                  <a:schemeClr val="accent1">
                    <a:lumMod val="75000"/>
                  </a:schemeClr>
                </a:solidFill>
              </a:rPr>
              <a:t>- Energy loss in conversion</a:t>
            </a:r>
          </a:p>
          <a:p>
            <a:pPr marL="285750" indent="-285750">
              <a:buFontTx/>
              <a:buChar char="-"/>
            </a:pPr>
            <a:endParaRPr lang="en-GB" sz="1100" dirty="0"/>
          </a:p>
        </p:txBody>
      </p:sp>
    </p:spTree>
    <p:extLst>
      <p:ext uri="{BB962C8B-B14F-4D97-AF65-F5344CB8AC3E}">
        <p14:creationId xmlns:p14="http://schemas.microsoft.com/office/powerpoint/2010/main" val="276054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82" grpId="0"/>
      <p:bldP spid="84" grpId="0"/>
      <p:bldP spid="85" grpId="0"/>
      <p:bldP spid="8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p:txBody>
          <a:bodyPr/>
          <a:lstStyle/>
          <a:p>
            <a:r>
              <a:rPr lang="en-GB" dirty="0"/>
              <a:t>DFT calculations performed</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50</a:t>
            </a:fld>
            <a:endParaRPr lang="da-DK" dirty="0"/>
          </a:p>
        </p:txBody>
      </p:sp>
      <p:sp>
        <p:nvSpPr>
          <p:cNvPr id="6" name="TextBox 5">
            <a:extLst>
              <a:ext uri="{FF2B5EF4-FFF2-40B4-BE49-F238E27FC236}">
                <a16:creationId xmlns:a16="http://schemas.microsoft.com/office/drawing/2014/main" id="{C485A07A-FBAF-1EAF-9DE0-C274593AEA19}"/>
              </a:ext>
            </a:extLst>
          </p:cNvPr>
          <p:cNvSpPr txBox="1"/>
          <p:nvPr/>
        </p:nvSpPr>
        <p:spPr>
          <a:xfrm>
            <a:off x="3320664" y="3033649"/>
            <a:ext cx="1058303" cy="276999"/>
          </a:xfrm>
          <a:prstGeom prst="rect">
            <a:avLst/>
          </a:prstGeom>
          <a:noFill/>
        </p:spPr>
        <p:txBody>
          <a:bodyPr wrap="none" rtlCol="0">
            <a:spAutoFit/>
          </a:bodyPr>
          <a:lstStyle/>
          <a:p>
            <a:r>
              <a:rPr lang="da-DK" sz="1200" dirty="0"/>
              <a:t>17 HEA slabs</a:t>
            </a:r>
          </a:p>
        </p:txBody>
      </p:sp>
      <p:pic>
        <p:nvPicPr>
          <p:cNvPr id="7" name="Picture 6" descr="A picture containing antenna&#10;&#10;Description automatically generated">
            <a:extLst>
              <a:ext uri="{FF2B5EF4-FFF2-40B4-BE49-F238E27FC236}">
                <a16:creationId xmlns:a16="http://schemas.microsoft.com/office/drawing/2014/main" id="{71DB4306-F4A0-F47D-EC2D-D86A5CA39A47}"/>
              </a:ext>
            </a:extLst>
          </p:cNvPr>
          <p:cNvPicPr>
            <a:picLocks noChangeAspect="1"/>
          </p:cNvPicPr>
          <p:nvPr/>
        </p:nvPicPr>
        <p:blipFill rotWithShape="1">
          <a:blip r:embed="rId2"/>
          <a:srcRect t="7751"/>
          <a:stretch/>
        </p:blipFill>
        <p:spPr>
          <a:xfrm>
            <a:off x="3099768" y="2643632"/>
            <a:ext cx="1570016" cy="287608"/>
          </a:xfrm>
          <a:prstGeom prst="rect">
            <a:avLst/>
          </a:prstGeom>
        </p:spPr>
      </p:pic>
      <p:sp>
        <p:nvSpPr>
          <p:cNvPr id="8" name="Oval 7">
            <a:extLst>
              <a:ext uri="{FF2B5EF4-FFF2-40B4-BE49-F238E27FC236}">
                <a16:creationId xmlns:a16="http://schemas.microsoft.com/office/drawing/2014/main" id="{79C9C8BD-1ED4-6DA0-F1CD-96B54822BF57}"/>
              </a:ext>
            </a:extLst>
          </p:cNvPr>
          <p:cNvSpPr>
            <a:spLocks noChangeAspect="1"/>
          </p:cNvSpPr>
          <p:nvPr/>
        </p:nvSpPr>
        <p:spPr>
          <a:xfrm>
            <a:off x="4057800" y="219686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7A1231AA-7A9F-9696-A095-24ED68172897}"/>
              </a:ext>
            </a:extLst>
          </p:cNvPr>
          <p:cNvSpPr>
            <a:spLocks noChangeAspect="1"/>
          </p:cNvSpPr>
          <p:nvPr/>
        </p:nvSpPr>
        <p:spPr>
          <a:xfrm>
            <a:off x="3522202" y="225343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EB21385D-3879-D594-A319-433DA6B91C84}"/>
              </a:ext>
            </a:extLst>
          </p:cNvPr>
          <p:cNvSpPr>
            <a:spLocks noChangeAspect="1"/>
          </p:cNvSpPr>
          <p:nvPr/>
        </p:nvSpPr>
        <p:spPr>
          <a:xfrm>
            <a:off x="3440201" y="222885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Straight Connector 10">
            <a:extLst>
              <a:ext uri="{FF2B5EF4-FFF2-40B4-BE49-F238E27FC236}">
                <a16:creationId xmlns:a16="http://schemas.microsoft.com/office/drawing/2014/main" id="{A3A5CE05-4D1C-E0F1-1157-53E695861C0D}"/>
              </a:ext>
            </a:extLst>
          </p:cNvPr>
          <p:cNvCxnSpPr>
            <a:cxnSpLocks/>
          </p:cNvCxnSpPr>
          <p:nvPr/>
        </p:nvCxnSpPr>
        <p:spPr>
          <a:xfrm>
            <a:off x="3649506" y="2518588"/>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8E13A-E78F-FBD8-130E-30BCE497661A}"/>
              </a:ext>
            </a:extLst>
          </p:cNvPr>
          <p:cNvCxnSpPr>
            <a:cxnSpLocks/>
          </p:cNvCxnSpPr>
          <p:nvPr/>
        </p:nvCxnSpPr>
        <p:spPr>
          <a:xfrm>
            <a:off x="4216703" y="2508963"/>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6202AB7-2761-CF33-1999-6F011D3DC8FE}"/>
              </a:ext>
            </a:extLst>
          </p:cNvPr>
          <p:cNvSpPr>
            <a:spLocks noChangeAspect="1"/>
          </p:cNvSpPr>
          <p:nvPr/>
        </p:nvSpPr>
        <p:spPr>
          <a:xfrm>
            <a:off x="4090703" y="193896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TextBox 13">
            <a:extLst>
              <a:ext uri="{FF2B5EF4-FFF2-40B4-BE49-F238E27FC236}">
                <a16:creationId xmlns:a16="http://schemas.microsoft.com/office/drawing/2014/main" id="{5D1F7A54-63F6-41C5-CCC9-4C5919823952}"/>
              </a:ext>
            </a:extLst>
          </p:cNvPr>
          <p:cNvSpPr txBox="1"/>
          <p:nvPr/>
        </p:nvSpPr>
        <p:spPr>
          <a:xfrm>
            <a:off x="3330099" y="3272972"/>
            <a:ext cx="1007007" cy="276999"/>
          </a:xfrm>
          <a:prstGeom prst="rect">
            <a:avLst/>
          </a:prstGeom>
          <a:noFill/>
        </p:spPr>
        <p:txBody>
          <a:bodyPr wrap="none" rtlCol="0">
            <a:spAutoFit/>
          </a:bodyPr>
          <a:lstStyle/>
          <a:p>
            <a:r>
              <a:rPr lang="da-DK" sz="1200" dirty="0"/>
              <a:t>6 sites/slabs</a:t>
            </a:r>
          </a:p>
        </p:txBody>
      </p:sp>
      <p:sp>
        <p:nvSpPr>
          <p:cNvPr id="15" name="TextBox 14">
            <a:extLst>
              <a:ext uri="{FF2B5EF4-FFF2-40B4-BE49-F238E27FC236}">
                <a16:creationId xmlns:a16="http://schemas.microsoft.com/office/drawing/2014/main" id="{C8B7F862-D432-FCD0-208F-797423363CF7}"/>
              </a:ext>
            </a:extLst>
          </p:cNvPr>
          <p:cNvSpPr txBox="1"/>
          <p:nvPr/>
        </p:nvSpPr>
        <p:spPr>
          <a:xfrm>
            <a:off x="3071296" y="1505150"/>
            <a:ext cx="1709122" cy="338554"/>
          </a:xfrm>
          <a:prstGeom prst="rect">
            <a:avLst/>
          </a:prstGeom>
          <a:noFill/>
        </p:spPr>
        <p:txBody>
          <a:bodyPr wrap="none" rtlCol="0">
            <a:spAutoFit/>
          </a:bodyPr>
          <a:lstStyle/>
          <a:p>
            <a:r>
              <a:rPr lang="da-DK" sz="1600" dirty="0"/>
              <a:t>*CO *OH all sites</a:t>
            </a:r>
          </a:p>
        </p:txBody>
      </p:sp>
      <p:sp>
        <p:nvSpPr>
          <p:cNvPr id="16" name="TextBox 15">
            <a:extLst>
              <a:ext uri="{FF2B5EF4-FFF2-40B4-BE49-F238E27FC236}">
                <a16:creationId xmlns:a16="http://schemas.microsoft.com/office/drawing/2014/main" id="{BDD591CD-99CE-937D-D188-B6053B1717C4}"/>
              </a:ext>
            </a:extLst>
          </p:cNvPr>
          <p:cNvSpPr txBox="1"/>
          <p:nvPr/>
        </p:nvSpPr>
        <p:spPr>
          <a:xfrm>
            <a:off x="3330099" y="3539109"/>
            <a:ext cx="829073" cy="276999"/>
          </a:xfrm>
          <a:prstGeom prst="rect">
            <a:avLst/>
          </a:prstGeom>
          <a:noFill/>
        </p:spPr>
        <p:txBody>
          <a:bodyPr wrap="none" rtlCol="0">
            <a:spAutoFit/>
          </a:bodyPr>
          <a:lstStyle/>
          <a:p>
            <a:r>
              <a:rPr lang="da-DK" sz="1200" dirty="0"/>
              <a:t>102 total </a:t>
            </a:r>
          </a:p>
        </p:txBody>
      </p:sp>
      <p:sp>
        <p:nvSpPr>
          <p:cNvPr id="17" name="TextBox 16">
            <a:extLst>
              <a:ext uri="{FF2B5EF4-FFF2-40B4-BE49-F238E27FC236}">
                <a16:creationId xmlns:a16="http://schemas.microsoft.com/office/drawing/2014/main" id="{A28425E4-5A84-AA6D-8863-78FF69B52617}"/>
              </a:ext>
            </a:extLst>
          </p:cNvPr>
          <p:cNvSpPr txBox="1"/>
          <p:nvPr/>
        </p:nvSpPr>
        <p:spPr>
          <a:xfrm>
            <a:off x="933605" y="3024024"/>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712709" y="2634007"/>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1670741" y="218723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5C5C8C6-3AC6-0ECF-4CE6-326A058E1677}"/>
              </a:ext>
            </a:extLst>
          </p:cNvPr>
          <p:cNvSpPr>
            <a:spLocks noChangeAspect="1"/>
          </p:cNvSpPr>
          <p:nvPr/>
        </p:nvSpPr>
        <p:spPr>
          <a:xfrm>
            <a:off x="1135143" y="224381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1053142" y="221923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1262447" y="2508963"/>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1829644" y="2499338"/>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1703644" y="19293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1319519D-E12B-3C0F-2BC3-B4990A57C0D8}"/>
              </a:ext>
            </a:extLst>
          </p:cNvPr>
          <p:cNvSpPr txBox="1"/>
          <p:nvPr/>
        </p:nvSpPr>
        <p:spPr>
          <a:xfrm>
            <a:off x="943040" y="3263347"/>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684237" y="1495525"/>
            <a:ext cx="1888659" cy="338554"/>
          </a:xfrm>
          <a:prstGeom prst="rect">
            <a:avLst/>
          </a:prstGeom>
          <a:noFill/>
        </p:spPr>
        <p:txBody>
          <a:bodyPr wrap="none" rtlCol="0">
            <a:spAutoFit/>
          </a:bodyPr>
          <a:lstStyle/>
          <a:p>
            <a:r>
              <a:rPr lang="da-DK" sz="1600" dirty="0"/>
              <a:t>*CO *OH best sites</a:t>
            </a:r>
          </a:p>
        </p:txBody>
      </p:sp>
      <p:sp>
        <p:nvSpPr>
          <p:cNvPr id="27" name="TextBox 26">
            <a:extLst>
              <a:ext uri="{FF2B5EF4-FFF2-40B4-BE49-F238E27FC236}">
                <a16:creationId xmlns:a16="http://schemas.microsoft.com/office/drawing/2014/main" id="{DB6B7A70-8CA3-9935-5FBD-FC74083EBFB6}"/>
              </a:ext>
            </a:extLst>
          </p:cNvPr>
          <p:cNvSpPr txBox="1"/>
          <p:nvPr/>
        </p:nvSpPr>
        <p:spPr>
          <a:xfrm>
            <a:off x="943040" y="3529484"/>
            <a:ext cx="829073" cy="276999"/>
          </a:xfrm>
          <a:prstGeom prst="rect">
            <a:avLst/>
          </a:prstGeom>
          <a:noFill/>
        </p:spPr>
        <p:txBody>
          <a:bodyPr wrap="none" rtlCol="0">
            <a:spAutoFit/>
          </a:bodyPr>
          <a:lstStyle/>
          <a:p>
            <a:r>
              <a:rPr lang="da-DK" sz="1200" dirty="0"/>
              <a:t>100 total </a:t>
            </a:r>
          </a:p>
        </p:txBody>
      </p:sp>
      <p:pic>
        <p:nvPicPr>
          <p:cNvPr id="33" name="Picture 32" descr="Chart, bubble chart&#10;&#10;Description automatically generated">
            <a:extLst>
              <a:ext uri="{FF2B5EF4-FFF2-40B4-BE49-F238E27FC236}">
                <a16:creationId xmlns:a16="http://schemas.microsoft.com/office/drawing/2014/main" id="{F1BF99C9-B1D3-A768-F8FA-F96857D78C6E}"/>
              </a:ext>
            </a:extLst>
          </p:cNvPr>
          <p:cNvPicPr>
            <a:picLocks noChangeAspect="1"/>
          </p:cNvPicPr>
          <p:nvPr/>
        </p:nvPicPr>
        <p:blipFill rotWithShape="1">
          <a:blip r:embed="rId3"/>
          <a:srcRect l="15263" t="26307" r="21109" b="28616"/>
          <a:stretch/>
        </p:blipFill>
        <p:spPr>
          <a:xfrm>
            <a:off x="2758868" y="3857967"/>
            <a:ext cx="2103461" cy="1622768"/>
          </a:xfrm>
          <a:prstGeom prst="rect">
            <a:avLst/>
          </a:prstGeom>
        </p:spPr>
      </p:pic>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4"/>
          <a:srcRect l="15227" t="26184" r="22179" b="29437"/>
          <a:stretch/>
        </p:blipFill>
        <p:spPr>
          <a:xfrm>
            <a:off x="424314" y="3928014"/>
            <a:ext cx="2069254" cy="1597641"/>
          </a:xfrm>
          <a:prstGeom prst="rect">
            <a:avLst/>
          </a:prstGeom>
        </p:spPr>
      </p:pic>
      <p:pic>
        <p:nvPicPr>
          <p:cNvPr id="37" name="Picture 36" descr="Chart, bubble chart&#10;&#10;Description automatically generated">
            <a:extLst>
              <a:ext uri="{FF2B5EF4-FFF2-40B4-BE49-F238E27FC236}">
                <a16:creationId xmlns:a16="http://schemas.microsoft.com/office/drawing/2014/main" id="{F1852AAA-8FD1-24B1-6793-BA8C6AB06D33}"/>
              </a:ext>
            </a:extLst>
          </p:cNvPr>
          <p:cNvPicPr>
            <a:picLocks noChangeAspect="1"/>
          </p:cNvPicPr>
          <p:nvPr/>
        </p:nvPicPr>
        <p:blipFill rotWithShape="1">
          <a:blip r:embed="rId5"/>
          <a:srcRect l="14027" t="26651" r="22345" b="28272"/>
          <a:stretch/>
        </p:blipFill>
        <p:spPr>
          <a:xfrm>
            <a:off x="5191814" y="3857967"/>
            <a:ext cx="2103461" cy="1622768"/>
          </a:xfrm>
          <a:prstGeom prst="rect">
            <a:avLst/>
          </a:prstGeom>
        </p:spPr>
      </p:pic>
      <p:sp>
        <p:nvSpPr>
          <p:cNvPr id="38" name="TextBox 37">
            <a:extLst>
              <a:ext uri="{FF2B5EF4-FFF2-40B4-BE49-F238E27FC236}">
                <a16:creationId xmlns:a16="http://schemas.microsoft.com/office/drawing/2014/main" id="{FF62A83B-A956-8360-88E2-23687AA3F2F9}"/>
              </a:ext>
            </a:extLst>
          </p:cNvPr>
          <p:cNvSpPr txBox="1"/>
          <p:nvPr/>
        </p:nvSpPr>
        <p:spPr>
          <a:xfrm>
            <a:off x="5644764" y="3043174"/>
            <a:ext cx="1058303" cy="276999"/>
          </a:xfrm>
          <a:prstGeom prst="rect">
            <a:avLst/>
          </a:prstGeom>
          <a:noFill/>
        </p:spPr>
        <p:txBody>
          <a:bodyPr wrap="none" rtlCol="0">
            <a:spAutoFit/>
          </a:bodyPr>
          <a:lstStyle/>
          <a:p>
            <a:r>
              <a:rPr lang="da-DK" sz="1200" dirty="0"/>
              <a:t>17 HEA slabs</a:t>
            </a:r>
          </a:p>
        </p:txBody>
      </p:sp>
      <p:pic>
        <p:nvPicPr>
          <p:cNvPr id="39" name="Picture 38" descr="A picture containing antenna&#10;&#10;Description automatically generated">
            <a:extLst>
              <a:ext uri="{FF2B5EF4-FFF2-40B4-BE49-F238E27FC236}">
                <a16:creationId xmlns:a16="http://schemas.microsoft.com/office/drawing/2014/main" id="{6223B09F-AAC0-9570-DB6D-A57DFCEBB743}"/>
              </a:ext>
            </a:extLst>
          </p:cNvPr>
          <p:cNvPicPr>
            <a:picLocks noChangeAspect="1"/>
          </p:cNvPicPr>
          <p:nvPr/>
        </p:nvPicPr>
        <p:blipFill rotWithShape="1">
          <a:blip r:embed="rId2"/>
          <a:srcRect t="7751"/>
          <a:stretch/>
        </p:blipFill>
        <p:spPr>
          <a:xfrm>
            <a:off x="5423868" y="2653157"/>
            <a:ext cx="1570016" cy="287608"/>
          </a:xfrm>
          <a:prstGeom prst="rect">
            <a:avLst/>
          </a:prstGeom>
        </p:spPr>
      </p:pic>
      <p:sp>
        <p:nvSpPr>
          <p:cNvPr id="40" name="Oval 39">
            <a:extLst>
              <a:ext uri="{FF2B5EF4-FFF2-40B4-BE49-F238E27FC236}">
                <a16:creationId xmlns:a16="http://schemas.microsoft.com/office/drawing/2014/main" id="{3D1CF660-735D-8B7F-EA1E-E8169E232B66}"/>
              </a:ext>
            </a:extLst>
          </p:cNvPr>
          <p:cNvSpPr>
            <a:spLocks noChangeAspect="1"/>
          </p:cNvSpPr>
          <p:nvPr/>
        </p:nvSpPr>
        <p:spPr>
          <a:xfrm>
            <a:off x="6381900" y="22063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017B3D80-37BB-25C4-F725-9445F70F675E}"/>
              </a:ext>
            </a:extLst>
          </p:cNvPr>
          <p:cNvSpPr>
            <a:spLocks noChangeAspect="1"/>
          </p:cNvSpPr>
          <p:nvPr/>
        </p:nvSpPr>
        <p:spPr>
          <a:xfrm>
            <a:off x="6170152" y="208198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4618B846-4C3B-98FA-3F35-A571972F19A7}"/>
              </a:ext>
            </a:extLst>
          </p:cNvPr>
          <p:cNvSpPr>
            <a:spLocks noChangeAspect="1"/>
          </p:cNvSpPr>
          <p:nvPr/>
        </p:nvSpPr>
        <p:spPr>
          <a:xfrm>
            <a:off x="6336027" y="199073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3" name="Straight Connector 42">
            <a:extLst>
              <a:ext uri="{FF2B5EF4-FFF2-40B4-BE49-F238E27FC236}">
                <a16:creationId xmlns:a16="http://schemas.microsoft.com/office/drawing/2014/main" id="{165C59B0-355F-C017-AD4E-0CB5165C3EB2}"/>
              </a:ext>
            </a:extLst>
          </p:cNvPr>
          <p:cNvCxnSpPr>
            <a:cxnSpLocks/>
          </p:cNvCxnSpPr>
          <p:nvPr/>
        </p:nvCxnSpPr>
        <p:spPr>
          <a:xfrm>
            <a:off x="5983131" y="2528113"/>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6DCF99-A2C6-632A-4F77-35BE877247D3}"/>
              </a:ext>
            </a:extLst>
          </p:cNvPr>
          <p:cNvCxnSpPr>
            <a:cxnSpLocks/>
          </p:cNvCxnSpPr>
          <p:nvPr/>
        </p:nvCxnSpPr>
        <p:spPr>
          <a:xfrm>
            <a:off x="6540803" y="2518488"/>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DC1DBE-E8E0-2C8F-88D6-C25F816F5C55}"/>
              </a:ext>
            </a:extLst>
          </p:cNvPr>
          <p:cNvSpPr>
            <a:spLocks noChangeAspect="1"/>
          </p:cNvSpPr>
          <p:nvPr/>
        </p:nvSpPr>
        <p:spPr>
          <a:xfrm>
            <a:off x="6661206" y="20906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TextBox 45">
            <a:extLst>
              <a:ext uri="{FF2B5EF4-FFF2-40B4-BE49-F238E27FC236}">
                <a16:creationId xmlns:a16="http://schemas.microsoft.com/office/drawing/2014/main" id="{FD80D76D-1726-B46C-8638-D0EE47E07BB0}"/>
              </a:ext>
            </a:extLst>
          </p:cNvPr>
          <p:cNvSpPr txBox="1"/>
          <p:nvPr/>
        </p:nvSpPr>
        <p:spPr>
          <a:xfrm>
            <a:off x="5654199" y="3282497"/>
            <a:ext cx="1007007" cy="276999"/>
          </a:xfrm>
          <a:prstGeom prst="rect">
            <a:avLst/>
          </a:prstGeom>
          <a:noFill/>
        </p:spPr>
        <p:txBody>
          <a:bodyPr wrap="none" rtlCol="0">
            <a:spAutoFit/>
          </a:bodyPr>
          <a:lstStyle/>
          <a:p>
            <a:r>
              <a:rPr lang="da-DK" sz="1200" dirty="0"/>
              <a:t>6 sites/slabs</a:t>
            </a:r>
          </a:p>
        </p:txBody>
      </p:sp>
      <p:sp>
        <p:nvSpPr>
          <p:cNvPr id="47" name="TextBox 46">
            <a:extLst>
              <a:ext uri="{FF2B5EF4-FFF2-40B4-BE49-F238E27FC236}">
                <a16:creationId xmlns:a16="http://schemas.microsoft.com/office/drawing/2014/main" id="{5011AED6-7878-1D13-9331-AB64ED87CAAA}"/>
              </a:ext>
            </a:extLst>
          </p:cNvPr>
          <p:cNvSpPr txBox="1"/>
          <p:nvPr/>
        </p:nvSpPr>
        <p:spPr>
          <a:xfrm>
            <a:off x="5395396" y="1514675"/>
            <a:ext cx="1854995" cy="338554"/>
          </a:xfrm>
          <a:prstGeom prst="rect">
            <a:avLst/>
          </a:prstGeom>
          <a:noFill/>
        </p:spPr>
        <p:txBody>
          <a:bodyPr wrap="none" rtlCol="0">
            <a:spAutoFit/>
          </a:bodyPr>
          <a:lstStyle/>
          <a:p>
            <a:r>
              <a:rPr lang="da-DK" sz="1600" dirty="0"/>
              <a:t>*COOH *H all sites</a:t>
            </a:r>
          </a:p>
        </p:txBody>
      </p:sp>
      <p:sp>
        <p:nvSpPr>
          <p:cNvPr id="48" name="TextBox 47">
            <a:extLst>
              <a:ext uri="{FF2B5EF4-FFF2-40B4-BE49-F238E27FC236}">
                <a16:creationId xmlns:a16="http://schemas.microsoft.com/office/drawing/2014/main" id="{750E9098-C749-86AE-408E-61B6B0AF9691}"/>
              </a:ext>
            </a:extLst>
          </p:cNvPr>
          <p:cNvSpPr txBox="1"/>
          <p:nvPr/>
        </p:nvSpPr>
        <p:spPr>
          <a:xfrm>
            <a:off x="5654199" y="3548634"/>
            <a:ext cx="829073" cy="276999"/>
          </a:xfrm>
          <a:prstGeom prst="rect">
            <a:avLst/>
          </a:prstGeom>
          <a:noFill/>
        </p:spPr>
        <p:txBody>
          <a:bodyPr wrap="none" rtlCol="0">
            <a:spAutoFit/>
          </a:bodyPr>
          <a:lstStyle/>
          <a:p>
            <a:r>
              <a:rPr lang="da-DK" sz="1200" dirty="0"/>
              <a:t>102 total </a:t>
            </a:r>
          </a:p>
        </p:txBody>
      </p:sp>
      <p:sp>
        <p:nvSpPr>
          <p:cNvPr id="49" name="TextBox 48">
            <a:extLst>
              <a:ext uri="{FF2B5EF4-FFF2-40B4-BE49-F238E27FC236}">
                <a16:creationId xmlns:a16="http://schemas.microsoft.com/office/drawing/2014/main" id="{CEB7BCF3-74D3-5DEC-63D7-EAA3B93AF0BD}"/>
              </a:ext>
            </a:extLst>
          </p:cNvPr>
          <p:cNvSpPr txBox="1"/>
          <p:nvPr/>
        </p:nvSpPr>
        <p:spPr>
          <a:xfrm>
            <a:off x="6302615" y="2628952"/>
            <a:ext cx="556563" cy="230832"/>
          </a:xfrm>
          <a:prstGeom prst="rect">
            <a:avLst/>
          </a:prstGeom>
          <a:noFill/>
        </p:spPr>
        <p:txBody>
          <a:bodyPr wrap="none" rtlCol="0">
            <a:spAutoFit/>
          </a:bodyPr>
          <a:lstStyle/>
          <a:p>
            <a:r>
              <a:rPr lang="en-GB" sz="900" dirty="0"/>
              <a:t>On-top</a:t>
            </a:r>
          </a:p>
        </p:txBody>
      </p:sp>
      <p:sp>
        <p:nvSpPr>
          <p:cNvPr id="50" name="TextBox 49">
            <a:extLst>
              <a:ext uri="{FF2B5EF4-FFF2-40B4-BE49-F238E27FC236}">
                <a16:creationId xmlns:a16="http://schemas.microsoft.com/office/drawing/2014/main" id="{B815842A-8FFC-1CB7-6881-E362867C54F4}"/>
              </a:ext>
            </a:extLst>
          </p:cNvPr>
          <p:cNvSpPr txBox="1"/>
          <p:nvPr/>
        </p:nvSpPr>
        <p:spPr>
          <a:xfrm>
            <a:off x="3938421" y="2628952"/>
            <a:ext cx="556563" cy="230832"/>
          </a:xfrm>
          <a:prstGeom prst="rect">
            <a:avLst/>
          </a:prstGeom>
          <a:noFill/>
        </p:spPr>
        <p:txBody>
          <a:bodyPr wrap="none" rtlCol="0">
            <a:spAutoFit/>
          </a:bodyPr>
          <a:lstStyle/>
          <a:p>
            <a:r>
              <a:rPr lang="en-GB" sz="900" dirty="0"/>
              <a:t>On-top</a:t>
            </a:r>
          </a:p>
        </p:txBody>
      </p:sp>
      <p:sp>
        <p:nvSpPr>
          <p:cNvPr id="51" name="TextBox 50">
            <a:extLst>
              <a:ext uri="{FF2B5EF4-FFF2-40B4-BE49-F238E27FC236}">
                <a16:creationId xmlns:a16="http://schemas.microsoft.com/office/drawing/2014/main" id="{AB5D2421-8E5A-5E10-4073-F569673907D2}"/>
              </a:ext>
            </a:extLst>
          </p:cNvPr>
          <p:cNvSpPr txBox="1"/>
          <p:nvPr/>
        </p:nvSpPr>
        <p:spPr>
          <a:xfrm>
            <a:off x="982861" y="2619721"/>
            <a:ext cx="556563" cy="230832"/>
          </a:xfrm>
          <a:prstGeom prst="rect">
            <a:avLst/>
          </a:prstGeom>
          <a:noFill/>
        </p:spPr>
        <p:txBody>
          <a:bodyPr wrap="none" rtlCol="0">
            <a:spAutoFit/>
          </a:bodyPr>
          <a:lstStyle/>
          <a:p>
            <a:r>
              <a:rPr lang="en-GB" sz="900" dirty="0"/>
              <a:t>On-top</a:t>
            </a:r>
          </a:p>
        </p:txBody>
      </p:sp>
      <p:sp>
        <p:nvSpPr>
          <p:cNvPr id="52" name="TextBox 51">
            <a:extLst>
              <a:ext uri="{FF2B5EF4-FFF2-40B4-BE49-F238E27FC236}">
                <a16:creationId xmlns:a16="http://schemas.microsoft.com/office/drawing/2014/main" id="{F6994B11-3115-F930-F1EB-1885D11A12E7}"/>
              </a:ext>
            </a:extLst>
          </p:cNvPr>
          <p:cNvSpPr txBox="1"/>
          <p:nvPr/>
        </p:nvSpPr>
        <p:spPr>
          <a:xfrm>
            <a:off x="3369919" y="2636339"/>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1551362" y="2628952"/>
            <a:ext cx="556563" cy="230832"/>
          </a:xfrm>
          <a:prstGeom prst="rect">
            <a:avLst/>
          </a:prstGeom>
          <a:noFill/>
        </p:spPr>
        <p:txBody>
          <a:bodyPr wrap="none" rtlCol="0">
            <a:spAutoFit/>
          </a:bodyPr>
          <a:lstStyle/>
          <a:p>
            <a:r>
              <a:rPr lang="en-GB" sz="900" dirty="0"/>
              <a:t>On-top</a:t>
            </a:r>
          </a:p>
        </p:txBody>
      </p:sp>
      <p:sp>
        <p:nvSpPr>
          <p:cNvPr id="54" name="Oval 53">
            <a:extLst>
              <a:ext uri="{FF2B5EF4-FFF2-40B4-BE49-F238E27FC236}">
                <a16:creationId xmlns:a16="http://schemas.microsoft.com/office/drawing/2014/main" id="{B26AF387-8CE1-5088-C52B-3E48246A6FA5}"/>
              </a:ext>
            </a:extLst>
          </p:cNvPr>
          <p:cNvSpPr>
            <a:spLocks noChangeAspect="1"/>
          </p:cNvSpPr>
          <p:nvPr/>
        </p:nvSpPr>
        <p:spPr>
          <a:xfrm>
            <a:off x="5926452" y="242888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TextBox 54">
            <a:extLst>
              <a:ext uri="{FF2B5EF4-FFF2-40B4-BE49-F238E27FC236}">
                <a16:creationId xmlns:a16="http://schemas.microsoft.com/office/drawing/2014/main" id="{98A0E868-3883-E382-6ADA-1378A62B408F}"/>
              </a:ext>
            </a:extLst>
          </p:cNvPr>
          <p:cNvSpPr txBox="1"/>
          <p:nvPr/>
        </p:nvSpPr>
        <p:spPr>
          <a:xfrm>
            <a:off x="5590208" y="2628952"/>
            <a:ext cx="761747" cy="230832"/>
          </a:xfrm>
          <a:prstGeom prst="rect">
            <a:avLst/>
          </a:prstGeom>
          <a:noFill/>
        </p:spPr>
        <p:txBody>
          <a:bodyPr wrap="none" rtlCol="0">
            <a:spAutoFit/>
          </a:bodyPr>
          <a:lstStyle/>
          <a:p>
            <a:r>
              <a:rPr lang="en-GB" sz="900" dirty="0"/>
              <a:t>Hollow-site</a:t>
            </a:r>
          </a:p>
        </p:txBody>
      </p:sp>
      <p:sp>
        <p:nvSpPr>
          <p:cNvPr id="57" name="TextBox 56">
            <a:extLst>
              <a:ext uri="{FF2B5EF4-FFF2-40B4-BE49-F238E27FC236}">
                <a16:creationId xmlns:a16="http://schemas.microsoft.com/office/drawing/2014/main" id="{93A696CC-F25D-B2F3-CF59-82BC5468A2CA}"/>
              </a:ext>
            </a:extLst>
          </p:cNvPr>
          <p:cNvSpPr txBox="1"/>
          <p:nvPr/>
        </p:nvSpPr>
        <p:spPr>
          <a:xfrm>
            <a:off x="10392220" y="1615671"/>
            <a:ext cx="1058303" cy="276999"/>
          </a:xfrm>
          <a:prstGeom prst="rect">
            <a:avLst/>
          </a:prstGeom>
          <a:noFill/>
        </p:spPr>
        <p:txBody>
          <a:bodyPr wrap="none" rtlCol="0">
            <a:spAutoFit/>
          </a:bodyPr>
          <a:lstStyle/>
          <a:p>
            <a:r>
              <a:rPr lang="da-DK" sz="1200" dirty="0"/>
              <a:t>17 HEA slabs</a:t>
            </a:r>
          </a:p>
        </p:txBody>
      </p:sp>
      <p:pic>
        <p:nvPicPr>
          <p:cNvPr id="58" name="Picture 57" descr="A picture containing antenna&#10;&#10;Description automatically generated">
            <a:extLst>
              <a:ext uri="{FF2B5EF4-FFF2-40B4-BE49-F238E27FC236}">
                <a16:creationId xmlns:a16="http://schemas.microsoft.com/office/drawing/2014/main" id="{F418359C-BE9D-D3F6-7449-AC0DB139A38F}"/>
              </a:ext>
            </a:extLst>
          </p:cNvPr>
          <p:cNvPicPr>
            <a:picLocks noChangeAspect="1"/>
          </p:cNvPicPr>
          <p:nvPr/>
        </p:nvPicPr>
        <p:blipFill rotWithShape="1">
          <a:blip r:embed="rId2"/>
          <a:srcRect t="7751"/>
          <a:stretch/>
        </p:blipFill>
        <p:spPr>
          <a:xfrm>
            <a:off x="10136363" y="1225653"/>
            <a:ext cx="1570016" cy="287608"/>
          </a:xfrm>
          <a:prstGeom prst="rect">
            <a:avLst/>
          </a:prstGeom>
        </p:spPr>
      </p:pic>
      <p:sp>
        <p:nvSpPr>
          <p:cNvPr id="66" name="TextBox 65">
            <a:extLst>
              <a:ext uri="{FF2B5EF4-FFF2-40B4-BE49-F238E27FC236}">
                <a16:creationId xmlns:a16="http://schemas.microsoft.com/office/drawing/2014/main" id="{1E0867F7-9CD8-77E3-88C2-C52D759FAC95}"/>
              </a:ext>
            </a:extLst>
          </p:cNvPr>
          <p:cNvSpPr txBox="1"/>
          <p:nvPr/>
        </p:nvSpPr>
        <p:spPr>
          <a:xfrm>
            <a:off x="10563741" y="778856"/>
            <a:ext cx="654346" cy="338554"/>
          </a:xfrm>
          <a:prstGeom prst="rect">
            <a:avLst/>
          </a:prstGeom>
          <a:noFill/>
        </p:spPr>
        <p:txBody>
          <a:bodyPr wrap="none" rtlCol="0">
            <a:spAutoFit/>
          </a:bodyPr>
          <a:lstStyle/>
          <a:p>
            <a:r>
              <a:rPr lang="da-DK" sz="1600" dirty="0"/>
              <a:t>Slabs</a:t>
            </a:r>
          </a:p>
        </p:txBody>
      </p:sp>
      <p:sp>
        <p:nvSpPr>
          <p:cNvPr id="72" name="TextBox 71">
            <a:extLst>
              <a:ext uri="{FF2B5EF4-FFF2-40B4-BE49-F238E27FC236}">
                <a16:creationId xmlns:a16="http://schemas.microsoft.com/office/drawing/2014/main" id="{27B4846C-83E2-EB55-4B8B-D2C0FAD18744}"/>
              </a:ext>
            </a:extLst>
          </p:cNvPr>
          <p:cNvSpPr txBox="1"/>
          <p:nvPr/>
        </p:nvSpPr>
        <p:spPr>
          <a:xfrm>
            <a:off x="10350542" y="4475506"/>
            <a:ext cx="1141659" cy="276999"/>
          </a:xfrm>
          <a:prstGeom prst="rect">
            <a:avLst/>
          </a:prstGeom>
          <a:noFill/>
        </p:spPr>
        <p:txBody>
          <a:bodyPr wrap="none" rtlCol="0">
            <a:spAutoFit/>
          </a:bodyPr>
          <a:lstStyle/>
          <a:p>
            <a:r>
              <a:rPr lang="da-DK" sz="1200" dirty="0"/>
              <a:t>100 HEA slabs</a:t>
            </a:r>
          </a:p>
        </p:txBody>
      </p:sp>
      <p:pic>
        <p:nvPicPr>
          <p:cNvPr id="73" name="Picture 72" descr="A picture containing antenna&#10;&#10;Description automatically generated">
            <a:extLst>
              <a:ext uri="{FF2B5EF4-FFF2-40B4-BE49-F238E27FC236}">
                <a16:creationId xmlns:a16="http://schemas.microsoft.com/office/drawing/2014/main" id="{A01EEC76-9585-E312-C1EF-6ECB0FAB9D77}"/>
              </a:ext>
            </a:extLst>
          </p:cNvPr>
          <p:cNvPicPr>
            <a:picLocks noChangeAspect="1"/>
          </p:cNvPicPr>
          <p:nvPr/>
        </p:nvPicPr>
        <p:blipFill rotWithShape="1">
          <a:blip r:embed="rId2"/>
          <a:srcRect t="7751"/>
          <a:stretch/>
        </p:blipFill>
        <p:spPr>
          <a:xfrm>
            <a:off x="10136363" y="4085488"/>
            <a:ext cx="1570016" cy="287608"/>
          </a:xfrm>
          <a:prstGeom prst="rect">
            <a:avLst/>
          </a:prstGeom>
        </p:spPr>
      </p:pic>
      <p:sp>
        <p:nvSpPr>
          <p:cNvPr id="74" name="TextBox 73">
            <a:extLst>
              <a:ext uri="{FF2B5EF4-FFF2-40B4-BE49-F238E27FC236}">
                <a16:creationId xmlns:a16="http://schemas.microsoft.com/office/drawing/2014/main" id="{C6E0AA09-41B7-8E27-A110-CA5B19157295}"/>
              </a:ext>
            </a:extLst>
          </p:cNvPr>
          <p:cNvSpPr txBox="1"/>
          <p:nvPr/>
        </p:nvSpPr>
        <p:spPr>
          <a:xfrm>
            <a:off x="10563741" y="3638691"/>
            <a:ext cx="654346" cy="338554"/>
          </a:xfrm>
          <a:prstGeom prst="rect">
            <a:avLst/>
          </a:prstGeom>
          <a:noFill/>
        </p:spPr>
        <p:txBody>
          <a:bodyPr wrap="none" rtlCol="0">
            <a:spAutoFit/>
          </a:bodyPr>
          <a:lstStyle/>
          <a:p>
            <a:r>
              <a:rPr lang="da-DK" sz="1600" dirty="0"/>
              <a:t>Slabs</a:t>
            </a:r>
          </a:p>
        </p:txBody>
      </p:sp>
      <p:pic>
        <p:nvPicPr>
          <p:cNvPr id="76" name="Picture 75" descr="Chart, bubble chart&#10;&#10;Description automatically generated">
            <a:extLst>
              <a:ext uri="{FF2B5EF4-FFF2-40B4-BE49-F238E27FC236}">
                <a16:creationId xmlns:a16="http://schemas.microsoft.com/office/drawing/2014/main" id="{D6DDC60B-651B-11B3-9F92-B513AE01647C}"/>
              </a:ext>
            </a:extLst>
          </p:cNvPr>
          <p:cNvPicPr>
            <a:picLocks noChangeAspect="1"/>
          </p:cNvPicPr>
          <p:nvPr/>
        </p:nvPicPr>
        <p:blipFill rotWithShape="1">
          <a:blip r:embed="rId6"/>
          <a:srcRect l="15238" t="28139" r="24873" b="31389"/>
          <a:stretch/>
        </p:blipFill>
        <p:spPr>
          <a:xfrm>
            <a:off x="9869641" y="4706777"/>
            <a:ext cx="2103461" cy="1547916"/>
          </a:xfrm>
          <a:prstGeom prst="rect">
            <a:avLst/>
          </a:prstGeom>
        </p:spPr>
      </p:pic>
      <p:pic>
        <p:nvPicPr>
          <p:cNvPr id="78" name="Picture 77" descr="Chart, bubble chart&#10;&#10;Description automatically generated">
            <a:extLst>
              <a:ext uri="{FF2B5EF4-FFF2-40B4-BE49-F238E27FC236}">
                <a16:creationId xmlns:a16="http://schemas.microsoft.com/office/drawing/2014/main" id="{2B9A2CF1-EFEE-3235-56FC-DC9C69B7CF11}"/>
              </a:ext>
            </a:extLst>
          </p:cNvPr>
          <p:cNvPicPr>
            <a:picLocks noChangeAspect="1"/>
          </p:cNvPicPr>
          <p:nvPr/>
        </p:nvPicPr>
        <p:blipFill rotWithShape="1">
          <a:blip r:embed="rId7"/>
          <a:srcRect l="13356" t="26889" r="22197" b="30417"/>
          <a:stretch/>
        </p:blipFill>
        <p:spPr>
          <a:xfrm>
            <a:off x="9869641" y="1862172"/>
            <a:ext cx="2103461" cy="1517456"/>
          </a:xfrm>
          <a:prstGeom prst="rect">
            <a:avLst/>
          </a:prstGeom>
        </p:spPr>
      </p:pic>
    </p:spTree>
    <p:extLst>
      <p:ext uri="{BB962C8B-B14F-4D97-AF65-F5344CB8AC3E}">
        <p14:creationId xmlns:p14="http://schemas.microsoft.com/office/powerpoint/2010/main" val="7027185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a:xfrm>
            <a:off x="588963" y="620714"/>
            <a:ext cx="9366832" cy="465076"/>
          </a:xfrm>
        </p:spPr>
        <p:txBody>
          <a:bodyPr/>
          <a:lstStyle/>
          <a:p>
            <a:r>
              <a:rPr lang="en-GB" dirty="0"/>
              <a:t>DFT calculations performed – Neighbour interactions</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51</a:t>
            </a:fld>
            <a:endParaRPr lang="da-DK" dirty="0"/>
          </a:p>
        </p:txBody>
      </p:sp>
      <p:sp>
        <p:nvSpPr>
          <p:cNvPr id="6" name="TextBox 5">
            <a:extLst>
              <a:ext uri="{FF2B5EF4-FFF2-40B4-BE49-F238E27FC236}">
                <a16:creationId xmlns:a16="http://schemas.microsoft.com/office/drawing/2014/main" id="{C485A07A-FBAF-1EAF-9DE0-C274593AEA19}"/>
              </a:ext>
            </a:extLst>
          </p:cNvPr>
          <p:cNvSpPr txBox="1"/>
          <p:nvPr/>
        </p:nvSpPr>
        <p:spPr>
          <a:xfrm>
            <a:off x="2985912" y="3651774"/>
            <a:ext cx="1058303" cy="276999"/>
          </a:xfrm>
          <a:prstGeom prst="rect">
            <a:avLst/>
          </a:prstGeom>
          <a:noFill/>
        </p:spPr>
        <p:txBody>
          <a:bodyPr wrap="none" rtlCol="0">
            <a:spAutoFit/>
          </a:bodyPr>
          <a:lstStyle/>
          <a:p>
            <a:r>
              <a:rPr lang="da-DK" sz="1200" dirty="0"/>
              <a:t>17 HEA slabs</a:t>
            </a:r>
          </a:p>
        </p:txBody>
      </p:sp>
      <p:pic>
        <p:nvPicPr>
          <p:cNvPr id="7" name="Picture 6" descr="A picture containing antenna&#10;&#10;Description automatically generated">
            <a:extLst>
              <a:ext uri="{FF2B5EF4-FFF2-40B4-BE49-F238E27FC236}">
                <a16:creationId xmlns:a16="http://schemas.microsoft.com/office/drawing/2014/main" id="{71DB4306-F4A0-F47D-EC2D-D86A5CA39A47}"/>
              </a:ext>
            </a:extLst>
          </p:cNvPr>
          <p:cNvPicPr>
            <a:picLocks noChangeAspect="1"/>
          </p:cNvPicPr>
          <p:nvPr/>
        </p:nvPicPr>
        <p:blipFill rotWithShape="1">
          <a:blip r:embed="rId2"/>
          <a:srcRect t="7751"/>
          <a:stretch/>
        </p:blipFill>
        <p:spPr>
          <a:xfrm>
            <a:off x="3076698" y="3356256"/>
            <a:ext cx="1570016" cy="287608"/>
          </a:xfrm>
          <a:prstGeom prst="rect">
            <a:avLst/>
          </a:prstGeom>
        </p:spPr>
      </p:pic>
      <p:sp>
        <p:nvSpPr>
          <p:cNvPr id="8" name="Oval 7">
            <a:extLst>
              <a:ext uri="{FF2B5EF4-FFF2-40B4-BE49-F238E27FC236}">
                <a16:creationId xmlns:a16="http://schemas.microsoft.com/office/drawing/2014/main" id="{79C9C8BD-1ED4-6DA0-F1CD-96B54822BF57}"/>
              </a:ext>
            </a:extLst>
          </p:cNvPr>
          <p:cNvSpPr>
            <a:spLocks noChangeAspect="1"/>
          </p:cNvSpPr>
          <p:nvPr/>
        </p:nvSpPr>
        <p:spPr>
          <a:xfrm>
            <a:off x="4014414" y="290948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7A1231AA-7A9F-9696-A095-24ED68172897}"/>
              </a:ext>
            </a:extLst>
          </p:cNvPr>
          <p:cNvSpPr>
            <a:spLocks noChangeAspect="1"/>
          </p:cNvSpPr>
          <p:nvPr/>
        </p:nvSpPr>
        <p:spPr>
          <a:xfrm>
            <a:off x="3478816" y="296606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EB21385D-3879-D594-A319-433DA6B91C84}"/>
              </a:ext>
            </a:extLst>
          </p:cNvPr>
          <p:cNvSpPr>
            <a:spLocks noChangeAspect="1"/>
          </p:cNvSpPr>
          <p:nvPr/>
        </p:nvSpPr>
        <p:spPr>
          <a:xfrm>
            <a:off x="3396815" y="294148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Straight Connector 10">
            <a:extLst>
              <a:ext uri="{FF2B5EF4-FFF2-40B4-BE49-F238E27FC236}">
                <a16:creationId xmlns:a16="http://schemas.microsoft.com/office/drawing/2014/main" id="{A3A5CE05-4D1C-E0F1-1157-53E695861C0D}"/>
              </a:ext>
            </a:extLst>
          </p:cNvPr>
          <p:cNvCxnSpPr>
            <a:cxnSpLocks/>
          </p:cNvCxnSpPr>
          <p:nvPr/>
        </p:nvCxnSpPr>
        <p:spPr>
          <a:xfrm>
            <a:off x="3606120" y="3231212"/>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8E13A-E78F-FBD8-130E-30BCE497661A}"/>
              </a:ext>
            </a:extLst>
          </p:cNvPr>
          <p:cNvCxnSpPr>
            <a:cxnSpLocks/>
          </p:cNvCxnSpPr>
          <p:nvPr/>
        </p:nvCxnSpPr>
        <p:spPr>
          <a:xfrm>
            <a:off x="4173317" y="3221587"/>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6202AB7-2761-CF33-1999-6F011D3DC8FE}"/>
              </a:ext>
            </a:extLst>
          </p:cNvPr>
          <p:cNvSpPr>
            <a:spLocks noChangeAspect="1"/>
          </p:cNvSpPr>
          <p:nvPr/>
        </p:nvSpPr>
        <p:spPr>
          <a:xfrm>
            <a:off x="4047317" y="265158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TextBox 13">
            <a:extLst>
              <a:ext uri="{FF2B5EF4-FFF2-40B4-BE49-F238E27FC236}">
                <a16:creationId xmlns:a16="http://schemas.microsoft.com/office/drawing/2014/main" id="{5D1F7A54-63F6-41C5-CCC9-4C5919823952}"/>
              </a:ext>
            </a:extLst>
          </p:cNvPr>
          <p:cNvSpPr txBox="1"/>
          <p:nvPr/>
        </p:nvSpPr>
        <p:spPr>
          <a:xfrm>
            <a:off x="3906251" y="3651773"/>
            <a:ext cx="1007007" cy="276999"/>
          </a:xfrm>
          <a:prstGeom prst="rect">
            <a:avLst/>
          </a:prstGeom>
          <a:noFill/>
        </p:spPr>
        <p:txBody>
          <a:bodyPr wrap="none" rtlCol="0">
            <a:spAutoFit/>
          </a:bodyPr>
          <a:lstStyle/>
          <a:p>
            <a:r>
              <a:rPr lang="da-DK" sz="1200" dirty="0"/>
              <a:t>6 sites/slabs</a:t>
            </a:r>
          </a:p>
        </p:txBody>
      </p:sp>
      <p:sp>
        <p:nvSpPr>
          <p:cNvPr id="15" name="TextBox 14">
            <a:extLst>
              <a:ext uri="{FF2B5EF4-FFF2-40B4-BE49-F238E27FC236}">
                <a16:creationId xmlns:a16="http://schemas.microsoft.com/office/drawing/2014/main" id="{C8B7F862-D432-FCD0-208F-797423363CF7}"/>
              </a:ext>
            </a:extLst>
          </p:cNvPr>
          <p:cNvSpPr txBox="1"/>
          <p:nvPr/>
        </p:nvSpPr>
        <p:spPr>
          <a:xfrm>
            <a:off x="2946661" y="2365629"/>
            <a:ext cx="1691489" cy="276999"/>
          </a:xfrm>
          <a:prstGeom prst="rect">
            <a:avLst/>
          </a:prstGeom>
          <a:noFill/>
        </p:spPr>
        <p:txBody>
          <a:bodyPr wrap="none" rtlCol="0">
            <a:spAutoFit/>
          </a:bodyPr>
          <a:lstStyle/>
          <a:p>
            <a:r>
              <a:rPr lang="da-DK" sz="1200" dirty="0"/>
              <a:t>*CO + *OH on all sites</a:t>
            </a:r>
          </a:p>
        </p:txBody>
      </p:sp>
      <p:sp>
        <p:nvSpPr>
          <p:cNvPr id="17" name="TextBox 16">
            <a:extLst>
              <a:ext uri="{FF2B5EF4-FFF2-40B4-BE49-F238E27FC236}">
                <a16:creationId xmlns:a16="http://schemas.microsoft.com/office/drawing/2014/main" id="{A28425E4-5A84-AA6D-8863-78FF69B52617}"/>
              </a:ext>
            </a:extLst>
          </p:cNvPr>
          <p:cNvSpPr txBox="1"/>
          <p:nvPr/>
        </p:nvSpPr>
        <p:spPr>
          <a:xfrm>
            <a:off x="5271315" y="3675657"/>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5358399" y="3362179"/>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6237444" y="29154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5C5C8C6-3AC6-0ECF-4CE6-326A058E1677}"/>
              </a:ext>
            </a:extLst>
          </p:cNvPr>
          <p:cNvSpPr>
            <a:spLocks noChangeAspect="1"/>
          </p:cNvSpPr>
          <p:nvPr/>
        </p:nvSpPr>
        <p:spPr>
          <a:xfrm>
            <a:off x="5701846" y="297198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5619845" y="29474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5829150" y="32371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6396347" y="32275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6270347" y="2657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1319519D-E12B-3C0F-2BC3-B4990A57C0D8}"/>
              </a:ext>
            </a:extLst>
          </p:cNvPr>
          <p:cNvSpPr txBox="1"/>
          <p:nvPr/>
        </p:nvSpPr>
        <p:spPr>
          <a:xfrm>
            <a:off x="6309569" y="3682461"/>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5331240" y="2365629"/>
            <a:ext cx="1827744" cy="276999"/>
          </a:xfrm>
          <a:prstGeom prst="rect">
            <a:avLst/>
          </a:prstGeom>
          <a:noFill/>
        </p:spPr>
        <p:txBody>
          <a:bodyPr wrap="none" rtlCol="0">
            <a:spAutoFit/>
          </a:bodyPr>
          <a:lstStyle/>
          <a:p>
            <a:r>
              <a:rPr lang="da-DK" sz="1200" dirty="0"/>
              <a:t>*CO + *OH on best sites</a:t>
            </a:r>
          </a:p>
        </p:txBody>
      </p:sp>
      <p:pic>
        <p:nvPicPr>
          <p:cNvPr id="33" name="Picture 32" descr="Chart, bubble chart&#10;&#10;Description automatically generated">
            <a:extLst>
              <a:ext uri="{FF2B5EF4-FFF2-40B4-BE49-F238E27FC236}">
                <a16:creationId xmlns:a16="http://schemas.microsoft.com/office/drawing/2014/main" id="{F1BF99C9-B1D3-A768-F8FA-F96857D78C6E}"/>
              </a:ext>
            </a:extLst>
          </p:cNvPr>
          <p:cNvPicPr>
            <a:picLocks noChangeAspect="1"/>
          </p:cNvPicPr>
          <p:nvPr/>
        </p:nvPicPr>
        <p:blipFill rotWithShape="1">
          <a:blip r:embed="rId3"/>
          <a:srcRect l="15263" t="26307" r="21109" b="28616"/>
          <a:stretch/>
        </p:blipFill>
        <p:spPr>
          <a:xfrm>
            <a:off x="2803931" y="4028090"/>
            <a:ext cx="2103461" cy="1622768"/>
          </a:xfrm>
          <a:prstGeom prst="rect">
            <a:avLst/>
          </a:prstGeom>
        </p:spPr>
      </p:pic>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4"/>
          <a:srcRect l="15227" t="26184" r="22179" b="33855"/>
          <a:stretch/>
        </p:blipFill>
        <p:spPr>
          <a:xfrm>
            <a:off x="5110381" y="4028090"/>
            <a:ext cx="2069254" cy="1438583"/>
          </a:xfrm>
          <a:prstGeom prst="rect">
            <a:avLst/>
          </a:prstGeom>
        </p:spPr>
      </p:pic>
      <p:pic>
        <p:nvPicPr>
          <p:cNvPr id="37" name="Picture 36" descr="Chart, bubble chart&#10;&#10;Description automatically generated">
            <a:extLst>
              <a:ext uri="{FF2B5EF4-FFF2-40B4-BE49-F238E27FC236}">
                <a16:creationId xmlns:a16="http://schemas.microsoft.com/office/drawing/2014/main" id="{F1852AAA-8FD1-24B1-6793-BA8C6AB06D33}"/>
              </a:ext>
            </a:extLst>
          </p:cNvPr>
          <p:cNvPicPr>
            <a:picLocks noChangeAspect="1"/>
          </p:cNvPicPr>
          <p:nvPr/>
        </p:nvPicPr>
        <p:blipFill rotWithShape="1">
          <a:blip r:embed="rId5"/>
          <a:srcRect l="14027" t="26651" r="22345" b="28272"/>
          <a:stretch/>
        </p:blipFill>
        <p:spPr>
          <a:xfrm>
            <a:off x="497481" y="4068654"/>
            <a:ext cx="2103461" cy="1622768"/>
          </a:xfrm>
          <a:prstGeom prst="rect">
            <a:avLst/>
          </a:prstGeom>
        </p:spPr>
      </p:pic>
      <p:sp>
        <p:nvSpPr>
          <p:cNvPr id="38" name="TextBox 37">
            <a:extLst>
              <a:ext uri="{FF2B5EF4-FFF2-40B4-BE49-F238E27FC236}">
                <a16:creationId xmlns:a16="http://schemas.microsoft.com/office/drawing/2014/main" id="{FF62A83B-A956-8360-88E2-23687AA3F2F9}"/>
              </a:ext>
            </a:extLst>
          </p:cNvPr>
          <p:cNvSpPr txBox="1"/>
          <p:nvPr/>
        </p:nvSpPr>
        <p:spPr>
          <a:xfrm>
            <a:off x="666780" y="3682758"/>
            <a:ext cx="1058303" cy="276999"/>
          </a:xfrm>
          <a:prstGeom prst="rect">
            <a:avLst/>
          </a:prstGeom>
          <a:noFill/>
        </p:spPr>
        <p:txBody>
          <a:bodyPr wrap="none" rtlCol="0">
            <a:spAutoFit/>
          </a:bodyPr>
          <a:lstStyle/>
          <a:p>
            <a:r>
              <a:rPr lang="da-DK" sz="1200" dirty="0"/>
              <a:t>17 HEA slabs</a:t>
            </a:r>
          </a:p>
        </p:txBody>
      </p:sp>
      <p:pic>
        <p:nvPicPr>
          <p:cNvPr id="39" name="Picture 38" descr="A picture containing antenna&#10;&#10;Description automatically generated">
            <a:extLst>
              <a:ext uri="{FF2B5EF4-FFF2-40B4-BE49-F238E27FC236}">
                <a16:creationId xmlns:a16="http://schemas.microsoft.com/office/drawing/2014/main" id="{6223B09F-AAC0-9570-DB6D-A57DFCEBB743}"/>
              </a:ext>
            </a:extLst>
          </p:cNvPr>
          <p:cNvPicPr>
            <a:picLocks noChangeAspect="1"/>
          </p:cNvPicPr>
          <p:nvPr/>
        </p:nvPicPr>
        <p:blipFill rotWithShape="1">
          <a:blip r:embed="rId2"/>
          <a:srcRect t="7751"/>
          <a:stretch/>
        </p:blipFill>
        <p:spPr>
          <a:xfrm>
            <a:off x="745153" y="3368669"/>
            <a:ext cx="1570016" cy="287608"/>
          </a:xfrm>
          <a:prstGeom prst="rect">
            <a:avLst/>
          </a:prstGeom>
        </p:spPr>
      </p:pic>
      <p:sp>
        <p:nvSpPr>
          <p:cNvPr id="40" name="Oval 39">
            <a:extLst>
              <a:ext uri="{FF2B5EF4-FFF2-40B4-BE49-F238E27FC236}">
                <a16:creationId xmlns:a16="http://schemas.microsoft.com/office/drawing/2014/main" id="{3D1CF660-735D-8B7F-EA1E-E8169E232B66}"/>
              </a:ext>
            </a:extLst>
          </p:cNvPr>
          <p:cNvSpPr>
            <a:spLocks noChangeAspect="1"/>
          </p:cNvSpPr>
          <p:nvPr/>
        </p:nvSpPr>
        <p:spPr>
          <a:xfrm>
            <a:off x="1649524" y="29219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017B3D80-37BB-25C4-F725-9445F70F675E}"/>
              </a:ext>
            </a:extLst>
          </p:cNvPr>
          <p:cNvSpPr>
            <a:spLocks noChangeAspect="1"/>
          </p:cNvSpPr>
          <p:nvPr/>
        </p:nvSpPr>
        <p:spPr>
          <a:xfrm>
            <a:off x="1437776" y="279750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4618B846-4C3B-98FA-3F35-A571972F19A7}"/>
              </a:ext>
            </a:extLst>
          </p:cNvPr>
          <p:cNvSpPr>
            <a:spLocks noChangeAspect="1"/>
          </p:cNvSpPr>
          <p:nvPr/>
        </p:nvSpPr>
        <p:spPr>
          <a:xfrm>
            <a:off x="1603651" y="27062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3" name="Straight Connector 42">
            <a:extLst>
              <a:ext uri="{FF2B5EF4-FFF2-40B4-BE49-F238E27FC236}">
                <a16:creationId xmlns:a16="http://schemas.microsoft.com/office/drawing/2014/main" id="{165C59B0-355F-C017-AD4E-0CB5165C3EB2}"/>
              </a:ext>
            </a:extLst>
          </p:cNvPr>
          <p:cNvCxnSpPr>
            <a:cxnSpLocks/>
          </p:cNvCxnSpPr>
          <p:nvPr/>
        </p:nvCxnSpPr>
        <p:spPr>
          <a:xfrm>
            <a:off x="1250755" y="324362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6DCF99-A2C6-632A-4F77-35BE877247D3}"/>
              </a:ext>
            </a:extLst>
          </p:cNvPr>
          <p:cNvCxnSpPr>
            <a:cxnSpLocks/>
          </p:cNvCxnSpPr>
          <p:nvPr/>
        </p:nvCxnSpPr>
        <p:spPr>
          <a:xfrm>
            <a:off x="1808427" y="323400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DC1DBE-E8E0-2C8F-88D6-C25F816F5C55}"/>
              </a:ext>
            </a:extLst>
          </p:cNvPr>
          <p:cNvSpPr>
            <a:spLocks noChangeAspect="1"/>
          </p:cNvSpPr>
          <p:nvPr/>
        </p:nvSpPr>
        <p:spPr>
          <a:xfrm>
            <a:off x="1928830" y="28061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TextBox 45">
            <a:extLst>
              <a:ext uri="{FF2B5EF4-FFF2-40B4-BE49-F238E27FC236}">
                <a16:creationId xmlns:a16="http://schemas.microsoft.com/office/drawing/2014/main" id="{FD80D76D-1726-B46C-8638-D0EE47E07BB0}"/>
              </a:ext>
            </a:extLst>
          </p:cNvPr>
          <p:cNvSpPr txBox="1"/>
          <p:nvPr/>
        </p:nvSpPr>
        <p:spPr>
          <a:xfrm>
            <a:off x="1627526" y="3683979"/>
            <a:ext cx="1007007" cy="276999"/>
          </a:xfrm>
          <a:prstGeom prst="rect">
            <a:avLst/>
          </a:prstGeom>
          <a:noFill/>
        </p:spPr>
        <p:txBody>
          <a:bodyPr wrap="none" rtlCol="0">
            <a:spAutoFit/>
          </a:bodyPr>
          <a:lstStyle/>
          <a:p>
            <a:r>
              <a:rPr lang="da-DK" sz="1200" dirty="0"/>
              <a:t>6 sites/slabs</a:t>
            </a:r>
          </a:p>
        </p:txBody>
      </p:sp>
      <p:sp>
        <p:nvSpPr>
          <p:cNvPr id="47" name="TextBox 46">
            <a:extLst>
              <a:ext uri="{FF2B5EF4-FFF2-40B4-BE49-F238E27FC236}">
                <a16:creationId xmlns:a16="http://schemas.microsoft.com/office/drawing/2014/main" id="{5011AED6-7878-1D13-9331-AB64ED87CAAA}"/>
              </a:ext>
            </a:extLst>
          </p:cNvPr>
          <p:cNvSpPr txBox="1"/>
          <p:nvPr/>
        </p:nvSpPr>
        <p:spPr>
          <a:xfrm>
            <a:off x="713635" y="2365629"/>
            <a:ext cx="1800493" cy="276999"/>
          </a:xfrm>
          <a:prstGeom prst="rect">
            <a:avLst/>
          </a:prstGeom>
          <a:noFill/>
        </p:spPr>
        <p:txBody>
          <a:bodyPr wrap="none" rtlCol="0">
            <a:spAutoFit/>
          </a:bodyPr>
          <a:lstStyle/>
          <a:p>
            <a:r>
              <a:rPr lang="da-DK" sz="1200" dirty="0"/>
              <a:t>*COOH + *H on all sites</a:t>
            </a:r>
          </a:p>
        </p:txBody>
      </p:sp>
      <p:sp>
        <p:nvSpPr>
          <p:cNvPr id="48" name="TextBox 47">
            <a:extLst>
              <a:ext uri="{FF2B5EF4-FFF2-40B4-BE49-F238E27FC236}">
                <a16:creationId xmlns:a16="http://schemas.microsoft.com/office/drawing/2014/main" id="{750E9098-C749-86AE-408E-61B6B0AF9691}"/>
              </a:ext>
            </a:extLst>
          </p:cNvPr>
          <p:cNvSpPr txBox="1"/>
          <p:nvPr/>
        </p:nvSpPr>
        <p:spPr>
          <a:xfrm>
            <a:off x="660618" y="3921315"/>
            <a:ext cx="1107996" cy="276999"/>
          </a:xfrm>
          <a:prstGeom prst="rect">
            <a:avLst/>
          </a:prstGeom>
          <a:noFill/>
        </p:spPr>
        <p:txBody>
          <a:bodyPr wrap="none" rtlCol="0">
            <a:spAutoFit/>
          </a:bodyPr>
          <a:lstStyle/>
          <a:p>
            <a:r>
              <a:rPr lang="da-DK" sz="1200" dirty="0"/>
              <a:t>5 pure metals</a:t>
            </a:r>
          </a:p>
        </p:txBody>
      </p:sp>
      <p:sp>
        <p:nvSpPr>
          <p:cNvPr id="49" name="TextBox 48">
            <a:extLst>
              <a:ext uri="{FF2B5EF4-FFF2-40B4-BE49-F238E27FC236}">
                <a16:creationId xmlns:a16="http://schemas.microsoft.com/office/drawing/2014/main" id="{CEB7BCF3-74D3-5DEC-63D7-EAA3B93AF0BD}"/>
              </a:ext>
            </a:extLst>
          </p:cNvPr>
          <p:cNvSpPr txBox="1"/>
          <p:nvPr/>
        </p:nvSpPr>
        <p:spPr>
          <a:xfrm>
            <a:off x="1570239" y="3344464"/>
            <a:ext cx="556563" cy="230832"/>
          </a:xfrm>
          <a:prstGeom prst="rect">
            <a:avLst/>
          </a:prstGeom>
          <a:noFill/>
        </p:spPr>
        <p:txBody>
          <a:bodyPr wrap="none" rtlCol="0">
            <a:spAutoFit/>
          </a:bodyPr>
          <a:lstStyle/>
          <a:p>
            <a:r>
              <a:rPr lang="en-GB" sz="900" dirty="0"/>
              <a:t>On-top</a:t>
            </a:r>
          </a:p>
        </p:txBody>
      </p:sp>
      <p:sp>
        <p:nvSpPr>
          <p:cNvPr id="50" name="TextBox 49">
            <a:extLst>
              <a:ext uri="{FF2B5EF4-FFF2-40B4-BE49-F238E27FC236}">
                <a16:creationId xmlns:a16="http://schemas.microsoft.com/office/drawing/2014/main" id="{B815842A-8FFC-1CB7-6881-E362867C54F4}"/>
              </a:ext>
            </a:extLst>
          </p:cNvPr>
          <p:cNvSpPr txBox="1"/>
          <p:nvPr/>
        </p:nvSpPr>
        <p:spPr>
          <a:xfrm>
            <a:off x="3895035" y="3341576"/>
            <a:ext cx="556563" cy="230832"/>
          </a:xfrm>
          <a:prstGeom prst="rect">
            <a:avLst/>
          </a:prstGeom>
          <a:noFill/>
        </p:spPr>
        <p:txBody>
          <a:bodyPr wrap="none" rtlCol="0">
            <a:spAutoFit/>
          </a:bodyPr>
          <a:lstStyle/>
          <a:p>
            <a:r>
              <a:rPr lang="en-GB" sz="900" dirty="0"/>
              <a:t>On-top</a:t>
            </a:r>
          </a:p>
        </p:txBody>
      </p:sp>
      <p:sp>
        <p:nvSpPr>
          <p:cNvPr id="51" name="TextBox 50">
            <a:extLst>
              <a:ext uri="{FF2B5EF4-FFF2-40B4-BE49-F238E27FC236}">
                <a16:creationId xmlns:a16="http://schemas.microsoft.com/office/drawing/2014/main" id="{AB5D2421-8E5A-5E10-4073-F569673907D2}"/>
              </a:ext>
            </a:extLst>
          </p:cNvPr>
          <p:cNvSpPr txBox="1"/>
          <p:nvPr/>
        </p:nvSpPr>
        <p:spPr>
          <a:xfrm>
            <a:off x="5549564" y="3347893"/>
            <a:ext cx="556563" cy="230832"/>
          </a:xfrm>
          <a:prstGeom prst="rect">
            <a:avLst/>
          </a:prstGeom>
          <a:noFill/>
        </p:spPr>
        <p:txBody>
          <a:bodyPr wrap="none" rtlCol="0">
            <a:spAutoFit/>
          </a:bodyPr>
          <a:lstStyle/>
          <a:p>
            <a:r>
              <a:rPr lang="en-GB" sz="900" dirty="0"/>
              <a:t>On-top</a:t>
            </a:r>
          </a:p>
        </p:txBody>
      </p:sp>
      <p:sp>
        <p:nvSpPr>
          <p:cNvPr id="52" name="TextBox 51">
            <a:extLst>
              <a:ext uri="{FF2B5EF4-FFF2-40B4-BE49-F238E27FC236}">
                <a16:creationId xmlns:a16="http://schemas.microsoft.com/office/drawing/2014/main" id="{F6994B11-3115-F930-F1EB-1885D11A12E7}"/>
              </a:ext>
            </a:extLst>
          </p:cNvPr>
          <p:cNvSpPr txBox="1"/>
          <p:nvPr/>
        </p:nvSpPr>
        <p:spPr>
          <a:xfrm>
            <a:off x="3326533" y="3348963"/>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6118065" y="3357124"/>
            <a:ext cx="556563" cy="230832"/>
          </a:xfrm>
          <a:prstGeom prst="rect">
            <a:avLst/>
          </a:prstGeom>
          <a:noFill/>
        </p:spPr>
        <p:txBody>
          <a:bodyPr wrap="none" rtlCol="0">
            <a:spAutoFit/>
          </a:bodyPr>
          <a:lstStyle/>
          <a:p>
            <a:r>
              <a:rPr lang="en-GB" sz="900" dirty="0"/>
              <a:t>On-top</a:t>
            </a:r>
          </a:p>
        </p:txBody>
      </p:sp>
      <p:sp>
        <p:nvSpPr>
          <p:cNvPr id="54" name="Oval 53">
            <a:extLst>
              <a:ext uri="{FF2B5EF4-FFF2-40B4-BE49-F238E27FC236}">
                <a16:creationId xmlns:a16="http://schemas.microsoft.com/office/drawing/2014/main" id="{B26AF387-8CE1-5088-C52B-3E48246A6FA5}"/>
              </a:ext>
            </a:extLst>
          </p:cNvPr>
          <p:cNvSpPr>
            <a:spLocks noChangeAspect="1"/>
          </p:cNvSpPr>
          <p:nvPr/>
        </p:nvSpPr>
        <p:spPr>
          <a:xfrm>
            <a:off x="1194076" y="314439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TextBox 54">
            <a:extLst>
              <a:ext uri="{FF2B5EF4-FFF2-40B4-BE49-F238E27FC236}">
                <a16:creationId xmlns:a16="http://schemas.microsoft.com/office/drawing/2014/main" id="{98A0E868-3883-E382-6ADA-1378A62B408F}"/>
              </a:ext>
            </a:extLst>
          </p:cNvPr>
          <p:cNvSpPr txBox="1"/>
          <p:nvPr/>
        </p:nvSpPr>
        <p:spPr>
          <a:xfrm>
            <a:off x="857832" y="3344464"/>
            <a:ext cx="761747" cy="230832"/>
          </a:xfrm>
          <a:prstGeom prst="rect">
            <a:avLst/>
          </a:prstGeom>
          <a:noFill/>
        </p:spPr>
        <p:txBody>
          <a:bodyPr wrap="none" rtlCol="0">
            <a:spAutoFit/>
          </a:bodyPr>
          <a:lstStyle/>
          <a:p>
            <a:r>
              <a:rPr lang="en-GB" sz="900" dirty="0"/>
              <a:t>Hollow-site</a:t>
            </a:r>
          </a:p>
        </p:txBody>
      </p:sp>
      <p:sp>
        <p:nvSpPr>
          <p:cNvPr id="57" name="TextBox 56">
            <a:extLst>
              <a:ext uri="{FF2B5EF4-FFF2-40B4-BE49-F238E27FC236}">
                <a16:creationId xmlns:a16="http://schemas.microsoft.com/office/drawing/2014/main" id="{93A696CC-F25D-B2F3-CF59-82BC5468A2CA}"/>
              </a:ext>
            </a:extLst>
          </p:cNvPr>
          <p:cNvSpPr txBox="1"/>
          <p:nvPr/>
        </p:nvSpPr>
        <p:spPr>
          <a:xfrm>
            <a:off x="7898576" y="3625900"/>
            <a:ext cx="1058303" cy="276999"/>
          </a:xfrm>
          <a:prstGeom prst="rect">
            <a:avLst/>
          </a:prstGeom>
          <a:noFill/>
        </p:spPr>
        <p:txBody>
          <a:bodyPr wrap="none" rtlCol="0">
            <a:spAutoFit/>
          </a:bodyPr>
          <a:lstStyle/>
          <a:p>
            <a:r>
              <a:rPr lang="da-DK" sz="1200" dirty="0"/>
              <a:t>17 HEA slabs</a:t>
            </a:r>
          </a:p>
        </p:txBody>
      </p:sp>
      <p:pic>
        <p:nvPicPr>
          <p:cNvPr id="58" name="Picture 57" descr="A picture containing antenna&#10;&#10;Description automatically generated">
            <a:extLst>
              <a:ext uri="{FF2B5EF4-FFF2-40B4-BE49-F238E27FC236}">
                <a16:creationId xmlns:a16="http://schemas.microsoft.com/office/drawing/2014/main" id="{F418359C-BE9D-D3F6-7449-AC0DB139A38F}"/>
              </a:ext>
            </a:extLst>
          </p:cNvPr>
          <p:cNvPicPr>
            <a:picLocks noChangeAspect="1"/>
          </p:cNvPicPr>
          <p:nvPr/>
        </p:nvPicPr>
        <p:blipFill rotWithShape="1">
          <a:blip r:embed="rId2"/>
          <a:srcRect t="7751"/>
          <a:stretch/>
        </p:blipFill>
        <p:spPr>
          <a:xfrm>
            <a:off x="7649346" y="3370018"/>
            <a:ext cx="1570016" cy="287608"/>
          </a:xfrm>
          <a:prstGeom prst="rect">
            <a:avLst/>
          </a:prstGeom>
        </p:spPr>
      </p:pic>
      <p:sp>
        <p:nvSpPr>
          <p:cNvPr id="66" name="TextBox 65">
            <a:extLst>
              <a:ext uri="{FF2B5EF4-FFF2-40B4-BE49-F238E27FC236}">
                <a16:creationId xmlns:a16="http://schemas.microsoft.com/office/drawing/2014/main" id="{1E0867F7-9CD8-77E3-88C2-C52D759FAC95}"/>
              </a:ext>
            </a:extLst>
          </p:cNvPr>
          <p:cNvSpPr txBox="1"/>
          <p:nvPr/>
        </p:nvSpPr>
        <p:spPr>
          <a:xfrm>
            <a:off x="8107181" y="2923221"/>
            <a:ext cx="654346" cy="338554"/>
          </a:xfrm>
          <a:prstGeom prst="rect">
            <a:avLst/>
          </a:prstGeom>
          <a:noFill/>
        </p:spPr>
        <p:txBody>
          <a:bodyPr wrap="none" rtlCol="0">
            <a:spAutoFit/>
          </a:bodyPr>
          <a:lstStyle/>
          <a:p>
            <a:r>
              <a:rPr lang="da-DK" sz="1600" dirty="0"/>
              <a:t>Slabs</a:t>
            </a:r>
          </a:p>
        </p:txBody>
      </p:sp>
      <p:sp>
        <p:nvSpPr>
          <p:cNvPr id="72" name="TextBox 71">
            <a:extLst>
              <a:ext uri="{FF2B5EF4-FFF2-40B4-BE49-F238E27FC236}">
                <a16:creationId xmlns:a16="http://schemas.microsoft.com/office/drawing/2014/main" id="{27B4846C-83E2-EB55-4B8B-D2C0FAD18744}"/>
              </a:ext>
            </a:extLst>
          </p:cNvPr>
          <p:cNvSpPr txBox="1"/>
          <p:nvPr/>
        </p:nvSpPr>
        <p:spPr>
          <a:xfrm>
            <a:off x="7895390" y="3813521"/>
            <a:ext cx="1141659" cy="276999"/>
          </a:xfrm>
          <a:prstGeom prst="rect">
            <a:avLst/>
          </a:prstGeom>
          <a:noFill/>
        </p:spPr>
        <p:txBody>
          <a:bodyPr wrap="none" rtlCol="0">
            <a:spAutoFit/>
          </a:bodyPr>
          <a:lstStyle/>
          <a:p>
            <a:r>
              <a:rPr lang="da-DK" sz="1200" dirty="0"/>
              <a:t>100 HEA slabs</a:t>
            </a:r>
          </a:p>
        </p:txBody>
      </p:sp>
      <p:pic>
        <p:nvPicPr>
          <p:cNvPr id="73" name="Picture 72" descr="A picture containing antenna&#10;&#10;Description automatically generated">
            <a:extLst>
              <a:ext uri="{FF2B5EF4-FFF2-40B4-BE49-F238E27FC236}">
                <a16:creationId xmlns:a16="http://schemas.microsoft.com/office/drawing/2014/main" id="{A01EEC76-9585-E312-C1EF-6ECB0FAB9D77}"/>
              </a:ext>
            </a:extLst>
          </p:cNvPr>
          <p:cNvPicPr>
            <a:picLocks noChangeAspect="1"/>
          </p:cNvPicPr>
          <p:nvPr/>
        </p:nvPicPr>
        <p:blipFill rotWithShape="1">
          <a:blip r:embed="rId2"/>
          <a:srcRect t="7751"/>
          <a:stretch/>
        </p:blipFill>
        <p:spPr>
          <a:xfrm>
            <a:off x="9955795" y="3370018"/>
            <a:ext cx="1570016" cy="287608"/>
          </a:xfrm>
          <a:prstGeom prst="rect">
            <a:avLst/>
          </a:prstGeom>
        </p:spPr>
      </p:pic>
      <p:sp>
        <p:nvSpPr>
          <p:cNvPr id="74" name="TextBox 73">
            <a:extLst>
              <a:ext uri="{FF2B5EF4-FFF2-40B4-BE49-F238E27FC236}">
                <a16:creationId xmlns:a16="http://schemas.microsoft.com/office/drawing/2014/main" id="{C6E0AA09-41B7-8E27-A110-CA5B19157295}"/>
              </a:ext>
            </a:extLst>
          </p:cNvPr>
          <p:cNvSpPr txBox="1"/>
          <p:nvPr/>
        </p:nvSpPr>
        <p:spPr>
          <a:xfrm>
            <a:off x="10413630" y="2923221"/>
            <a:ext cx="654346" cy="338554"/>
          </a:xfrm>
          <a:prstGeom prst="rect">
            <a:avLst/>
          </a:prstGeom>
          <a:noFill/>
        </p:spPr>
        <p:txBody>
          <a:bodyPr wrap="none" rtlCol="0">
            <a:spAutoFit/>
          </a:bodyPr>
          <a:lstStyle/>
          <a:p>
            <a:r>
              <a:rPr lang="da-DK" sz="1600" dirty="0"/>
              <a:t>Slabs</a:t>
            </a:r>
          </a:p>
        </p:txBody>
      </p:sp>
      <p:pic>
        <p:nvPicPr>
          <p:cNvPr id="78" name="Picture 77" descr="Chart, bubble chart&#10;&#10;Description automatically generated">
            <a:extLst>
              <a:ext uri="{FF2B5EF4-FFF2-40B4-BE49-F238E27FC236}">
                <a16:creationId xmlns:a16="http://schemas.microsoft.com/office/drawing/2014/main" id="{2B9A2CF1-EFEE-3235-56FC-DC9C69B7CF11}"/>
              </a:ext>
            </a:extLst>
          </p:cNvPr>
          <p:cNvPicPr>
            <a:picLocks noChangeAspect="1"/>
          </p:cNvPicPr>
          <p:nvPr/>
        </p:nvPicPr>
        <p:blipFill rotWithShape="1">
          <a:blip r:embed="rId6"/>
          <a:srcRect l="13356" t="26889" r="22197" b="30417"/>
          <a:stretch/>
        </p:blipFill>
        <p:spPr>
          <a:xfrm>
            <a:off x="7382624" y="4009390"/>
            <a:ext cx="2103461" cy="1517456"/>
          </a:xfrm>
          <a:prstGeom prst="rect">
            <a:avLst/>
          </a:prstGeom>
        </p:spPr>
      </p:pic>
      <p:sp>
        <p:nvSpPr>
          <p:cNvPr id="16" name="TextBox 15">
            <a:extLst>
              <a:ext uri="{FF2B5EF4-FFF2-40B4-BE49-F238E27FC236}">
                <a16:creationId xmlns:a16="http://schemas.microsoft.com/office/drawing/2014/main" id="{BDD591CD-99CE-937D-D188-B6053B1717C4}"/>
              </a:ext>
            </a:extLst>
          </p:cNvPr>
          <p:cNvSpPr txBox="1"/>
          <p:nvPr/>
        </p:nvSpPr>
        <p:spPr>
          <a:xfrm>
            <a:off x="2987956" y="3889590"/>
            <a:ext cx="1107996" cy="276999"/>
          </a:xfrm>
          <a:prstGeom prst="rect">
            <a:avLst/>
          </a:prstGeom>
          <a:noFill/>
        </p:spPr>
        <p:txBody>
          <a:bodyPr wrap="none" rtlCol="0">
            <a:spAutoFit/>
          </a:bodyPr>
          <a:lstStyle/>
          <a:p>
            <a:r>
              <a:rPr lang="da-DK" sz="1200" dirty="0"/>
              <a:t>5 pure metals</a:t>
            </a:r>
          </a:p>
        </p:txBody>
      </p:sp>
      <p:sp>
        <p:nvSpPr>
          <p:cNvPr id="27" name="TextBox 26">
            <a:extLst>
              <a:ext uri="{FF2B5EF4-FFF2-40B4-BE49-F238E27FC236}">
                <a16:creationId xmlns:a16="http://schemas.microsoft.com/office/drawing/2014/main" id="{DB6B7A70-8CA3-9935-5FBD-FC74083EBFB6}"/>
              </a:ext>
            </a:extLst>
          </p:cNvPr>
          <p:cNvSpPr txBox="1"/>
          <p:nvPr/>
        </p:nvSpPr>
        <p:spPr>
          <a:xfrm>
            <a:off x="5265748" y="3885414"/>
            <a:ext cx="1107996" cy="276999"/>
          </a:xfrm>
          <a:prstGeom prst="rect">
            <a:avLst/>
          </a:prstGeom>
          <a:noFill/>
        </p:spPr>
        <p:txBody>
          <a:bodyPr wrap="none" rtlCol="0">
            <a:spAutoFit/>
          </a:bodyPr>
          <a:lstStyle/>
          <a:p>
            <a:r>
              <a:rPr lang="da-DK" sz="1200" dirty="0"/>
              <a:t>5 pure metals</a:t>
            </a:r>
          </a:p>
        </p:txBody>
      </p:sp>
      <p:pic>
        <p:nvPicPr>
          <p:cNvPr id="28" name="Picture 27" descr="Bubble chart&#10;&#10;Description automatically generated">
            <a:extLst>
              <a:ext uri="{FF2B5EF4-FFF2-40B4-BE49-F238E27FC236}">
                <a16:creationId xmlns:a16="http://schemas.microsoft.com/office/drawing/2014/main" id="{FA526EED-E67E-0BFD-A4B5-021AA0A9298B}"/>
              </a:ext>
            </a:extLst>
          </p:cNvPr>
          <p:cNvPicPr>
            <a:picLocks noChangeAspect="1"/>
          </p:cNvPicPr>
          <p:nvPr/>
        </p:nvPicPr>
        <p:blipFill rotWithShape="1">
          <a:blip r:embed="rId7"/>
          <a:srcRect l="17759" t="23254" r="20239" b="30017"/>
          <a:stretch/>
        </p:blipFill>
        <p:spPr>
          <a:xfrm>
            <a:off x="9800404" y="4023913"/>
            <a:ext cx="1844749" cy="1514018"/>
          </a:xfrm>
          <a:prstGeom prst="rect">
            <a:avLst/>
          </a:prstGeom>
        </p:spPr>
      </p:pic>
      <p:sp>
        <p:nvSpPr>
          <p:cNvPr id="30" name="TextBox 29">
            <a:extLst>
              <a:ext uri="{FF2B5EF4-FFF2-40B4-BE49-F238E27FC236}">
                <a16:creationId xmlns:a16="http://schemas.microsoft.com/office/drawing/2014/main" id="{30F36786-DD86-CBBF-15E5-1C375756DFAA}"/>
              </a:ext>
            </a:extLst>
          </p:cNvPr>
          <p:cNvSpPr txBox="1"/>
          <p:nvPr/>
        </p:nvSpPr>
        <p:spPr>
          <a:xfrm>
            <a:off x="10151948" y="3702270"/>
            <a:ext cx="1107996" cy="276999"/>
          </a:xfrm>
          <a:prstGeom prst="rect">
            <a:avLst/>
          </a:prstGeom>
          <a:noFill/>
        </p:spPr>
        <p:txBody>
          <a:bodyPr wrap="none" rtlCol="0">
            <a:spAutoFit/>
          </a:bodyPr>
          <a:lstStyle/>
          <a:p>
            <a:r>
              <a:rPr lang="da-DK" sz="1200" dirty="0"/>
              <a:t>5 pure metals</a:t>
            </a:r>
          </a:p>
        </p:txBody>
      </p:sp>
    </p:spTree>
    <p:extLst>
      <p:ext uri="{BB962C8B-B14F-4D97-AF65-F5344CB8AC3E}">
        <p14:creationId xmlns:p14="http://schemas.microsoft.com/office/powerpoint/2010/main" val="775375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a:xfrm>
            <a:off x="588963" y="620714"/>
            <a:ext cx="7222843" cy="465076"/>
          </a:xfrm>
        </p:spPr>
        <p:txBody>
          <a:bodyPr/>
          <a:lstStyle/>
          <a:p>
            <a:r>
              <a:rPr lang="en-GB" dirty="0"/>
              <a:t>DFT calculations performed – Swim rings</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52</a:t>
            </a:fld>
            <a:endParaRPr lang="da-DK" dirty="0"/>
          </a:p>
        </p:txBody>
      </p:sp>
      <p:sp>
        <p:nvSpPr>
          <p:cNvPr id="6" name="TextBox 5">
            <a:extLst>
              <a:ext uri="{FF2B5EF4-FFF2-40B4-BE49-F238E27FC236}">
                <a16:creationId xmlns:a16="http://schemas.microsoft.com/office/drawing/2014/main" id="{C485A07A-FBAF-1EAF-9DE0-C274593AEA19}"/>
              </a:ext>
            </a:extLst>
          </p:cNvPr>
          <p:cNvSpPr txBox="1"/>
          <p:nvPr/>
        </p:nvSpPr>
        <p:spPr>
          <a:xfrm>
            <a:off x="3018280" y="3651774"/>
            <a:ext cx="1640193" cy="461665"/>
          </a:xfrm>
          <a:prstGeom prst="rect">
            <a:avLst/>
          </a:prstGeom>
          <a:noFill/>
        </p:spPr>
        <p:txBody>
          <a:bodyPr wrap="none" rtlCol="0">
            <a:spAutoFit/>
          </a:bodyPr>
          <a:lstStyle/>
          <a:p>
            <a:r>
              <a:rPr lang="da-DK" sz="1200" dirty="0"/>
              <a:t>20 slabs/</a:t>
            </a:r>
            <a:r>
              <a:rPr lang="da-DK" sz="1200" dirty="0" err="1"/>
              <a:t>combination</a:t>
            </a:r>
            <a:endParaRPr lang="da-DK" sz="1200" dirty="0"/>
          </a:p>
          <a:p>
            <a:r>
              <a:rPr lang="da-DK" sz="1200" dirty="0"/>
              <a:t>120 total</a:t>
            </a:r>
          </a:p>
        </p:txBody>
      </p:sp>
      <p:pic>
        <p:nvPicPr>
          <p:cNvPr id="7" name="Picture 6" descr="A picture containing antenna&#10;&#10;Description automatically generated">
            <a:extLst>
              <a:ext uri="{FF2B5EF4-FFF2-40B4-BE49-F238E27FC236}">
                <a16:creationId xmlns:a16="http://schemas.microsoft.com/office/drawing/2014/main" id="{71DB4306-F4A0-F47D-EC2D-D86A5CA39A47}"/>
              </a:ext>
            </a:extLst>
          </p:cNvPr>
          <p:cNvPicPr>
            <a:picLocks noChangeAspect="1"/>
          </p:cNvPicPr>
          <p:nvPr/>
        </p:nvPicPr>
        <p:blipFill rotWithShape="1">
          <a:blip r:embed="rId2"/>
          <a:srcRect t="7751"/>
          <a:stretch/>
        </p:blipFill>
        <p:spPr>
          <a:xfrm>
            <a:off x="3109066" y="3356256"/>
            <a:ext cx="1570016" cy="287608"/>
          </a:xfrm>
          <a:prstGeom prst="rect">
            <a:avLst/>
          </a:prstGeom>
        </p:spPr>
      </p:pic>
      <p:sp>
        <p:nvSpPr>
          <p:cNvPr id="15" name="TextBox 14">
            <a:extLst>
              <a:ext uri="{FF2B5EF4-FFF2-40B4-BE49-F238E27FC236}">
                <a16:creationId xmlns:a16="http://schemas.microsoft.com/office/drawing/2014/main" id="{C8B7F862-D432-FCD0-208F-797423363CF7}"/>
              </a:ext>
            </a:extLst>
          </p:cNvPr>
          <p:cNvSpPr txBox="1"/>
          <p:nvPr/>
        </p:nvSpPr>
        <p:spPr>
          <a:xfrm>
            <a:off x="2979029" y="2365629"/>
            <a:ext cx="745717" cy="276999"/>
          </a:xfrm>
          <a:prstGeom prst="rect">
            <a:avLst/>
          </a:prstGeom>
          <a:noFill/>
        </p:spPr>
        <p:txBody>
          <a:bodyPr wrap="none" rtlCol="0">
            <a:spAutoFit/>
          </a:bodyPr>
          <a:lstStyle/>
          <a:p>
            <a:r>
              <a:rPr lang="da-DK" sz="1200" b="1" dirty="0"/>
              <a:t>*COOH </a:t>
            </a:r>
          </a:p>
        </p:txBody>
      </p:sp>
      <p:sp>
        <p:nvSpPr>
          <p:cNvPr id="17" name="TextBox 16">
            <a:extLst>
              <a:ext uri="{FF2B5EF4-FFF2-40B4-BE49-F238E27FC236}">
                <a16:creationId xmlns:a16="http://schemas.microsoft.com/office/drawing/2014/main" id="{A28425E4-5A84-AA6D-8863-78FF69B52617}"/>
              </a:ext>
            </a:extLst>
          </p:cNvPr>
          <p:cNvSpPr txBox="1"/>
          <p:nvPr/>
        </p:nvSpPr>
        <p:spPr>
          <a:xfrm>
            <a:off x="5303683" y="3675657"/>
            <a:ext cx="1640193" cy="461665"/>
          </a:xfrm>
          <a:prstGeom prst="rect">
            <a:avLst/>
          </a:prstGeom>
          <a:noFill/>
        </p:spPr>
        <p:txBody>
          <a:bodyPr wrap="none" rtlCol="0">
            <a:spAutoFit/>
          </a:bodyPr>
          <a:lstStyle/>
          <a:p>
            <a:r>
              <a:rPr lang="da-DK" sz="1200" dirty="0"/>
              <a:t>20 slabs/</a:t>
            </a:r>
            <a:r>
              <a:rPr lang="da-DK" sz="1200" dirty="0" err="1"/>
              <a:t>combination</a:t>
            </a:r>
            <a:endParaRPr lang="da-DK" sz="1200" dirty="0"/>
          </a:p>
          <a:p>
            <a:r>
              <a:rPr lang="da-DK" sz="1200" dirty="0"/>
              <a:t>120 total</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5390767" y="3362179"/>
            <a:ext cx="1570016" cy="287608"/>
          </a:xfrm>
          <a:prstGeom prst="rect">
            <a:avLst/>
          </a:prstGeom>
        </p:spPr>
      </p:pic>
      <p:sp>
        <p:nvSpPr>
          <p:cNvPr id="26" name="TextBox 25">
            <a:extLst>
              <a:ext uri="{FF2B5EF4-FFF2-40B4-BE49-F238E27FC236}">
                <a16:creationId xmlns:a16="http://schemas.microsoft.com/office/drawing/2014/main" id="{1DB27764-EBB8-949E-6056-3942A91DAAFB}"/>
              </a:ext>
            </a:extLst>
          </p:cNvPr>
          <p:cNvSpPr txBox="1"/>
          <p:nvPr/>
        </p:nvSpPr>
        <p:spPr>
          <a:xfrm>
            <a:off x="5363608" y="2365629"/>
            <a:ext cx="1085554" cy="276999"/>
          </a:xfrm>
          <a:prstGeom prst="rect">
            <a:avLst/>
          </a:prstGeom>
          <a:noFill/>
        </p:spPr>
        <p:txBody>
          <a:bodyPr wrap="none" rtlCol="0">
            <a:spAutoFit/>
          </a:bodyPr>
          <a:lstStyle/>
          <a:p>
            <a:r>
              <a:rPr lang="da-DK" sz="1200" b="1" dirty="0"/>
              <a:t>*H + *COOH</a:t>
            </a:r>
          </a:p>
        </p:txBody>
      </p:sp>
      <p:sp>
        <p:nvSpPr>
          <p:cNvPr id="38" name="TextBox 37">
            <a:extLst>
              <a:ext uri="{FF2B5EF4-FFF2-40B4-BE49-F238E27FC236}">
                <a16:creationId xmlns:a16="http://schemas.microsoft.com/office/drawing/2014/main" id="{FF62A83B-A956-8360-88E2-23687AA3F2F9}"/>
              </a:ext>
            </a:extLst>
          </p:cNvPr>
          <p:cNvSpPr txBox="1"/>
          <p:nvPr/>
        </p:nvSpPr>
        <p:spPr>
          <a:xfrm>
            <a:off x="699148" y="3682758"/>
            <a:ext cx="1640193" cy="461665"/>
          </a:xfrm>
          <a:prstGeom prst="rect">
            <a:avLst/>
          </a:prstGeom>
          <a:noFill/>
        </p:spPr>
        <p:txBody>
          <a:bodyPr wrap="none" rtlCol="0">
            <a:spAutoFit/>
          </a:bodyPr>
          <a:lstStyle/>
          <a:p>
            <a:r>
              <a:rPr lang="da-DK" sz="1200" dirty="0"/>
              <a:t>20 slabs/</a:t>
            </a:r>
            <a:r>
              <a:rPr lang="da-DK" sz="1200" dirty="0" err="1"/>
              <a:t>combination</a:t>
            </a:r>
            <a:endParaRPr lang="da-DK" sz="1200" dirty="0"/>
          </a:p>
          <a:p>
            <a:r>
              <a:rPr lang="da-DK" sz="1200" dirty="0"/>
              <a:t>120 total</a:t>
            </a:r>
          </a:p>
        </p:txBody>
      </p:sp>
      <p:pic>
        <p:nvPicPr>
          <p:cNvPr id="39" name="Picture 38" descr="A picture containing antenna&#10;&#10;Description automatically generated">
            <a:extLst>
              <a:ext uri="{FF2B5EF4-FFF2-40B4-BE49-F238E27FC236}">
                <a16:creationId xmlns:a16="http://schemas.microsoft.com/office/drawing/2014/main" id="{6223B09F-AAC0-9570-DB6D-A57DFCEBB743}"/>
              </a:ext>
            </a:extLst>
          </p:cNvPr>
          <p:cNvPicPr>
            <a:picLocks noChangeAspect="1"/>
          </p:cNvPicPr>
          <p:nvPr/>
        </p:nvPicPr>
        <p:blipFill rotWithShape="1">
          <a:blip r:embed="rId2"/>
          <a:srcRect t="7751"/>
          <a:stretch/>
        </p:blipFill>
        <p:spPr>
          <a:xfrm>
            <a:off x="777521" y="3368669"/>
            <a:ext cx="1570016" cy="287608"/>
          </a:xfrm>
          <a:prstGeom prst="rect">
            <a:avLst/>
          </a:prstGeom>
        </p:spPr>
      </p:pic>
      <p:sp>
        <p:nvSpPr>
          <p:cNvPr id="40" name="Oval 39">
            <a:extLst>
              <a:ext uri="{FF2B5EF4-FFF2-40B4-BE49-F238E27FC236}">
                <a16:creationId xmlns:a16="http://schemas.microsoft.com/office/drawing/2014/main" id="{3D1CF660-735D-8B7F-EA1E-E8169E232B66}"/>
              </a:ext>
            </a:extLst>
          </p:cNvPr>
          <p:cNvSpPr>
            <a:spLocks noChangeAspect="1"/>
          </p:cNvSpPr>
          <p:nvPr/>
        </p:nvSpPr>
        <p:spPr>
          <a:xfrm>
            <a:off x="3704892" y="2921901"/>
            <a:ext cx="317806" cy="317806"/>
          </a:xfrm>
          <a:prstGeom prst="ellipse">
            <a:avLst/>
          </a:prstGeom>
          <a:solidFill>
            <a:schemeClr val="bg1">
              <a:lumMod val="65000"/>
            </a:schemeClr>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017B3D80-37BB-25C4-F725-9445F70F675E}"/>
              </a:ext>
            </a:extLst>
          </p:cNvPr>
          <p:cNvSpPr>
            <a:spLocks noChangeAspect="1"/>
          </p:cNvSpPr>
          <p:nvPr/>
        </p:nvSpPr>
        <p:spPr>
          <a:xfrm>
            <a:off x="3493144" y="2797501"/>
            <a:ext cx="252000" cy="252000"/>
          </a:xfrm>
          <a:prstGeom prst="ellipse">
            <a:avLst/>
          </a:prstGeom>
          <a:solidFill>
            <a:srgbClr val="FF0C0D"/>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4618B846-4C3B-98FA-3F35-A571972F19A7}"/>
              </a:ext>
            </a:extLst>
          </p:cNvPr>
          <p:cNvSpPr>
            <a:spLocks noChangeAspect="1"/>
          </p:cNvSpPr>
          <p:nvPr/>
        </p:nvSpPr>
        <p:spPr>
          <a:xfrm>
            <a:off x="3659019" y="27062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3" name="Straight Connector 42">
            <a:extLst>
              <a:ext uri="{FF2B5EF4-FFF2-40B4-BE49-F238E27FC236}">
                <a16:creationId xmlns:a16="http://schemas.microsoft.com/office/drawing/2014/main" id="{165C59B0-355F-C017-AD4E-0CB5165C3EB2}"/>
              </a:ext>
            </a:extLst>
          </p:cNvPr>
          <p:cNvCxnSpPr>
            <a:cxnSpLocks/>
          </p:cNvCxnSpPr>
          <p:nvPr/>
        </p:nvCxnSpPr>
        <p:spPr>
          <a:xfrm>
            <a:off x="1533975" y="324362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6DCF99-A2C6-632A-4F77-35BE877247D3}"/>
              </a:ext>
            </a:extLst>
          </p:cNvPr>
          <p:cNvCxnSpPr>
            <a:cxnSpLocks/>
          </p:cNvCxnSpPr>
          <p:nvPr/>
        </p:nvCxnSpPr>
        <p:spPr>
          <a:xfrm>
            <a:off x="3863795" y="323400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DC1DBE-E8E0-2C8F-88D6-C25F816F5C55}"/>
              </a:ext>
            </a:extLst>
          </p:cNvPr>
          <p:cNvSpPr>
            <a:spLocks noChangeAspect="1"/>
          </p:cNvSpPr>
          <p:nvPr/>
        </p:nvSpPr>
        <p:spPr>
          <a:xfrm>
            <a:off x="3984198" y="2806120"/>
            <a:ext cx="252000" cy="252000"/>
          </a:xfrm>
          <a:prstGeom prst="ellipse">
            <a:avLst/>
          </a:prstGeom>
          <a:solidFill>
            <a:srgbClr val="FF0C0D"/>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TextBox 46">
            <a:extLst>
              <a:ext uri="{FF2B5EF4-FFF2-40B4-BE49-F238E27FC236}">
                <a16:creationId xmlns:a16="http://schemas.microsoft.com/office/drawing/2014/main" id="{5011AED6-7878-1D13-9331-AB64ED87CAAA}"/>
              </a:ext>
            </a:extLst>
          </p:cNvPr>
          <p:cNvSpPr txBox="1"/>
          <p:nvPr/>
        </p:nvSpPr>
        <p:spPr>
          <a:xfrm>
            <a:off x="746003" y="2365629"/>
            <a:ext cx="373820" cy="276999"/>
          </a:xfrm>
          <a:prstGeom prst="rect">
            <a:avLst/>
          </a:prstGeom>
          <a:noFill/>
        </p:spPr>
        <p:txBody>
          <a:bodyPr wrap="none" rtlCol="0">
            <a:spAutoFit/>
          </a:bodyPr>
          <a:lstStyle/>
          <a:p>
            <a:r>
              <a:rPr lang="da-DK" sz="1200" b="1" dirty="0"/>
              <a:t>*H</a:t>
            </a:r>
          </a:p>
        </p:txBody>
      </p:sp>
      <p:sp>
        <p:nvSpPr>
          <p:cNvPr id="49" name="TextBox 48">
            <a:extLst>
              <a:ext uri="{FF2B5EF4-FFF2-40B4-BE49-F238E27FC236}">
                <a16:creationId xmlns:a16="http://schemas.microsoft.com/office/drawing/2014/main" id="{CEB7BCF3-74D3-5DEC-63D7-EAA3B93AF0BD}"/>
              </a:ext>
            </a:extLst>
          </p:cNvPr>
          <p:cNvSpPr txBox="1"/>
          <p:nvPr/>
        </p:nvSpPr>
        <p:spPr>
          <a:xfrm>
            <a:off x="3625607" y="3344464"/>
            <a:ext cx="556563" cy="230832"/>
          </a:xfrm>
          <a:prstGeom prst="rect">
            <a:avLst/>
          </a:prstGeom>
          <a:noFill/>
        </p:spPr>
        <p:txBody>
          <a:bodyPr wrap="none" rtlCol="0">
            <a:spAutoFit/>
          </a:bodyPr>
          <a:lstStyle/>
          <a:p>
            <a:r>
              <a:rPr lang="en-GB" sz="900" dirty="0"/>
              <a:t>On-top</a:t>
            </a:r>
          </a:p>
        </p:txBody>
      </p:sp>
      <p:sp>
        <p:nvSpPr>
          <p:cNvPr id="54" name="Oval 53">
            <a:extLst>
              <a:ext uri="{FF2B5EF4-FFF2-40B4-BE49-F238E27FC236}">
                <a16:creationId xmlns:a16="http://schemas.microsoft.com/office/drawing/2014/main" id="{B26AF387-8CE1-5088-C52B-3E48246A6FA5}"/>
              </a:ext>
            </a:extLst>
          </p:cNvPr>
          <p:cNvSpPr>
            <a:spLocks noChangeAspect="1"/>
          </p:cNvSpPr>
          <p:nvPr/>
        </p:nvSpPr>
        <p:spPr>
          <a:xfrm>
            <a:off x="1477296" y="314439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TextBox 54">
            <a:extLst>
              <a:ext uri="{FF2B5EF4-FFF2-40B4-BE49-F238E27FC236}">
                <a16:creationId xmlns:a16="http://schemas.microsoft.com/office/drawing/2014/main" id="{98A0E868-3883-E382-6ADA-1378A62B408F}"/>
              </a:ext>
            </a:extLst>
          </p:cNvPr>
          <p:cNvSpPr txBox="1"/>
          <p:nvPr/>
        </p:nvSpPr>
        <p:spPr>
          <a:xfrm>
            <a:off x="1141052" y="3344464"/>
            <a:ext cx="761747" cy="230832"/>
          </a:xfrm>
          <a:prstGeom prst="rect">
            <a:avLst/>
          </a:prstGeom>
          <a:noFill/>
        </p:spPr>
        <p:txBody>
          <a:bodyPr wrap="none" rtlCol="0">
            <a:spAutoFit/>
          </a:bodyPr>
          <a:lstStyle/>
          <a:p>
            <a:r>
              <a:rPr lang="en-GB" sz="900" dirty="0"/>
              <a:t>Hollow-site</a:t>
            </a:r>
          </a:p>
        </p:txBody>
      </p:sp>
      <p:sp>
        <p:nvSpPr>
          <p:cNvPr id="57" name="TextBox 56">
            <a:extLst>
              <a:ext uri="{FF2B5EF4-FFF2-40B4-BE49-F238E27FC236}">
                <a16:creationId xmlns:a16="http://schemas.microsoft.com/office/drawing/2014/main" id="{93A696CC-F25D-B2F3-CF59-82BC5468A2CA}"/>
              </a:ext>
            </a:extLst>
          </p:cNvPr>
          <p:cNvSpPr txBox="1"/>
          <p:nvPr/>
        </p:nvSpPr>
        <p:spPr>
          <a:xfrm>
            <a:off x="7615356" y="3625900"/>
            <a:ext cx="1640193" cy="461665"/>
          </a:xfrm>
          <a:prstGeom prst="rect">
            <a:avLst/>
          </a:prstGeom>
          <a:noFill/>
        </p:spPr>
        <p:txBody>
          <a:bodyPr wrap="none" rtlCol="0">
            <a:spAutoFit/>
          </a:bodyPr>
          <a:lstStyle/>
          <a:p>
            <a:r>
              <a:rPr lang="da-DK" sz="1200" dirty="0"/>
              <a:t>20 slabs/</a:t>
            </a:r>
            <a:r>
              <a:rPr lang="da-DK" sz="1200" dirty="0" err="1"/>
              <a:t>combination</a:t>
            </a:r>
            <a:endParaRPr lang="da-DK" sz="1200" dirty="0"/>
          </a:p>
          <a:p>
            <a:r>
              <a:rPr lang="da-DK" sz="1200" dirty="0"/>
              <a:t>120 total</a:t>
            </a:r>
          </a:p>
        </p:txBody>
      </p:sp>
      <p:pic>
        <p:nvPicPr>
          <p:cNvPr id="58" name="Picture 57" descr="A picture containing antenna&#10;&#10;Description automatically generated">
            <a:extLst>
              <a:ext uri="{FF2B5EF4-FFF2-40B4-BE49-F238E27FC236}">
                <a16:creationId xmlns:a16="http://schemas.microsoft.com/office/drawing/2014/main" id="{F418359C-BE9D-D3F6-7449-AC0DB139A38F}"/>
              </a:ext>
            </a:extLst>
          </p:cNvPr>
          <p:cNvPicPr>
            <a:picLocks noChangeAspect="1"/>
          </p:cNvPicPr>
          <p:nvPr/>
        </p:nvPicPr>
        <p:blipFill rotWithShape="1">
          <a:blip r:embed="rId2"/>
          <a:srcRect t="7751"/>
          <a:stretch/>
        </p:blipFill>
        <p:spPr>
          <a:xfrm>
            <a:off x="7681714" y="3370018"/>
            <a:ext cx="1570016" cy="287608"/>
          </a:xfrm>
          <a:prstGeom prst="rect">
            <a:avLst/>
          </a:prstGeom>
        </p:spPr>
      </p:pic>
      <p:sp>
        <p:nvSpPr>
          <p:cNvPr id="66" name="TextBox 65">
            <a:extLst>
              <a:ext uri="{FF2B5EF4-FFF2-40B4-BE49-F238E27FC236}">
                <a16:creationId xmlns:a16="http://schemas.microsoft.com/office/drawing/2014/main" id="{1E0867F7-9CD8-77E3-88C2-C52D759FAC95}"/>
              </a:ext>
            </a:extLst>
          </p:cNvPr>
          <p:cNvSpPr txBox="1"/>
          <p:nvPr/>
        </p:nvSpPr>
        <p:spPr>
          <a:xfrm>
            <a:off x="8139549" y="2923221"/>
            <a:ext cx="654346" cy="338554"/>
          </a:xfrm>
          <a:prstGeom prst="rect">
            <a:avLst/>
          </a:prstGeom>
          <a:noFill/>
        </p:spPr>
        <p:txBody>
          <a:bodyPr wrap="none" rtlCol="0">
            <a:spAutoFit/>
          </a:bodyPr>
          <a:lstStyle/>
          <a:p>
            <a:r>
              <a:rPr lang="da-DK" sz="1600" dirty="0"/>
              <a:t>Slabs</a:t>
            </a:r>
          </a:p>
        </p:txBody>
      </p:sp>
      <p:pic>
        <p:nvPicPr>
          <p:cNvPr id="36" name="Picture 35" descr="A yellow and white circle&#10;&#10;Description automatically generated">
            <a:extLst>
              <a:ext uri="{FF2B5EF4-FFF2-40B4-BE49-F238E27FC236}">
                <a16:creationId xmlns:a16="http://schemas.microsoft.com/office/drawing/2014/main" id="{DFA2DFE1-C557-2036-0C8F-9F1C78506F06}"/>
              </a:ext>
            </a:extLst>
          </p:cNvPr>
          <p:cNvPicPr>
            <a:picLocks noChangeAspect="1"/>
          </p:cNvPicPr>
          <p:nvPr/>
        </p:nvPicPr>
        <p:blipFill>
          <a:blip r:embed="rId3"/>
          <a:stretch>
            <a:fillRect/>
          </a:stretch>
        </p:blipFill>
        <p:spPr>
          <a:xfrm>
            <a:off x="589474" y="4259811"/>
            <a:ext cx="1962029" cy="1395277"/>
          </a:xfrm>
          <a:prstGeom prst="rect">
            <a:avLst/>
          </a:prstGeom>
        </p:spPr>
      </p:pic>
      <p:pic>
        <p:nvPicPr>
          <p:cNvPr id="59" name="Picture 58" descr="A yellow and red circles&#10;&#10;Description automatically generated">
            <a:extLst>
              <a:ext uri="{FF2B5EF4-FFF2-40B4-BE49-F238E27FC236}">
                <a16:creationId xmlns:a16="http://schemas.microsoft.com/office/drawing/2014/main" id="{9B0B4F73-74A7-7834-E51B-64F5A2F00788}"/>
              </a:ext>
            </a:extLst>
          </p:cNvPr>
          <p:cNvPicPr>
            <a:picLocks noChangeAspect="1"/>
          </p:cNvPicPr>
          <p:nvPr/>
        </p:nvPicPr>
        <p:blipFill>
          <a:blip r:embed="rId4"/>
          <a:stretch>
            <a:fillRect/>
          </a:stretch>
        </p:blipFill>
        <p:spPr>
          <a:xfrm>
            <a:off x="2908270" y="4259811"/>
            <a:ext cx="1904945" cy="1395277"/>
          </a:xfrm>
          <a:prstGeom prst="rect">
            <a:avLst/>
          </a:prstGeom>
        </p:spPr>
      </p:pic>
      <p:pic>
        <p:nvPicPr>
          <p:cNvPr id="61" name="Picture 60" descr="A yellow and red circles&#10;&#10;Description automatically generated">
            <a:extLst>
              <a:ext uri="{FF2B5EF4-FFF2-40B4-BE49-F238E27FC236}">
                <a16:creationId xmlns:a16="http://schemas.microsoft.com/office/drawing/2014/main" id="{7B5E613B-CC02-59BC-6C0D-2AB5FF7DB2FA}"/>
              </a:ext>
            </a:extLst>
          </p:cNvPr>
          <p:cNvPicPr>
            <a:picLocks noChangeAspect="1"/>
          </p:cNvPicPr>
          <p:nvPr/>
        </p:nvPicPr>
        <p:blipFill>
          <a:blip r:embed="rId5"/>
          <a:stretch>
            <a:fillRect/>
          </a:stretch>
        </p:blipFill>
        <p:spPr>
          <a:xfrm>
            <a:off x="5269388" y="4259811"/>
            <a:ext cx="1904946" cy="1393245"/>
          </a:xfrm>
          <a:prstGeom prst="rect">
            <a:avLst/>
          </a:prstGeom>
        </p:spPr>
      </p:pic>
      <p:pic>
        <p:nvPicPr>
          <p:cNvPr id="63" name="Picture 62" descr="A yellow and white circle&#10;&#10;Description automatically generated">
            <a:extLst>
              <a:ext uri="{FF2B5EF4-FFF2-40B4-BE49-F238E27FC236}">
                <a16:creationId xmlns:a16="http://schemas.microsoft.com/office/drawing/2014/main" id="{7C187F48-DBD3-ADFF-2F23-677A86330B42}"/>
              </a:ext>
            </a:extLst>
          </p:cNvPr>
          <p:cNvPicPr>
            <a:picLocks noChangeAspect="1"/>
          </p:cNvPicPr>
          <p:nvPr/>
        </p:nvPicPr>
        <p:blipFill>
          <a:blip r:embed="rId6"/>
          <a:stretch>
            <a:fillRect/>
          </a:stretch>
        </p:blipFill>
        <p:spPr>
          <a:xfrm>
            <a:off x="7553075" y="4259811"/>
            <a:ext cx="1914132" cy="1393245"/>
          </a:xfrm>
          <a:prstGeom prst="rect">
            <a:avLst/>
          </a:prstGeom>
        </p:spPr>
      </p:pic>
      <p:grpSp>
        <p:nvGrpSpPr>
          <p:cNvPr id="64" name="Group 63">
            <a:extLst>
              <a:ext uri="{FF2B5EF4-FFF2-40B4-BE49-F238E27FC236}">
                <a16:creationId xmlns:a16="http://schemas.microsoft.com/office/drawing/2014/main" id="{EC314BE1-951E-8E17-3911-32E6BC4D39EA}"/>
              </a:ext>
            </a:extLst>
          </p:cNvPr>
          <p:cNvGrpSpPr/>
          <p:nvPr/>
        </p:nvGrpSpPr>
        <p:grpSpPr>
          <a:xfrm>
            <a:off x="10064266" y="2501933"/>
            <a:ext cx="1661125" cy="1519684"/>
            <a:chOff x="4629582" y="3637351"/>
            <a:chExt cx="1661125" cy="1519684"/>
          </a:xfrm>
        </p:grpSpPr>
        <p:sp>
          <p:nvSpPr>
            <p:cNvPr id="65" name="Oval 64">
              <a:extLst>
                <a:ext uri="{FF2B5EF4-FFF2-40B4-BE49-F238E27FC236}">
                  <a16:creationId xmlns:a16="http://schemas.microsoft.com/office/drawing/2014/main" id="{C3EE9538-62CF-B629-3C57-E1226D3B1139}"/>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7" name="Oval 66">
              <a:extLst>
                <a:ext uri="{FF2B5EF4-FFF2-40B4-BE49-F238E27FC236}">
                  <a16:creationId xmlns:a16="http://schemas.microsoft.com/office/drawing/2014/main" id="{609A4376-132B-9336-2B27-AA9180D862BF}"/>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8" name="Oval 67">
              <a:extLst>
                <a:ext uri="{FF2B5EF4-FFF2-40B4-BE49-F238E27FC236}">
                  <a16:creationId xmlns:a16="http://schemas.microsoft.com/office/drawing/2014/main" id="{92B48F11-98B1-D450-7D15-517F00496F75}"/>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Oval 68">
              <a:extLst>
                <a:ext uri="{FF2B5EF4-FFF2-40B4-BE49-F238E27FC236}">
                  <a16:creationId xmlns:a16="http://schemas.microsoft.com/office/drawing/2014/main" id="{33FBFD1A-13E0-A52B-1706-8B293AEB9A8D}"/>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0" name="Oval 69">
              <a:extLst>
                <a:ext uri="{FF2B5EF4-FFF2-40B4-BE49-F238E27FC236}">
                  <a16:creationId xmlns:a16="http://schemas.microsoft.com/office/drawing/2014/main" id="{34725DF5-A315-05BA-CEA3-A76257262308}"/>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1" name="Oval 70">
              <a:extLst>
                <a:ext uri="{FF2B5EF4-FFF2-40B4-BE49-F238E27FC236}">
                  <a16:creationId xmlns:a16="http://schemas.microsoft.com/office/drawing/2014/main" id="{29F3EBF0-D14E-7C0F-6131-01052DE36DE0}"/>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Oval 74">
              <a:extLst>
                <a:ext uri="{FF2B5EF4-FFF2-40B4-BE49-F238E27FC236}">
                  <a16:creationId xmlns:a16="http://schemas.microsoft.com/office/drawing/2014/main" id="{ED4F7AE5-6BD5-6F2D-17B6-A800F8B0DA17}"/>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TextBox 75">
              <a:extLst>
                <a:ext uri="{FF2B5EF4-FFF2-40B4-BE49-F238E27FC236}">
                  <a16:creationId xmlns:a16="http://schemas.microsoft.com/office/drawing/2014/main" id="{D93178BB-6B7F-9F06-E6B5-359EBD2B5D20}"/>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77" name="TextBox 76">
              <a:extLst>
                <a:ext uri="{FF2B5EF4-FFF2-40B4-BE49-F238E27FC236}">
                  <a16:creationId xmlns:a16="http://schemas.microsoft.com/office/drawing/2014/main" id="{9D8DF8F8-AB92-1FCF-9FDC-8C84E68F75CA}"/>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79" name="TextBox 78">
              <a:extLst>
                <a:ext uri="{FF2B5EF4-FFF2-40B4-BE49-F238E27FC236}">
                  <a16:creationId xmlns:a16="http://schemas.microsoft.com/office/drawing/2014/main" id="{0275D3DC-1CE8-34B3-0031-5C8A558D10A6}"/>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80" name="TextBox 79">
              <a:extLst>
                <a:ext uri="{FF2B5EF4-FFF2-40B4-BE49-F238E27FC236}">
                  <a16:creationId xmlns:a16="http://schemas.microsoft.com/office/drawing/2014/main" id="{2DF8496F-1D43-5E85-CB25-0EB9C62EE47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81" name="TextBox 80">
              <a:extLst>
                <a:ext uri="{FF2B5EF4-FFF2-40B4-BE49-F238E27FC236}">
                  <a16:creationId xmlns:a16="http://schemas.microsoft.com/office/drawing/2014/main" id="{42AE8275-5479-F122-4CFE-2C9952B29624}"/>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82" name="TextBox 81">
              <a:extLst>
                <a:ext uri="{FF2B5EF4-FFF2-40B4-BE49-F238E27FC236}">
                  <a16:creationId xmlns:a16="http://schemas.microsoft.com/office/drawing/2014/main" id="{FD674764-7F3A-E8A4-7E37-C1E0F9A3C31F}"/>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83" name="TextBox 82">
              <a:extLst>
                <a:ext uri="{FF2B5EF4-FFF2-40B4-BE49-F238E27FC236}">
                  <a16:creationId xmlns:a16="http://schemas.microsoft.com/office/drawing/2014/main" id="{6933F11B-FA0B-1F30-8DC6-189FF816AB78}"/>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84" name="TextBox 83">
            <a:extLst>
              <a:ext uri="{FF2B5EF4-FFF2-40B4-BE49-F238E27FC236}">
                <a16:creationId xmlns:a16="http://schemas.microsoft.com/office/drawing/2014/main" id="{7DA1B760-941B-23E9-CF34-90B936498BE6}"/>
              </a:ext>
            </a:extLst>
          </p:cNvPr>
          <p:cNvSpPr txBox="1"/>
          <p:nvPr/>
        </p:nvSpPr>
        <p:spPr>
          <a:xfrm>
            <a:off x="10120464" y="4119372"/>
            <a:ext cx="1604927" cy="276999"/>
          </a:xfrm>
          <a:prstGeom prst="rect">
            <a:avLst/>
          </a:prstGeom>
          <a:noFill/>
        </p:spPr>
        <p:txBody>
          <a:bodyPr wrap="none" rtlCol="0">
            <a:spAutoFit/>
          </a:bodyPr>
          <a:lstStyle/>
          <a:p>
            <a:r>
              <a:rPr lang="da-DK" sz="1200" b="1" dirty="0"/>
              <a:t>Swim ring structure</a:t>
            </a:r>
          </a:p>
        </p:txBody>
      </p:sp>
      <p:sp>
        <p:nvSpPr>
          <p:cNvPr id="85" name="TextBox 84">
            <a:extLst>
              <a:ext uri="{FF2B5EF4-FFF2-40B4-BE49-F238E27FC236}">
                <a16:creationId xmlns:a16="http://schemas.microsoft.com/office/drawing/2014/main" id="{C383920C-7862-2737-F901-6CF0C6CA7407}"/>
              </a:ext>
            </a:extLst>
          </p:cNvPr>
          <p:cNvSpPr txBox="1"/>
          <p:nvPr/>
        </p:nvSpPr>
        <p:spPr>
          <a:xfrm>
            <a:off x="10121757" y="4427820"/>
            <a:ext cx="1022131" cy="461665"/>
          </a:xfrm>
          <a:prstGeom prst="rect">
            <a:avLst/>
          </a:prstGeom>
          <a:noFill/>
        </p:spPr>
        <p:txBody>
          <a:bodyPr wrap="square" rtlCol="0">
            <a:spAutoFit/>
          </a:bodyPr>
          <a:lstStyle/>
          <a:p>
            <a:r>
              <a:rPr lang="da-DK" sz="1200" b="1" dirty="0"/>
              <a:t>A: </a:t>
            </a:r>
            <a:r>
              <a:rPr lang="da-DK" sz="1200" dirty="0" err="1"/>
              <a:t>Pt</a:t>
            </a:r>
            <a:r>
              <a:rPr lang="da-DK" sz="1200" dirty="0"/>
              <a:t>, </a:t>
            </a:r>
            <a:r>
              <a:rPr lang="da-DK" sz="1200" dirty="0" err="1"/>
              <a:t>Pd</a:t>
            </a:r>
            <a:endParaRPr lang="da-DK" sz="1200" dirty="0"/>
          </a:p>
          <a:p>
            <a:r>
              <a:rPr lang="da-DK" sz="1200" b="1" dirty="0"/>
              <a:t>B: </a:t>
            </a:r>
            <a:r>
              <a:rPr lang="da-DK" sz="1200" dirty="0"/>
              <a:t>Ag, Au</a:t>
            </a:r>
          </a:p>
        </p:txBody>
      </p:sp>
      <p:sp>
        <p:nvSpPr>
          <p:cNvPr id="88" name="TextBox 87">
            <a:extLst>
              <a:ext uri="{FF2B5EF4-FFF2-40B4-BE49-F238E27FC236}">
                <a16:creationId xmlns:a16="http://schemas.microsoft.com/office/drawing/2014/main" id="{6F5856C3-85AF-A7EB-CE67-1AD11E45F802}"/>
              </a:ext>
            </a:extLst>
          </p:cNvPr>
          <p:cNvSpPr txBox="1"/>
          <p:nvPr/>
        </p:nvSpPr>
        <p:spPr>
          <a:xfrm>
            <a:off x="10120463" y="5006825"/>
            <a:ext cx="1640191" cy="646331"/>
          </a:xfrm>
          <a:prstGeom prst="rect">
            <a:avLst/>
          </a:prstGeom>
          <a:noFill/>
        </p:spPr>
        <p:txBody>
          <a:bodyPr wrap="square" rtlCol="0">
            <a:spAutoFit/>
          </a:bodyPr>
          <a:lstStyle/>
          <a:p>
            <a:r>
              <a:rPr lang="da-DK" sz="1200" b="1" dirty="0"/>
              <a:t>Combinations:</a:t>
            </a:r>
          </a:p>
          <a:p>
            <a:r>
              <a:rPr lang="da-DK" sz="1200" dirty="0" err="1"/>
              <a:t>PtAu</a:t>
            </a:r>
            <a:r>
              <a:rPr lang="da-DK" sz="1200" dirty="0"/>
              <a:t>, </a:t>
            </a:r>
            <a:r>
              <a:rPr lang="da-DK" sz="1200" dirty="0" err="1"/>
              <a:t>PtAg</a:t>
            </a:r>
            <a:r>
              <a:rPr lang="da-DK" sz="1200" dirty="0"/>
              <a:t>, </a:t>
            </a:r>
            <a:r>
              <a:rPr lang="da-DK" sz="1200" dirty="0" err="1"/>
              <a:t>PtAuAg</a:t>
            </a:r>
            <a:r>
              <a:rPr lang="da-DK" sz="1200" dirty="0"/>
              <a:t>, </a:t>
            </a:r>
            <a:r>
              <a:rPr lang="da-DK" sz="1200" dirty="0" err="1"/>
              <a:t>PdAu</a:t>
            </a:r>
            <a:r>
              <a:rPr lang="da-DK" sz="1200" dirty="0"/>
              <a:t>, </a:t>
            </a:r>
            <a:r>
              <a:rPr lang="da-DK" sz="1200" dirty="0" err="1"/>
              <a:t>PdAg</a:t>
            </a:r>
            <a:r>
              <a:rPr lang="da-DK" sz="1200" dirty="0"/>
              <a:t>, </a:t>
            </a:r>
            <a:r>
              <a:rPr lang="da-DK" sz="1200" dirty="0" err="1"/>
              <a:t>PdAuAg</a:t>
            </a:r>
            <a:endParaRPr lang="da-DK" sz="1200" dirty="0"/>
          </a:p>
        </p:txBody>
      </p:sp>
      <p:sp>
        <p:nvSpPr>
          <p:cNvPr id="89" name="Oval 88">
            <a:extLst>
              <a:ext uri="{FF2B5EF4-FFF2-40B4-BE49-F238E27FC236}">
                <a16:creationId xmlns:a16="http://schemas.microsoft.com/office/drawing/2014/main" id="{A76BFBA4-5B46-F06C-D88E-0173B2EFCAA9}"/>
              </a:ext>
            </a:extLst>
          </p:cNvPr>
          <p:cNvSpPr>
            <a:spLocks noChangeAspect="1"/>
          </p:cNvSpPr>
          <p:nvPr/>
        </p:nvSpPr>
        <p:spPr>
          <a:xfrm>
            <a:off x="6260616" y="2920553"/>
            <a:ext cx="317806" cy="317806"/>
          </a:xfrm>
          <a:prstGeom prst="ellipse">
            <a:avLst/>
          </a:prstGeom>
          <a:solidFill>
            <a:schemeClr val="bg1">
              <a:lumMod val="65000"/>
            </a:schemeClr>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rgbClr val="909090"/>
              </a:solidFill>
            </a:endParaRPr>
          </a:p>
        </p:txBody>
      </p:sp>
      <p:sp>
        <p:nvSpPr>
          <p:cNvPr id="90" name="Oval 89">
            <a:extLst>
              <a:ext uri="{FF2B5EF4-FFF2-40B4-BE49-F238E27FC236}">
                <a16:creationId xmlns:a16="http://schemas.microsoft.com/office/drawing/2014/main" id="{DA5CA0E6-E7A5-F326-2D69-50092F4644DD}"/>
              </a:ext>
            </a:extLst>
          </p:cNvPr>
          <p:cNvSpPr>
            <a:spLocks noChangeAspect="1"/>
          </p:cNvSpPr>
          <p:nvPr/>
        </p:nvSpPr>
        <p:spPr>
          <a:xfrm>
            <a:off x="6048868" y="2796153"/>
            <a:ext cx="252000" cy="252000"/>
          </a:xfrm>
          <a:prstGeom prst="ellipse">
            <a:avLst/>
          </a:prstGeom>
          <a:solidFill>
            <a:srgbClr val="FF0C0D"/>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E27346C2-D105-A17C-924E-DB274BC48478}"/>
              </a:ext>
            </a:extLst>
          </p:cNvPr>
          <p:cNvSpPr>
            <a:spLocks noChangeAspect="1"/>
          </p:cNvSpPr>
          <p:nvPr/>
        </p:nvSpPr>
        <p:spPr>
          <a:xfrm>
            <a:off x="6214743" y="270489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92" name="Straight Connector 91">
            <a:extLst>
              <a:ext uri="{FF2B5EF4-FFF2-40B4-BE49-F238E27FC236}">
                <a16:creationId xmlns:a16="http://schemas.microsoft.com/office/drawing/2014/main" id="{2F15DFC6-6BDE-AE7A-06F5-79ADCFACD87C}"/>
              </a:ext>
            </a:extLst>
          </p:cNvPr>
          <p:cNvCxnSpPr>
            <a:cxnSpLocks/>
          </p:cNvCxnSpPr>
          <p:nvPr/>
        </p:nvCxnSpPr>
        <p:spPr>
          <a:xfrm>
            <a:off x="6419519" y="3232652"/>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D6B5CD94-D076-060A-0295-C681CF92570F}"/>
              </a:ext>
            </a:extLst>
          </p:cNvPr>
          <p:cNvSpPr>
            <a:spLocks noChangeAspect="1"/>
          </p:cNvSpPr>
          <p:nvPr/>
        </p:nvSpPr>
        <p:spPr>
          <a:xfrm>
            <a:off x="6539922" y="2804772"/>
            <a:ext cx="252000" cy="252000"/>
          </a:xfrm>
          <a:prstGeom prst="ellipse">
            <a:avLst/>
          </a:prstGeom>
          <a:solidFill>
            <a:srgbClr val="FF0C0D"/>
          </a:solidFill>
          <a:ln>
            <a:solidFill>
              <a:srgbClr val="0B1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4" name="TextBox 93">
            <a:extLst>
              <a:ext uri="{FF2B5EF4-FFF2-40B4-BE49-F238E27FC236}">
                <a16:creationId xmlns:a16="http://schemas.microsoft.com/office/drawing/2014/main" id="{3766F806-912D-72DC-F442-597D3C892D23}"/>
              </a:ext>
            </a:extLst>
          </p:cNvPr>
          <p:cNvSpPr txBox="1"/>
          <p:nvPr/>
        </p:nvSpPr>
        <p:spPr>
          <a:xfrm>
            <a:off x="6181331" y="3343116"/>
            <a:ext cx="556563" cy="230832"/>
          </a:xfrm>
          <a:prstGeom prst="rect">
            <a:avLst/>
          </a:prstGeom>
          <a:noFill/>
        </p:spPr>
        <p:txBody>
          <a:bodyPr wrap="none" rtlCol="0">
            <a:spAutoFit/>
          </a:bodyPr>
          <a:lstStyle/>
          <a:p>
            <a:r>
              <a:rPr lang="en-GB" sz="900" dirty="0"/>
              <a:t>On-top</a:t>
            </a:r>
          </a:p>
        </p:txBody>
      </p:sp>
      <p:cxnSp>
        <p:nvCxnSpPr>
          <p:cNvPr id="95" name="Straight Connector 94">
            <a:extLst>
              <a:ext uri="{FF2B5EF4-FFF2-40B4-BE49-F238E27FC236}">
                <a16:creationId xmlns:a16="http://schemas.microsoft.com/office/drawing/2014/main" id="{487AAF2C-CCDA-9B02-3F33-16BC6EB4771C}"/>
              </a:ext>
            </a:extLst>
          </p:cNvPr>
          <p:cNvCxnSpPr>
            <a:cxnSpLocks/>
          </p:cNvCxnSpPr>
          <p:nvPr/>
        </p:nvCxnSpPr>
        <p:spPr>
          <a:xfrm>
            <a:off x="5894215" y="3242277"/>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D5C66D9F-3DB6-2D46-7A15-6F1A1B04D1B1}"/>
              </a:ext>
            </a:extLst>
          </p:cNvPr>
          <p:cNvSpPr>
            <a:spLocks noChangeAspect="1"/>
          </p:cNvSpPr>
          <p:nvPr/>
        </p:nvSpPr>
        <p:spPr>
          <a:xfrm>
            <a:off x="5837536" y="314304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TextBox 96">
            <a:extLst>
              <a:ext uri="{FF2B5EF4-FFF2-40B4-BE49-F238E27FC236}">
                <a16:creationId xmlns:a16="http://schemas.microsoft.com/office/drawing/2014/main" id="{D38F02A3-795A-77DE-82AA-3F92CA87F191}"/>
              </a:ext>
            </a:extLst>
          </p:cNvPr>
          <p:cNvSpPr txBox="1"/>
          <p:nvPr/>
        </p:nvSpPr>
        <p:spPr>
          <a:xfrm>
            <a:off x="5501292" y="3343116"/>
            <a:ext cx="761747" cy="230832"/>
          </a:xfrm>
          <a:prstGeom prst="rect">
            <a:avLst/>
          </a:prstGeom>
          <a:noFill/>
        </p:spPr>
        <p:txBody>
          <a:bodyPr wrap="none" rtlCol="0">
            <a:spAutoFit/>
          </a:bodyPr>
          <a:lstStyle/>
          <a:p>
            <a:r>
              <a:rPr lang="en-GB" sz="900" dirty="0"/>
              <a:t>Hollow-site</a:t>
            </a:r>
          </a:p>
        </p:txBody>
      </p:sp>
    </p:spTree>
    <p:extLst>
      <p:ext uri="{BB962C8B-B14F-4D97-AF65-F5344CB8AC3E}">
        <p14:creationId xmlns:p14="http://schemas.microsoft.com/office/powerpoint/2010/main" val="1269026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8F16-3D67-D4A2-0CCC-F1FF58C66405}"/>
              </a:ext>
            </a:extLst>
          </p:cNvPr>
          <p:cNvSpPr>
            <a:spLocks noGrp="1"/>
          </p:cNvSpPr>
          <p:nvPr>
            <p:ph type="title"/>
          </p:nvPr>
        </p:nvSpPr>
        <p:spPr/>
        <p:txBody>
          <a:bodyPr/>
          <a:lstStyle/>
          <a:p>
            <a:r>
              <a:rPr lang="en-GB" dirty="0"/>
              <a:t>Storage of extra stuff from the slideshow</a:t>
            </a:r>
          </a:p>
        </p:txBody>
      </p:sp>
      <p:sp>
        <p:nvSpPr>
          <p:cNvPr id="4" name="Date Placeholder 3">
            <a:extLst>
              <a:ext uri="{FF2B5EF4-FFF2-40B4-BE49-F238E27FC236}">
                <a16:creationId xmlns:a16="http://schemas.microsoft.com/office/drawing/2014/main" id="{4CB59F82-9BD6-9812-2E33-DB325F12425C}"/>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B04D11DB-F750-9925-4C67-3796AAC19C10}"/>
              </a:ext>
            </a:extLst>
          </p:cNvPr>
          <p:cNvSpPr>
            <a:spLocks noGrp="1"/>
          </p:cNvSpPr>
          <p:nvPr>
            <p:ph type="sldNum" sz="quarter" idx="12"/>
          </p:nvPr>
        </p:nvSpPr>
        <p:spPr/>
        <p:txBody>
          <a:bodyPr/>
          <a:lstStyle/>
          <a:p>
            <a:fld id="{091A926C-488A-4E3E-9C21-57CAA120E114}" type="slidenum">
              <a:rPr lang="da-DK" smtClean="0"/>
              <a:t>53</a:t>
            </a:fld>
            <a:endParaRPr lang="da-DK" dirty="0"/>
          </a:p>
        </p:txBody>
      </p:sp>
      <p:pic>
        <p:nvPicPr>
          <p:cNvPr id="6" name="Picture 5" descr="Chart, bar chart&#10;&#10;Description automatically generated">
            <a:extLst>
              <a:ext uri="{FF2B5EF4-FFF2-40B4-BE49-F238E27FC236}">
                <a16:creationId xmlns:a16="http://schemas.microsoft.com/office/drawing/2014/main" id="{97B94974-D955-8F8B-D11F-0911406A0BC9}"/>
              </a:ext>
            </a:extLst>
          </p:cNvPr>
          <p:cNvPicPr>
            <a:picLocks noChangeAspect="1"/>
          </p:cNvPicPr>
          <p:nvPr/>
        </p:nvPicPr>
        <p:blipFill>
          <a:blip r:embed="rId2"/>
          <a:stretch>
            <a:fillRect/>
          </a:stretch>
        </p:blipFill>
        <p:spPr>
          <a:xfrm>
            <a:off x="9205786" y="4761859"/>
            <a:ext cx="2483452" cy="1546836"/>
          </a:xfrm>
          <a:prstGeom prst="rect">
            <a:avLst/>
          </a:prstGeom>
        </p:spPr>
      </p:pic>
      <p:pic>
        <p:nvPicPr>
          <p:cNvPr id="7" name="Graphic 6" descr="Leaky Tap with solid fill">
            <a:extLst>
              <a:ext uri="{FF2B5EF4-FFF2-40B4-BE49-F238E27FC236}">
                <a16:creationId xmlns:a16="http://schemas.microsoft.com/office/drawing/2014/main" id="{B8E884FC-B02D-BD72-7FC4-EDBE72229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2710" y="5780086"/>
            <a:ext cx="914400" cy="914400"/>
          </a:xfrm>
          <a:prstGeom prst="rect">
            <a:avLst/>
          </a:prstGeom>
        </p:spPr>
      </p:pic>
      <p:pic>
        <p:nvPicPr>
          <p:cNvPr id="8" name="Graphic 7" descr="Lightbulb with solid fill">
            <a:extLst>
              <a:ext uri="{FF2B5EF4-FFF2-40B4-BE49-F238E27FC236}">
                <a16:creationId xmlns:a16="http://schemas.microsoft.com/office/drawing/2014/main" id="{77C95744-9250-F48B-B021-9DB0B28CE3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1126" y="5645271"/>
            <a:ext cx="914400" cy="914400"/>
          </a:xfrm>
          <a:prstGeom prst="rect">
            <a:avLst/>
          </a:prstGeom>
        </p:spPr>
      </p:pic>
      <p:pic>
        <p:nvPicPr>
          <p:cNvPr id="9" name="Graphic 8" descr="Lightning bolt with solid fill">
            <a:extLst>
              <a:ext uri="{FF2B5EF4-FFF2-40B4-BE49-F238E27FC236}">
                <a16:creationId xmlns:a16="http://schemas.microsoft.com/office/drawing/2014/main" id="{D69E16F7-D2CB-3100-33CB-98A9873896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7110" y="5761036"/>
            <a:ext cx="914400" cy="914400"/>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D650ECA7-4004-6CE2-54DE-679C585A2490}"/>
              </a:ext>
            </a:extLst>
          </p:cNvPr>
          <p:cNvPicPr>
            <a:picLocks noChangeAspect="1"/>
          </p:cNvPicPr>
          <p:nvPr/>
        </p:nvPicPr>
        <p:blipFill>
          <a:blip r:embed="rId9"/>
          <a:stretch>
            <a:fillRect/>
          </a:stretch>
        </p:blipFill>
        <p:spPr>
          <a:xfrm>
            <a:off x="8896969" y="1951762"/>
            <a:ext cx="2864284" cy="2524279"/>
          </a:xfrm>
          <a:prstGeom prst="rect">
            <a:avLst/>
          </a:prstGeom>
        </p:spPr>
      </p:pic>
    </p:spTree>
    <p:extLst>
      <p:ext uri="{BB962C8B-B14F-4D97-AF65-F5344CB8AC3E}">
        <p14:creationId xmlns:p14="http://schemas.microsoft.com/office/powerpoint/2010/main" val="411056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4886-0BDC-AEC7-9AD9-0F9E56AB2932}"/>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6F428938-E4AB-89F9-95E0-A21D2060173C}"/>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223DDAAE-1403-B570-A3CC-A6E49CCE4A13}"/>
              </a:ext>
            </a:extLst>
          </p:cNvPr>
          <p:cNvSpPr>
            <a:spLocks noGrp="1"/>
          </p:cNvSpPr>
          <p:nvPr>
            <p:ph type="sldNum" sz="quarter" idx="12"/>
          </p:nvPr>
        </p:nvSpPr>
        <p:spPr/>
        <p:txBody>
          <a:bodyPr/>
          <a:lstStyle/>
          <a:p>
            <a:fld id="{091A926C-488A-4E3E-9C21-57CAA120E114}" type="slidenum">
              <a:rPr lang="da-DK" smtClean="0"/>
              <a:t>54</a:t>
            </a:fld>
            <a:endParaRPr lang="da-DK" dirty="0"/>
          </a:p>
        </p:txBody>
      </p:sp>
      <p:sp>
        <p:nvSpPr>
          <p:cNvPr id="6" name="TextBox 5">
            <a:extLst>
              <a:ext uri="{FF2B5EF4-FFF2-40B4-BE49-F238E27FC236}">
                <a16:creationId xmlns:a16="http://schemas.microsoft.com/office/drawing/2014/main" id="{D8F8007E-B5CF-A909-6BD2-3105ADB3A9CC}"/>
              </a:ext>
            </a:extLst>
          </p:cNvPr>
          <p:cNvSpPr txBox="1"/>
          <p:nvPr/>
        </p:nvSpPr>
        <p:spPr>
          <a:xfrm>
            <a:off x="504825" y="1301234"/>
            <a:ext cx="2483372" cy="369332"/>
          </a:xfrm>
          <a:prstGeom prst="rect">
            <a:avLst/>
          </a:prstGeom>
          <a:noFill/>
        </p:spPr>
        <p:txBody>
          <a:bodyPr wrap="none" rtlCol="0">
            <a:spAutoFit/>
          </a:bodyPr>
          <a:lstStyle/>
          <a:p>
            <a:r>
              <a:rPr lang="da-DK" b="1" dirty="0"/>
              <a:t>Favourable reactions</a:t>
            </a:r>
            <a:r>
              <a:rPr lang="da-DK" dirty="0"/>
              <a:t>:</a:t>
            </a:r>
          </a:p>
        </p:txBody>
      </p:sp>
      <p:pic>
        <p:nvPicPr>
          <p:cNvPr id="7" name="Picture 6" descr="Diagram&#10;&#10;Description automatically generated with low confidence">
            <a:extLst>
              <a:ext uri="{FF2B5EF4-FFF2-40B4-BE49-F238E27FC236}">
                <a16:creationId xmlns:a16="http://schemas.microsoft.com/office/drawing/2014/main" id="{8A5C5497-107C-3FB3-F5BF-47C86738C41E}"/>
              </a:ext>
            </a:extLst>
          </p:cNvPr>
          <p:cNvPicPr>
            <a:picLocks noChangeAspect="1"/>
          </p:cNvPicPr>
          <p:nvPr/>
        </p:nvPicPr>
        <p:blipFill>
          <a:blip r:embed="rId2"/>
          <a:stretch>
            <a:fillRect/>
          </a:stretch>
        </p:blipFill>
        <p:spPr>
          <a:xfrm>
            <a:off x="7923017" y="1399572"/>
            <a:ext cx="3835400" cy="889000"/>
          </a:xfrm>
          <a:prstGeom prst="rect">
            <a:avLst/>
          </a:prstGeom>
        </p:spPr>
      </p:pic>
      <p:cxnSp>
        <p:nvCxnSpPr>
          <p:cNvPr id="8" name="Straight Connector 7">
            <a:extLst>
              <a:ext uri="{FF2B5EF4-FFF2-40B4-BE49-F238E27FC236}">
                <a16:creationId xmlns:a16="http://schemas.microsoft.com/office/drawing/2014/main" id="{3D843095-FFC6-EA14-7A27-DAF21A224141}"/>
              </a:ext>
            </a:extLst>
          </p:cNvPr>
          <p:cNvCxnSpPr>
            <a:cxnSpLocks/>
          </p:cNvCxnSpPr>
          <p:nvPr/>
        </p:nvCxnSpPr>
        <p:spPr>
          <a:xfrm>
            <a:off x="826639" y="2960016"/>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1A616D-DB25-0DBA-E5F6-541CD7F6E041}"/>
              </a:ext>
            </a:extLst>
          </p:cNvPr>
          <p:cNvCxnSpPr>
            <a:cxnSpLocks/>
          </p:cNvCxnSpPr>
          <p:nvPr/>
        </p:nvCxnSpPr>
        <p:spPr>
          <a:xfrm flipV="1">
            <a:off x="1065841"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EEB830-C118-DBFA-AEED-457AA88D8A8F}"/>
              </a:ext>
            </a:extLst>
          </p:cNvPr>
          <p:cNvCxnSpPr>
            <a:cxnSpLocks/>
          </p:cNvCxnSpPr>
          <p:nvPr/>
        </p:nvCxnSpPr>
        <p:spPr>
          <a:xfrm flipV="1">
            <a:off x="1510862"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05F463-19B8-08E0-A1BB-CDFF47B0F786}"/>
              </a:ext>
            </a:extLst>
          </p:cNvPr>
          <p:cNvCxnSpPr>
            <a:cxnSpLocks/>
          </p:cNvCxnSpPr>
          <p:nvPr/>
        </p:nvCxnSpPr>
        <p:spPr>
          <a:xfrm flipV="1">
            <a:off x="1951568"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490F5-1B7E-C0FC-C7A6-421810C6256D}"/>
              </a:ext>
            </a:extLst>
          </p:cNvPr>
          <p:cNvCxnSpPr>
            <a:cxnSpLocks/>
          </p:cNvCxnSpPr>
          <p:nvPr/>
        </p:nvCxnSpPr>
        <p:spPr>
          <a:xfrm flipV="1">
            <a:off x="2397772"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D02F5-A044-71B3-C142-EAA55C96B65B}"/>
              </a:ext>
            </a:extLst>
          </p:cNvPr>
          <p:cNvCxnSpPr>
            <a:cxnSpLocks/>
          </p:cNvCxnSpPr>
          <p:nvPr/>
        </p:nvCxnSpPr>
        <p:spPr>
          <a:xfrm>
            <a:off x="826639" y="3985181"/>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2C4B4B-6A12-8B88-2F51-B2E7F4FFF5BE}"/>
              </a:ext>
            </a:extLst>
          </p:cNvPr>
          <p:cNvCxnSpPr>
            <a:cxnSpLocks/>
          </p:cNvCxnSpPr>
          <p:nvPr/>
        </p:nvCxnSpPr>
        <p:spPr>
          <a:xfrm flipV="1">
            <a:off x="1065841"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7FBF22-DED0-917F-C254-5C2EF076E125}"/>
              </a:ext>
            </a:extLst>
          </p:cNvPr>
          <p:cNvCxnSpPr>
            <a:cxnSpLocks/>
          </p:cNvCxnSpPr>
          <p:nvPr/>
        </p:nvCxnSpPr>
        <p:spPr>
          <a:xfrm flipV="1">
            <a:off x="1510862"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046FAC-654A-8A52-B0F4-73708EC8BE9E}"/>
              </a:ext>
            </a:extLst>
          </p:cNvPr>
          <p:cNvCxnSpPr>
            <a:cxnSpLocks/>
          </p:cNvCxnSpPr>
          <p:nvPr/>
        </p:nvCxnSpPr>
        <p:spPr>
          <a:xfrm flipV="1">
            <a:off x="1951568"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C37275-A269-1305-EE1F-2D1E1075562C}"/>
              </a:ext>
            </a:extLst>
          </p:cNvPr>
          <p:cNvCxnSpPr>
            <a:cxnSpLocks/>
          </p:cNvCxnSpPr>
          <p:nvPr/>
        </p:nvCxnSpPr>
        <p:spPr>
          <a:xfrm flipV="1">
            <a:off x="2397772"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D7CDE8-2ED0-938A-B649-C3E9EEE69CC8}"/>
              </a:ext>
            </a:extLst>
          </p:cNvPr>
          <p:cNvCxnSpPr>
            <a:cxnSpLocks/>
          </p:cNvCxnSpPr>
          <p:nvPr/>
        </p:nvCxnSpPr>
        <p:spPr>
          <a:xfrm>
            <a:off x="826639" y="5000130"/>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9352C6-9826-5A1C-1AA1-ECFA7822FE8C}"/>
              </a:ext>
            </a:extLst>
          </p:cNvPr>
          <p:cNvCxnSpPr>
            <a:cxnSpLocks/>
          </p:cNvCxnSpPr>
          <p:nvPr/>
        </p:nvCxnSpPr>
        <p:spPr>
          <a:xfrm flipV="1">
            <a:off x="1065841"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19313D-5521-6E52-7B5A-13E2AF096916}"/>
              </a:ext>
            </a:extLst>
          </p:cNvPr>
          <p:cNvCxnSpPr>
            <a:cxnSpLocks/>
          </p:cNvCxnSpPr>
          <p:nvPr/>
        </p:nvCxnSpPr>
        <p:spPr>
          <a:xfrm flipV="1">
            <a:off x="1510862"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AA29B59-1ABC-D3C4-F5F6-B2BFD416CF2E}"/>
              </a:ext>
            </a:extLst>
          </p:cNvPr>
          <p:cNvCxnSpPr>
            <a:cxnSpLocks/>
          </p:cNvCxnSpPr>
          <p:nvPr/>
        </p:nvCxnSpPr>
        <p:spPr>
          <a:xfrm flipV="1">
            <a:off x="1951568"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C0D853-4F0D-C7AF-8DBA-E292E9777E1C}"/>
              </a:ext>
            </a:extLst>
          </p:cNvPr>
          <p:cNvCxnSpPr>
            <a:cxnSpLocks/>
          </p:cNvCxnSpPr>
          <p:nvPr/>
        </p:nvCxnSpPr>
        <p:spPr>
          <a:xfrm flipV="1">
            <a:off x="2397772"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7EC50A7-991D-5A6B-CDDE-D0212AB9A5D3}"/>
              </a:ext>
            </a:extLst>
          </p:cNvPr>
          <p:cNvSpPr txBox="1"/>
          <p:nvPr/>
        </p:nvSpPr>
        <p:spPr>
          <a:xfrm>
            <a:off x="1737996" y="2420544"/>
            <a:ext cx="271228" cy="261610"/>
          </a:xfrm>
          <a:prstGeom prst="rect">
            <a:avLst/>
          </a:prstGeom>
          <a:noFill/>
        </p:spPr>
        <p:txBody>
          <a:bodyPr wrap="square" rtlCol="0">
            <a:spAutoFit/>
          </a:bodyPr>
          <a:lstStyle/>
          <a:p>
            <a:r>
              <a:rPr lang="da-DK" sz="1100" dirty="0"/>
              <a:t>C</a:t>
            </a:r>
          </a:p>
        </p:txBody>
      </p:sp>
      <p:sp>
        <p:nvSpPr>
          <p:cNvPr id="24" name="TextBox 23">
            <a:extLst>
              <a:ext uri="{FF2B5EF4-FFF2-40B4-BE49-F238E27FC236}">
                <a16:creationId xmlns:a16="http://schemas.microsoft.com/office/drawing/2014/main" id="{03584054-1FDF-CD1F-E3F5-4D8337F6456C}"/>
              </a:ext>
            </a:extLst>
          </p:cNvPr>
          <p:cNvSpPr txBox="1"/>
          <p:nvPr/>
        </p:nvSpPr>
        <p:spPr>
          <a:xfrm>
            <a:off x="1954808" y="2288572"/>
            <a:ext cx="290464" cy="261610"/>
          </a:xfrm>
          <a:prstGeom prst="rect">
            <a:avLst/>
          </a:prstGeom>
          <a:noFill/>
        </p:spPr>
        <p:txBody>
          <a:bodyPr wrap="square" rtlCol="0">
            <a:spAutoFit/>
          </a:bodyPr>
          <a:lstStyle/>
          <a:p>
            <a:r>
              <a:rPr lang="da-DK" sz="1100" dirty="0"/>
              <a:t>O</a:t>
            </a:r>
          </a:p>
        </p:txBody>
      </p:sp>
      <p:sp>
        <p:nvSpPr>
          <p:cNvPr id="25" name="TextBox 24">
            <a:extLst>
              <a:ext uri="{FF2B5EF4-FFF2-40B4-BE49-F238E27FC236}">
                <a16:creationId xmlns:a16="http://schemas.microsoft.com/office/drawing/2014/main" id="{C9453566-E9E8-F404-4484-2266D0E6AA35}"/>
              </a:ext>
            </a:extLst>
          </p:cNvPr>
          <p:cNvSpPr txBox="1"/>
          <p:nvPr/>
        </p:nvSpPr>
        <p:spPr>
          <a:xfrm>
            <a:off x="1902582" y="2601787"/>
            <a:ext cx="284052" cy="261610"/>
          </a:xfrm>
          <a:prstGeom prst="rect">
            <a:avLst/>
          </a:prstGeom>
          <a:noFill/>
        </p:spPr>
        <p:txBody>
          <a:bodyPr wrap="square" rtlCol="0">
            <a:spAutoFit/>
          </a:bodyPr>
          <a:lstStyle/>
          <a:p>
            <a:r>
              <a:rPr lang="da-DK" sz="1100" dirty="0"/>
              <a:t>H</a:t>
            </a:r>
          </a:p>
        </p:txBody>
      </p:sp>
      <p:sp>
        <p:nvSpPr>
          <p:cNvPr id="26" name="TextBox 25">
            <a:extLst>
              <a:ext uri="{FF2B5EF4-FFF2-40B4-BE49-F238E27FC236}">
                <a16:creationId xmlns:a16="http://schemas.microsoft.com/office/drawing/2014/main" id="{35B03B5B-F281-3C92-1931-850108644F2B}"/>
              </a:ext>
            </a:extLst>
          </p:cNvPr>
          <p:cNvSpPr txBox="1"/>
          <p:nvPr/>
        </p:nvSpPr>
        <p:spPr>
          <a:xfrm>
            <a:off x="1484341" y="2420544"/>
            <a:ext cx="290464" cy="261610"/>
          </a:xfrm>
          <a:prstGeom prst="rect">
            <a:avLst/>
          </a:prstGeom>
          <a:noFill/>
        </p:spPr>
        <p:txBody>
          <a:bodyPr wrap="square" rtlCol="0">
            <a:spAutoFit/>
          </a:bodyPr>
          <a:lstStyle/>
          <a:p>
            <a:r>
              <a:rPr lang="da-DK" sz="1100" dirty="0"/>
              <a:t>O</a:t>
            </a:r>
          </a:p>
        </p:txBody>
      </p:sp>
      <p:sp>
        <p:nvSpPr>
          <p:cNvPr id="27" name="TextBox 26">
            <a:extLst>
              <a:ext uri="{FF2B5EF4-FFF2-40B4-BE49-F238E27FC236}">
                <a16:creationId xmlns:a16="http://schemas.microsoft.com/office/drawing/2014/main" id="{94E4C518-481E-7B4D-7880-7D2EAD461A49}"/>
              </a:ext>
            </a:extLst>
          </p:cNvPr>
          <p:cNvSpPr txBox="1"/>
          <p:nvPr/>
        </p:nvSpPr>
        <p:spPr>
          <a:xfrm>
            <a:off x="1281088" y="2321971"/>
            <a:ext cx="284052" cy="261610"/>
          </a:xfrm>
          <a:prstGeom prst="rect">
            <a:avLst/>
          </a:prstGeom>
          <a:noFill/>
        </p:spPr>
        <p:txBody>
          <a:bodyPr wrap="square" rtlCol="0">
            <a:spAutoFit/>
          </a:bodyPr>
          <a:lstStyle/>
          <a:p>
            <a:r>
              <a:rPr lang="da-DK" sz="1100" dirty="0"/>
              <a:t>H</a:t>
            </a:r>
          </a:p>
        </p:txBody>
      </p:sp>
      <p:sp>
        <p:nvSpPr>
          <p:cNvPr id="28" name="TextBox 27">
            <a:extLst>
              <a:ext uri="{FF2B5EF4-FFF2-40B4-BE49-F238E27FC236}">
                <a16:creationId xmlns:a16="http://schemas.microsoft.com/office/drawing/2014/main" id="{13BC1EAC-AE01-1EA0-D44F-00F81B9E4CF2}"/>
              </a:ext>
            </a:extLst>
          </p:cNvPr>
          <p:cNvSpPr txBox="1"/>
          <p:nvPr/>
        </p:nvSpPr>
        <p:spPr>
          <a:xfrm rot="19933870">
            <a:off x="1853073" y="2350688"/>
            <a:ext cx="280846" cy="261610"/>
          </a:xfrm>
          <a:prstGeom prst="rect">
            <a:avLst/>
          </a:prstGeom>
          <a:noFill/>
        </p:spPr>
        <p:txBody>
          <a:bodyPr wrap="square" rtlCol="0">
            <a:spAutoFit/>
          </a:bodyPr>
          <a:lstStyle/>
          <a:p>
            <a:r>
              <a:rPr lang="da-DK" sz="1100" dirty="0"/>
              <a:t>=</a:t>
            </a:r>
          </a:p>
        </p:txBody>
      </p:sp>
      <p:sp>
        <p:nvSpPr>
          <p:cNvPr id="29" name="TextBox 28">
            <a:extLst>
              <a:ext uri="{FF2B5EF4-FFF2-40B4-BE49-F238E27FC236}">
                <a16:creationId xmlns:a16="http://schemas.microsoft.com/office/drawing/2014/main" id="{16D81489-8CED-A215-3B33-6F8A9BFA2A4A}"/>
              </a:ext>
            </a:extLst>
          </p:cNvPr>
          <p:cNvSpPr txBox="1"/>
          <p:nvPr/>
        </p:nvSpPr>
        <p:spPr>
          <a:xfrm rot="1244221">
            <a:off x="1405310" y="2361626"/>
            <a:ext cx="240772" cy="261610"/>
          </a:xfrm>
          <a:prstGeom prst="rect">
            <a:avLst/>
          </a:prstGeom>
          <a:noFill/>
        </p:spPr>
        <p:txBody>
          <a:bodyPr wrap="square" rtlCol="0">
            <a:spAutoFit/>
          </a:bodyPr>
          <a:lstStyle/>
          <a:p>
            <a:r>
              <a:rPr lang="da-DK" sz="1100" dirty="0"/>
              <a:t>-</a:t>
            </a:r>
          </a:p>
        </p:txBody>
      </p:sp>
      <p:sp>
        <p:nvSpPr>
          <p:cNvPr id="30" name="TextBox 29">
            <a:extLst>
              <a:ext uri="{FF2B5EF4-FFF2-40B4-BE49-F238E27FC236}">
                <a16:creationId xmlns:a16="http://schemas.microsoft.com/office/drawing/2014/main" id="{E782F63F-97F3-F920-F6A0-6C939D2AA7E1}"/>
              </a:ext>
            </a:extLst>
          </p:cNvPr>
          <p:cNvSpPr txBox="1"/>
          <p:nvPr/>
        </p:nvSpPr>
        <p:spPr>
          <a:xfrm>
            <a:off x="1631361" y="2420544"/>
            <a:ext cx="240772" cy="261610"/>
          </a:xfrm>
          <a:prstGeom prst="rect">
            <a:avLst/>
          </a:prstGeom>
          <a:noFill/>
        </p:spPr>
        <p:txBody>
          <a:bodyPr wrap="square" rtlCol="0">
            <a:spAutoFit/>
          </a:bodyPr>
          <a:lstStyle/>
          <a:p>
            <a:r>
              <a:rPr lang="da-DK" sz="1100" dirty="0"/>
              <a:t>-</a:t>
            </a:r>
          </a:p>
        </p:txBody>
      </p:sp>
      <p:sp>
        <p:nvSpPr>
          <p:cNvPr id="31" name="TextBox 30">
            <a:extLst>
              <a:ext uri="{FF2B5EF4-FFF2-40B4-BE49-F238E27FC236}">
                <a16:creationId xmlns:a16="http://schemas.microsoft.com/office/drawing/2014/main" id="{644C2CD2-C148-E168-35A6-6F81B940D163}"/>
              </a:ext>
            </a:extLst>
          </p:cNvPr>
          <p:cNvSpPr txBox="1"/>
          <p:nvPr/>
        </p:nvSpPr>
        <p:spPr>
          <a:xfrm rot="2748234">
            <a:off x="1838758" y="2507724"/>
            <a:ext cx="240772" cy="261610"/>
          </a:xfrm>
          <a:prstGeom prst="rect">
            <a:avLst/>
          </a:prstGeom>
          <a:noFill/>
        </p:spPr>
        <p:txBody>
          <a:bodyPr wrap="square" rtlCol="0">
            <a:spAutoFit/>
          </a:bodyPr>
          <a:lstStyle/>
          <a:p>
            <a:r>
              <a:rPr lang="da-DK" sz="1100" dirty="0"/>
              <a:t>-</a:t>
            </a:r>
          </a:p>
        </p:txBody>
      </p:sp>
      <p:sp>
        <p:nvSpPr>
          <p:cNvPr id="35" name="TextBox 34">
            <a:extLst>
              <a:ext uri="{FF2B5EF4-FFF2-40B4-BE49-F238E27FC236}">
                <a16:creationId xmlns:a16="http://schemas.microsoft.com/office/drawing/2014/main" id="{FBFB68B3-2B18-1B6B-C7BD-A07BD8F007D5}"/>
              </a:ext>
            </a:extLst>
          </p:cNvPr>
          <p:cNvSpPr txBox="1"/>
          <p:nvPr/>
        </p:nvSpPr>
        <p:spPr>
          <a:xfrm>
            <a:off x="1683718" y="3649103"/>
            <a:ext cx="271228" cy="261610"/>
          </a:xfrm>
          <a:prstGeom prst="rect">
            <a:avLst/>
          </a:prstGeom>
          <a:noFill/>
        </p:spPr>
        <p:txBody>
          <a:bodyPr wrap="square" rtlCol="0">
            <a:spAutoFit/>
          </a:bodyPr>
          <a:lstStyle/>
          <a:p>
            <a:r>
              <a:rPr lang="da-DK" sz="1100" dirty="0"/>
              <a:t>C</a:t>
            </a:r>
          </a:p>
        </p:txBody>
      </p:sp>
      <p:sp>
        <p:nvSpPr>
          <p:cNvPr id="36" name="TextBox 35">
            <a:extLst>
              <a:ext uri="{FF2B5EF4-FFF2-40B4-BE49-F238E27FC236}">
                <a16:creationId xmlns:a16="http://schemas.microsoft.com/office/drawing/2014/main" id="{90ECEDA6-5D54-8735-6220-425DADA250B1}"/>
              </a:ext>
            </a:extLst>
          </p:cNvPr>
          <p:cNvSpPr txBox="1"/>
          <p:nvPr/>
        </p:nvSpPr>
        <p:spPr>
          <a:xfrm>
            <a:off x="1900530" y="3517131"/>
            <a:ext cx="290464" cy="261610"/>
          </a:xfrm>
          <a:prstGeom prst="rect">
            <a:avLst/>
          </a:prstGeom>
          <a:noFill/>
        </p:spPr>
        <p:txBody>
          <a:bodyPr wrap="square" rtlCol="0">
            <a:spAutoFit/>
          </a:bodyPr>
          <a:lstStyle/>
          <a:p>
            <a:r>
              <a:rPr lang="da-DK" sz="1100" dirty="0"/>
              <a:t>O</a:t>
            </a:r>
          </a:p>
        </p:txBody>
      </p:sp>
      <p:sp>
        <p:nvSpPr>
          <p:cNvPr id="38" name="TextBox 37">
            <a:extLst>
              <a:ext uri="{FF2B5EF4-FFF2-40B4-BE49-F238E27FC236}">
                <a16:creationId xmlns:a16="http://schemas.microsoft.com/office/drawing/2014/main" id="{25E18D2A-9FD3-BF96-5D19-9867A2569671}"/>
              </a:ext>
            </a:extLst>
          </p:cNvPr>
          <p:cNvSpPr txBox="1"/>
          <p:nvPr/>
        </p:nvSpPr>
        <p:spPr>
          <a:xfrm>
            <a:off x="1458344" y="3583114"/>
            <a:ext cx="290464" cy="261610"/>
          </a:xfrm>
          <a:prstGeom prst="rect">
            <a:avLst/>
          </a:prstGeom>
          <a:noFill/>
        </p:spPr>
        <p:txBody>
          <a:bodyPr wrap="square" rtlCol="0">
            <a:spAutoFit/>
          </a:bodyPr>
          <a:lstStyle/>
          <a:p>
            <a:r>
              <a:rPr lang="da-DK" sz="1100" dirty="0"/>
              <a:t>O</a:t>
            </a:r>
          </a:p>
        </p:txBody>
      </p:sp>
      <p:sp>
        <p:nvSpPr>
          <p:cNvPr id="39" name="TextBox 38">
            <a:extLst>
              <a:ext uri="{FF2B5EF4-FFF2-40B4-BE49-F238E27FC236}">
                <a16:creationId xmlns:a16="http://schemas.microsoft.com/office/drawing/2014/main" id="{F9EC8F1E-4745-431D-2D85-B95062BB480F}"/>
              </a:ext>
            </a:extLst>
          </p:cNvPr>
          <p:cNvSpPr txBox="1"/>
          <p:nvPr/>
        </p:nvSpPr>
        <p:spPr>
          <a:xfrm>
            <a:off x="1255091" y="3484541"/>
            <a:ext cx="284052" cy="261610"/>
          </a:xfrm>
          <a:prstGeom prst="rect">
            <a:avLst/>
          </a:prstGeom>
          <a:noFill/>
        </p:spPr>
        <p:txBody>
          <a:bodyPr wrap="square" rtlCol="0">
            <a:spAutoFit/>
          </a:bodyPr>
          <a:lstStyle/>
          <a:p>
            <a:r>
              <a:rPr lang="da-DK" sz="1100" dirty="0"/>
              <a:t>H</a:t>
            </a:r>
          </a:p>
        </p:txBody>
      </p:sp>
      <p:sp>
        <p:nvSpPr>
          <p:cNvPr id="40" name="TextBox 39">
            <a:extLst>
              <a:ext uri="{FF2B5EF4-FFF2-40B4-BE49-F238E27FC236}">
                <a16:creationId xmlns:a16="http://schemas.microsoft.com/office/drawing/2014/main" id="{E2917DFF-DA13-94E4-8D55-4FAC952D2BF4}"/>
              </a:ext>
            </a:extLst>
          </p:cNvPr>
          <p:cNvSpPr txBox="1"/>
          <p:nvPr/>
        </p:nvSpPr>
        <p:spPr>
          <a:xfrm rot="19933870">
            <a:off x="1798795" y="3579247"/>
            <a:ext cx="280846" cy="261610"/>
          </a:xfrm>
          <a:prstGeom prst="rect">
            <a:avLst/>
          </a:prstGeom>
          <a:noFill/>
        </p:spPr>
        <p:txBody>
          <a:bodyPr wrap="square" rtlCol="0">
            <a:spAutoFit/>
          </a:bodyPr>
          <a:lstStyle/>
          <a:p>
            <a:r>
              <a:rPr lang="da-DK" sz="1100" dirty="0"/>
              <a:t>=</a:t>
            </a:r>
          </a:p>
        </p:txBody>
      </p:sp>
      <p:sp>
        <p:nvSpPr>
          <p:cNvPr id="41" name="TextBox 40">
            <a:extLst>
              <a:ext uri="{FF2B5EF4-FFF2-40B4-BE49-F238E27FC236}">
                <a16:creationId xmlns:a16="http://schemas.microsoft.com/office/drawing/2014/main" id="{C159926F-1C41-173A-3473-0369685265E8}"/>
              </a:ext>
            </a:extLst>
          </p:cNvPr>
          <p:cNvSpPr txBox="1"/>
          <p:nvPr/>
        </p:nvSpPr>
        <p:spPr>
          <a:xfrm rot="1244221">
            <a:off x="1379313" y="3524196"/>
            <a:ext cx="240772" cy="261610"/>
          </a:xfrm>
          <a:prstGeom prst="rect">
            <a:avLst/>
          </a:prstGeom>
          <a:noFill/>
        </p:spPr>
        <p:txBody>
          <a:bodyPr wrap="square" rtlCol="0">
            <a:spAutoFit/>
          </a:bodyPr>
          <a:lstStyle/>
          <a:p>
            <a:r>
              <a:rPr lang="da-DK" sz="1100" dirty="0"/>
              <a:t>-</a:t>
            </a:r>
          </a:p>
        </p:txBody>
      </p:sp>
      <p:sp>
        <p:nvSpPr>
          <p:cNvPr id="42" name="TextBox 41">
            <a:extLst>
              <a:ext uri="{FF2B5EF4-FFF2-40B4-BE49-F238E27FC236}">
                <a16:creationId xmlns:a16="http://schemas.microsoft.com/office/drawing/2014/main" id="{EEB5BA3E-AB02-4B54-6716-3A035161378C}"/>
              </a:ext>
            </a:extLst>
          </p:cNvPr>
          <p:cNvSpPr txBox="1"/>
          <p:nvPr/>
        </p:nvSpPr>
        <p:spPr>
          <a:xfrm rot="1318795">
            <a:off x="1595937" y="3620822"/>
            <a:ext cx="240772" cy="261610"/>
          </a:xfrm>
          <a:prstGeom prst="rect">
            <a:avLst/>
          </a:prstGeom>
          <a:noFill/>
        </p:spPr>
        <p:txBody>
          <a:bodyPr wrap="square" rtlCol="0">
            <a:spAutoFit/>
          </a:bodyPr>
          <a:lstStyle/>
          <a:p>
            <a:r>
              <a:rPr lang="da-DK" sz="1100" dirty="0"/>
              <a:t>-</a:t>
            </a:r>
          </a:p>
        </p:txBody>
      </p:sp>
      <p:sp>
        <p:nvSpPr>
          <p:cNvPr id="53" name="TextBox 52">
            <a:extLst>
              <a:ext uri="{FF2B5EF4-FFF2-40B4-BE49-F238E27FC236}">
                <a16:creationId xmlns:a16="http://schemas.microsoft.com/office/drawing/2014/main" id="{5CF49A8D-41B2-255F-D77D-CDC9F5DB9BEE}"/>
              </a:ext>
            </a:extLst>
          </p:cNvPr>
          <p:cNvSpPr txBox="1"/>
          <p:nvPr/>
        </p:nvSpPr>
        <p:spPr>
          <a:xfrm rot="5400000">
            <a:off x="1701202" y="3754368"/>
            <a:ext cx="240772" cy="261610"/>
          </a:xfrm>
          <a:prstGeom prst="rect">
            <a:avLst/>
          </a:prstGeom>
          <a:noFill/>
        </p:spPr>
        <p:txBody>
          <a:bodyPr wrap="square" rtlCol="0">
            <a:spAutoFit/>
          </a:bodyPr>
          <a:lstStyle/>
          <a:p>
            <a:r>
              <a:rPr lang="da-DK" sz="1100" dirty="0"/>
              <a:t>-</a:t>
            </a:r>
          </a:p>
        </p:txBody>
      </p:sp>
      <p:sp>
        <p:nvSpPr>
          <p:cNvPr id="54" name="TextBox 53">
            <a:extLst>
              <a:ext uri="{FF2B5EF4-FFF2-40B4-BE49-F238E27FC236}">
                <a16:creationId xmlns:a16="http://schemas.microsoft.com/office/drawing/2014/main" id="{FCA9BCED-8DDB-68EA-84D9-7442D8A26283}"/>
              </a:ext>
            </a:extLst>
          </p:cNvPr>
          <p:cNvSpPr txBox="1"/>
          <p:nvPr/>
        </p:nvSpPr>
        <p:spPr>
          <a:xfrm>
            <a:off x="1647580" y="4602781"/>
            <a:ext cx="271228" cy="261610"/>
          </a:xfrm>
          <a:prstGeom prst="rect">
            <a:avLst/>
          </a:prstGeom>
          <a:noFill/>
        </p:spPr>
        <p:txBody>
          <a:bodyPr wrap="square" rtlCol="0">
            <a:spAutoFit/>
          </a:bodyPr>
          <a:lstStyle/>
          <a:p>
            <a:r>
              <a:rPr lang="da-DK" sz="1100" dirty="0"/>
              <a:t>C</a:t>
            </a:r>
          </a:p>
        </p:txBody>
      </p:sp>
      <p:sp>
        <p:nvSpPr>
          <p:cNvPr id="55" name="TextBox 54">
            <a:extLst>
              <a:ext uri="{FF2B5EF4-FFF2-40B4-BE49-F238E27FC236}">
                <a16:creationId xmlns:a16="http://schemas.microsoft.com/office/drawing/2014/main" id="{93FA659E-06C2-BACE-0006-950A1EC60731}"/>
              </a:ext>
            </a:extLst>
          </p:cNvPr>
          <p:cNvSpPr txBox="1"/>
          <p:nvPr/>
        </p:nvSpPr>
        <p:spPr>
          <a:xfrm>
            <a:off x="1864392" y="4470809"/>
            <a:ext cx="290464" cy="261610"/>
          </a:xfrm>
          <a:prstGeom prst="rect">
            <a:avLst/>
          </a:prstGeom>
          <a:noFill/>
        </p:spPr>
        <p:txBody>
          <a:bodyPr wrap="square" rtlCol="0">
            <a:spAutoFit/>
          </a:bodyPr>
          <a:lstStyle/>
          <a:p>
            <a:r>
              <a:rPr lang="da-DK" sz="1100" dirty="0"/>
              <a:t>O</a:t>
            </a:r>
          </a:p>
        </p:txBody>
      </p:sp>
      <p:sp>
        <p:nvSpPr>
          <p:cNvPr id="56" name="TextBox 55">
            <a:extLst>
              <a:ext uri="{FF2B5EF4-FFF2-40B4-BE49-F238E27FC236}">
                <a16:creationId xmlns:a16="http://schemas.microsoft.com/office/drawing/2014/main" id="{B591C1FB-35F6-E2FF-F533-B14025E76C28}"/>
              </a:ext>
            </a:extLst>
          </p:cNvPr>
          <p:cNvSpPr txBox="1"/>
          <p:nvPr/>
        </p:nvSpPr>
        <p:spPr>
          <a:xfrm>
            <a:off x="1393925" y="4508511"/>
            <a:ext cx="290464" cy="261610"/>
          </a:xfrm>
          <a:prstGeom prst="rect">
            <a:avLst/>
          </a:prstGeom>
          <a:noFill/>
        </p:spPr>
        <p:txBody>
          <a:bodyPr wrap="square" rtlCol="0">
            <a:spAutoFit/>
          </a:bodyPr>
          <a:lstStyle/>
          <a:p>
            <a:r>
              <a:rPr lang="da-DK" sz="1100" dirty="0"/>
              <a:t>O</a:t>
            </a:r>
          </a:p>
        </p:txBody>
      </p:sp>
      <p:sp>
        <p:nvSpPr>
          <p:cNvPr id="57" name="TextBox 56">
            <a:extLst>
              <a:ext uri="{FF2B5EF4-FFF2-40B4-BE49-F238E27FC236}">
                <a16:creationId xmlns:a16="http://schemas.microsoft.com/office/drawing/2014/main" id="{629FB123-D883-4550-7CE5-C7911B384E16}"/>
              </a:ext>
            </a:extLst>
          </p:cNvPr>
          <p:cNvSpPr txBox="1"/>
          <p:nvPr/>
        </p:nvSpPr>
        <p:spPr>
          <a:xfrm rot="19933870">
            <a:off x="1762657" y="4532925"/>
            <a:ext cx="280846" cy="261610"/>
          </a:xfrm>
          <a:prstGeom prst="rect">
            <a:avLst/>
          </a:prstGeom>
          <a:noFill/>
        </p:spPr>
        <p:txBody>
          <a:bodyPr wrap="square" rtlCol="0">
            <a:spAutoFit/>
          </a:bodyPr>
          <a:lstStyle/>
          <a:p>
            <a:r>
              <a:rPr lang="da-DK" sz="1100" dirty="0"/>
              <a:t>=</a:t>
            </a:r>
          </a:p>
        </p:txBody>
      </p:sp>
      <p:sp>
        <p:nvSpPr>
          <p:cNvPr id="58" name="TextBox 57">
            <a:extLst>
              <a:ext uri="{FF2B5EF4-FFF2-40B4-BE49-F238E27FC236}">
                <a16:creationId xmlns:a16="http://schemas.microsoft.com/office/drawing/2014/main" id="{DF0A649C-2917-2F68-CD36-775B7A319CFA}"/>
              </a:ext>
            </a:extLst>
          </p:cNvPr>
          <p:cNvSpPr txBox="1"/>
          <p:nvPr/>
        </p:nvSpPr>
        <p:spPr>
          <a:xfrm rot="1239220">
            <a:off x="1528756" y="4556181"/>
            <a:ext cx="280846" cy="261610"/>
          </a:xfrm>
          <a:prstGeom prst="rect">
            <a:avLst/>
          </a:prstGeom>
          <a:noFill/>
        </p:spPr>
        <p:txBody>
          <a:bodyPr wrap="square" rtlCol="0">
            <a:spAutoFit/>
          </a:bodyPr>
          <a:lstStyle/>
          <a:p>
            <a:r>
              <a:rPr lang="da-DK" sz="1100" dirty="0"/>
              <a:t>=</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B9A618-5C4D-E5BE-65E3-EB19B380175A}"/>
                  </a:ext>
                </a:extLst>
              </p:cNvPr>
              <p:cNvSpPr txBox="1"/>
              <p:nvPr/>
            </p:nvSpPr>
            <p:spPr>
              <a:xfrm>
                <a:off x="3041432" y="3390387"/>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0" name="TextBox 59">
                <a:extLst>
                  <a:ext uri="{FF2B5EF4-FFF2-40B4-BE49-F238E27FC236}">
                    <a16:creationId xmlns:a16="http://schemas.microsoft.com/office/drawing/2014/main" id="{DCB9A618-5C4D-E5BE-65E3-EB19B380175A}"/>
                  </a:ext>
                </a:extLst>
              </p:cNvPr>
              <p:cNvSpPr txBox="1">
                <a:spLocks noRot="1" noChangeAspect="1" noMove="1" noResize="1" noEditPoints="1" noAdjustHandles="1" noChangeArrowheads="1" noChangeShapeType="1" noTextEdit="1"/>
              </p:cNvSpPr>
              <p:nvPr/>
            </p:nvSpPr>
            <p:spPr>
              <a:xfrm>
                <a:off x="3041432" y="3390387"/>
                <a:ext cx="1318246" cy="276999"/>
              </a:xfrm>
              <a:prstGeom prst="rect">
                <a:avLst/>
              </a:prstGeom>
              <a:blipFill>
                <a:blip r:embed="rId3"/>
                <a:stretch>
                  <a:fillRect t="-8696"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A331D59-BCFC-1ED8-0085-67F908A65DC2}"/>
                  </a:ext>
                </a:extLst>
              </p:cNvPr>
              <p:cNvSpPr txBox="1"/>
              <p:nvPr/>
            </p:nvSpPr>
            <p:spPr>
              <a:xfrm>
                <a:off x="3041432" y="4455420"/>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1" name="TextBox 60">
                <a:extLst>
                  <a:ext uri="{FF2B5EF4-FFF2-40B4-BE49-F238E27FC236}">
                    <a16:creationId xmlns:a16="http://schemas.microsoft.com/office/drawing/2014/main" id="{3A331D59-BCFC-1ED8-0085-67F908A65DC2}"/>
                  </a:ext>
                </a:extLst>
              </p:cNvPr>
              <p:cNvSpPr txBox="1">
                <a:spLocks noRot="1" noChangeAspect="1" noMove="1" noResize="1" noEditPoints="1" noAdjustHandles="1" noChangeArrowheads="1" noChangeShapeType="1" noTextEdit="1"/>
              </p:cNvSpPr>
              <p:nvPr/>
            </p:nvSpPr>
            <p:spPr>
              <a:xfrm>
                <a:off x="3041432" y="4455420"/>
                <a:ext cx="1318246" cy="276999"/>
              </a:xfrm>
              <a:prstGeom prst="rect">
                <a:avLst/>
              </a:prstGeom>
              <a:blipFill>
                <a:blip r:embed="rId4"/>
                <a:stretch>
                  <a:fillRect t="-8696" b="-34783"/>
                </a:stretch>
              </a:blipFill>
            </p:spPr>
            <p:txBody>
              <a:bodyPr/>
              <a:lstStyle/>
              <a:p>
                <a:r>
                  <a:rPr lang="da-DK">
                    <a:noFill/>
                  </a:rPr>
                  <a:t> </a:t>
                </a:r>
              </a:p>
            </p:txBody>
          </p:sp>
        </mc:Fallback>
      </mc:AlternateContent>
    </p:spTree>
    <p:extLst>
      <p:ext uri="{BB962C8B-B14F-4D97-AF65-F5344CB8AC3E}">
        <p14:creationId xmlns:p14="http://schemas.microsoft.com/office/powerpoint/2010/main" val="1040958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4886-0BDC-AEC7-9AD9-0F9E56AB2932}"/>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6F428938-E4AB-89F9-95E0-A21D2060173C}"/>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223DDAAE-1403-B570-A3CC-A6E49CCE4A13}"/>
              </a:ext>
            </a:extLst>
          </p:cNvPr>
          <p:cNvSpPr>
            <a:spLocks noGrp="1"/>
          </p:cNvSpPr>
          <p:nvPr>
            <p:ph type="sldNum" sz="quarter" idx="12"/>
          </p:nvPr>
        </p:nvSpPr>
        <p:spPr/>
        <p:txBody>
          <a:bodyPr/>
          <a:lstStyle/>
          <a:p>
            <a:fld id="{091A926C-488A-4E3E-9C21-57CAA120E114}" type="slidenum">
              <a:rPr lang="da-DK" smtClean="0"/>
              <a:t>55</a:t>
            </a:fld>
            <a:endParaRPr lang="da-DK" dirty="0"/>
          </a:p>
        </p:txBody>
      </p:sp>
      <p:sp>
        <p:nvSpPr>
          <p:cNvPr id="6" name="TextBox 5">
            <a:extLst>
              <a:ext uri="{FF2B5EF4-FFF2-40B4-BE49-F238E27FC236}">
                <a16:creationId xmlns:a16="http://schemas.microsoft.com/office/drawing/2014/main" id="{D8F8007E-B5CF-A909-6BD2-3105ADB3A9CC}"/>
              </a:ext>
            </a:extLst>
          </p:cNvPr>
          <p:cNvSpPr txBox="1"/>
          <p:nvPr/>
        </p:nvSpPr>
        <p:spPr>
          <a:xfrm>
            <a:off x="504825" y="1301234"/>
            <a:ext cx="2483372" cy="369332"/>
          </a:xfrm>
          <a:prstGeom prst="rect">
            <a:avLst/>
          </a:prstGeom>
          <a:noFill/>
        </p:spPr>
        <p:txBody>
          <a:bodyPr wrap="none" rtlCol="0">
            <a:spAutoFit/>
          </a:bodyPr>
          <a:lstStyle/>
          <a:p>
            <a:r>
              <a:rPr lang="da-DK" b="1" dirty="0"/>
              <a:t>Favourable reactions</a:t>
            </a:r>
            <a:r>
              <a:rPr lang="da-DK" dirty="0"/>
              <a:t>:</a:t>
            </a:r>
          </a:p>
        </p:txBody>
      </p:sp>
      <p:cxnSp>
        <p:nvCxnSpPr>
          <p:cNvPr id="8" name="Straight Connector 7">
            <a:extLst>
              <a:ext uri="{FF2B5EF4-FFF2-40B4-BE49-F238E27FC236}">
                <a16:creationId xmlns:a16="http://schemas.microsoft.com/office/drawing/2014/main" id="{3D843095-FFC6-EA14-7A27-DAF21A224141}"/>
              </a:ext>
            </a:extLst>
          </p:cNvPr>
          <p:cNvCxnSpPr>
            <a:cxnSpLocks/>
          </p:cNvCxnSpPr>
          <p:nvPr/>
        </p:nvCxnSpPr>
        <p:spPr>
          <a:xfrm>
            <a:off x="826639" y="2960016"/>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1A616D-DB25-0DBA-E5F6-541CD7F6E041}"/>
              </a:ext>
            </a:extLst>
          </p:cNvPr>
          <p:cNvCxnSpPr>
            <a:cxnSpLocks/>
          </p:cNvCxnSpPr>
          <p:nvPr/>
        </p:nvCxnSpPr>
        <p:spPr>
          <a:xfrm flipV="1">
            <a:off x="1065841"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EEB830-C118-DBFA-AEED-457AA88D8A8F}"/>
              </a:ext>
            </a:extLst>
          </p:cNvPr>
          <p:cNvCxnSpPr>
            <a:cxnSpLocks/>
          </p:cNvCxnSpPr>
          <p:nvPr/>
        </p:nvCxnSpPr>
        <p:spPr>
          <a:xfrm flipV="1">
            <a:off x="1510862"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05F463-19B8-08E0-A1BB-CDFF47B0F786}"/>
              </a:ext>
            </a:extLst>
          </p:cNvPr>
          <p:cNvCxnSpPr>
            <a:cxnSpLocks/>
          </p:cNvCxnSpPr>
          <p:nvPr/>
        </p:nvCxnSpPr>
        <p:spPr>
          <a:xfrm flipV="1">
            <a:off x="1951568"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490F5-1B7E-C0FC-C7A6-421810C6256D}"/>
              </a:ext>
            </a:extLst>
          </p:cNvPr>
          <p:cNvCxnSpPr>
            <a:cxnSpLocks/>
          </p:cNvCxnSpPr>
          <p:nvPr/>
        </p:nvCxnSpPr>
        <p:spPr>
          <a:xfrm flipV="1">
            <a:off x="2397772"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D02F5-A044-71B3-C142-EAA55C96B65B}"/>
              </a:ext>
            </a:extLst>
          </p:cNvPr>
          <p:cNvCxnSpPr>
            <a:cxnSpLocks/>
          </p:cNvCxnSpPr>
          <p:nvPr/>
        </p:nvCxnSpPr>
        <p:spPr>
          <a:xfrm>
            <a:off x="826639" y="3985181"/>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2C4B4B-6A12-8B88-2F51-B2E7F4FFF5BE}"/>
              </a:ext>
            </a:extLst>
          </p:cNvPr>
          <p:cNvCxnSpPr>
            <a:cxnSpLocks/>
          </p:cNvCxnSpPr>
          <p:nvPr/>
        </p:nvCxnSpPr>
        <p:spPr>
          <a:xfrm flipV="1">
            <a:off x="1065841"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7FBF22-DED0-917F-C254-5C2EF076E125}"/>
              </a:ext>
            </a:extLst>
          </p:cNvPr>
          <p:cNvCxnSpPr>
            <a:cxnSpLocks/>
          </p:cNvCxnSpPr>
          <p:nvPr/>
        </p:nvCxnSpPr>
        <p:spPr>
          <a:xfrm flipV="1">
            <a:off x="1510862"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046FAC-654A-8A52-B0F4-73708EC8BE9E}"/>
              </a:ext>
            </a:extLst>
          </p:cNvPr>
          <p:cNvCxnSpPr>
            <a:cxnSpLocks/>
          </p:cNvCxnSpPr>
          <p:nvPr/>
        </p:nvCxnSpPr>
        <p:spPr>
          <a:xfrm flipV="1">
            <a:off x="1951568"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C37275-A269-1305-EE1F-2D1E1075562C}"/>
              </a:ext>
            </a:extLst>
          </p:cNvPr>
          <p:cNvCxnSpPr>
            <a:cxnSpLocks/>
          </p:cNvCxnSpPr>
          <p:nvPr/>
        </p:nvCxnSpPr>
        <p:spPr>
          <a:xfrm flipV="1">
            <a:off x="2397772"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D7CDE8-2ED0-938A-B649-C3E9EEE69CC8}"/>
              </a:ext>
            </a:extLst>
          </p:cNvPr>
          <p:cNvCxnSpPr>
            <a:cxnSpLocks/>
          </p:cNvCxnSpPr>
          <p:nvPr/>
        </p:nvCxnSpPr>
        <p:spPr>
          <a:xfrm>
            <a:off x="826639" y="5000130"/>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9352C6-9826-5A1C-1AA1-ECFA7822FE8C}"/>
              </a:ext>
            </a:extLst>
          </p:cNvPr>
          <p:cNvCxnSpPr>
            <a:cxnSpLocks/>
          </p:cNvCxnSpPr>
          <p:nvPr/>
        </p:nvCxnSpPr>
        <p:spPr>
          <a:xfrm flipV="1">
            <a:off x="1065841"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19313D-5521-6E52-7B5A-13E2AF096916}"/>
              </a:ext>
            </a:extLst>
          </p:cNvPr>
          <p:cNvCxnSpPr>
            <a:cxnSpLocks/>
          </p:cNvCxnSpPr>
          <p:nvPr/>
        </p:nvCxnSpPr>
        <p:spPr>
          <a:xfrm flipV="1">
            <a:off x="1510862"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AA29B59-1ABC-D3C4-F5F6-B2BFD416CF2E}"/>
              </a:ext>
            </a:extLst>
          </p:cNvPr>
          <p:cNvCxnSpPr>
            <a:cxnSpLocks/>
          </p:cNvCxnSpPr>
          <p:nvPr/>
        </p:nvCxnSpPr>
        <p:spPr>
          <a:xfrm flipV="1">
            <a:off x="1951568"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C0D853-4F0D-C7AF-8DBA-E292E9777E1C}"/>
              </a:ext>
            </a:extLst>
          </p:cNvPr>
          <p:cNvCxnSpPr>
            <a:cxnSpLocks/>
          </p:cNvCxnSpPr>
          <p:nvPr/>
        </p:nvCxnSpPr>
        <p:spPr>
          <a:xfrm flipV="1">
            <a:off x="2397772"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7EC50A7-991D-5A6B-CDDE-D0212AB9A5D3}"/>
              </a:ext>
            </a:extLst>
          </p:cNvPr>
          <p:cNvSpPr txBox="1"/>
          <p:nvPr/>
        </p:nvSpPr>
        <p:spPr>
          <a:xfrm>
            <a:off x="1737996" y="2420544"/>
            <a:ext cx="271228" cy="261610"/>
          </a:xfrm>
          <a:prstGeom prst="rect">
            <a:avLst/>
          </a:prstGeom>
          <a:noFill/>
        </p:spPr>
        <p:txBody>
          <a:bodyPr wrap="square" rtlCol="0">
            <a:spAutoFit/>
          </a:bodyPr>
          <a:lstStyle/>
          <a:p>
            <a:r>
              <a:rPr lang="da-DK" sz="1100" dirty="0"/>
              <a:t>C</a:t>
            </a:r>
          </a:p>
        </p:txBody>
      </p:sp>
      <p:sp>
        <p:nvSpPr>
          <p:cNvPr id="24" name="TextBox 23">
            <a:extLst>
              <a:ext uri="{FF2B5EF4-FFF2-40B4-BE49-F238E27FC236}">
                <a16:creationId xmlns:a16="http://schemas.microsoft.com/office/drawing/2014/main" id="{03584054-1FDF-CD1F-E3F5-4D8337F6456C}"/>
              </a:ext>
            </a:extLst>
          </p:cNvPr>
          <p:cNvSpPr txBox="1"/>
          <p:nvPr/>
        </p:nvSpPr>
        <p:spPr>
          <a:xfrm>
            <a:off x="1954808" y="2288572"/>
            <a:ext cx="290464" cy="261610"/>
          </a:xfrm>
          <a:prstGeom prst="rect">
            <a:avLst/>
          </a:prstGeom>
          <a:noFill/>
        </p:spPr>
        <p:txBody>
          <a:bodyPr wrap="square" rtlCol="0">
            <a:spAutoFit/>
          </a:bodyPr>
          <a:lstStyle/>
          <a:p>
            <a:r>
              <a:rPr lang="da-DK" sz="1100" dirty="0"/>
              <a:t>O</a:t>
            </a:r>
          </a:p>
        </p:txBody>
      </p:sp>
      <p:sp>
        <p:nvSpPr>
          <p:cNvPr id="25" name="TextBox 24">
            <a:extLst>
              <a:ext uri="{FF2B5EF4-FFF2-40B4-BE49-F238E27FC236}">
                <a16:creationId xmlns:a16="http://schemas.microsoft.com/office/drawing/2014/main" id="{C9453566-E9E8-F404-4484-2266D0E6AA35}"/>
              </a:ext>
            </a:extLst>
          </p:cNvPr>
          <p:cNvSpPr txBox="1"/>
          <p:nvPr/>
        </p:nvSpPr>
        <p:spPr>
          <a:xfrm>
            <a:off x="1902582" y="2601787"/>
            <a:ext cx="284052" cy="261610"/>
          </a:xfrm>
          <a:prstGeom prst="rect">
            <a:avLst/>
          </a:prstGeom>
          <a:noFill/>
        </p:spPr>
        <p:txBody>
          <a:bodyPr wrap="square" rtlCol="0">
            <a:spAutoFit/>
          </a:bodyPr>
          <a:lstStyle/>
          <a:p>
            <a:r>
              <a:rPr lang="da-DK" sz="1100" dirty="0"/>
              <a:t>H</a:t>
            </a:r>
          </a:p>
        </p:txBody>
      </p:sp>
      <p:sp>
        <p:nvSpPr>
          <p:cNvPr id="26" name="TextBox 25">
            <a:extLst>
              <a:ext uri="{FF2B5EF4-FFF2-40B4-BE49-F238E27FC236}">
                <a16:creationId xmlns:a16="http://schemas.microsoft.com/office/drawing/2014/main" id="{35B03B5B-F281-3C92-1931-850108644F2B}"/>
              </a:ext>
            </a:extLst>
          </p:cNvPr>
          <p:cNvSpPr txBox="1"/>
          <p:nvPr/>
        </p:nvSpPr>
        <p:spPr>
          <a:xfrm>
            <a:off x="1484341" y="2420544"/>
            <a:ext cx="290464" cy="261610"/>
          </a:xfrm>
          <a:prstGeom prst="rect">
            <a:avLst/>
          </a:prstGeom>
          <a:noFill/>
        </p:spPr>
        <p:txBody>
          <a:bodyPr wrap="square" rtlCol="0">
            <a:spAutoFit/>
          </a:bodyPr>
          <a:lstStyle/>
          <a:p>
            <a:r>
              <a:rPr lang="da-DK" sz="1100" dirty="0"/>
              <a:t>O</a:t>
            </a:r>
          </a:p>
        </p:txBody>
      </p:sp>
      <p:sp>
        <p:nvSpPr>
          <p:cNvPr id="27" name="TextBox 26">
            <a:extLst>
              <a:ext uri="{FF2B5EF4-FFF2-40B4-BE49-F238E27FC236}">
                <a16:creationId xmlns:a16="http://schemas.microsoft.com/office/drawing/2014/main" id="{94E4C518-481E-7B4D-7880-7D2EAD461A49}"/>
              </a:ext>
            </a:extLst>
          </p:cNvPr>
          <p:cNvSpPr txBox="1"/>
          <p:nvPr/>
        </p:nvSpPr>
        <p:spPr>
          <a:xfrm>
            <a:off x="1281088" y="2321971"/>
            <a:ext cx="284052" cy="261610"/>
          </a:xfrm>
          <a:prstGeom prst="rect">
            <a:avLst/>
          </a:prstGeom>
          <a:noFill/>
        </p:spPr>
        <p:txBody>
          <a:bodyPr wrap="square" rtlCol="0">
            <a:spAutoFit/>
          </a:bodyPr>
          <a:lstStyle/>
          <a:p>
            <a:r>
              <a:rPr lang="da-DK" sz="1100" dirty="0"/>
              <a:t>H</a:t>
            </a:r>
          </a:p>
        </p:txBody>
      </p:sp>
      <p:sp>
        <p:nvSpPr>
          <p:cNvPr id="28" name="TextBox 27">
            <a:extLst>
              <a:ext uri="{FF2B5EF4-FFF2-40B4-BE49-F238E27FC236}">
                <a16:creationId xmlns:a16="http://schemas.microsoft.com/office/drawing/2014/main" id="{13BC1EAC-AE01-1EA0-D44F-00F81B9E4CF2}"/>
              </a:ext>
            </a:extLst>
          </p:cNvPr>
          <p:cNvSpPr txBox="1"/>
          <p:nvPr/>
        </p:nvSpPr>
        <p:spPr>
          <a:xfrm rot="19933870">
            <a:off x="1853073" y="2350688"/>
            <a:ext cx="280846" cy="261610"/>
          </a:xfrm>
          <a:prstGeom prst="rect">
            <a:avLst/>
          </a:prstGeom>
          <a:noFill/>
        </p:spPr>
        <p:txBody>
          <a:bodyPr wrap="square" rtlCol="0">
            <a:spAutoFit/>
          </a:bodyPr>
          <a:lstStyle/>
          <a:p>
            <a:r>
              <a:rPr lang="da-DK" sz="1100" dirty="0"/>
              <a:t>=</a:t>
            </a:r>
          </a:p>
        </p:txBody>
      </p:sp>
      <p:sp>
        <p:nvSpPr>
          <p:cNvPr id="29" name="TextBox 28">
            <a:extLst>
              <a:ext uri="{FF2B5EF4-FFF2-40B4-BE49-F238E27FC236}">
                <a16:creationId xmlns:a16="http://schemas.microsoft.com/office/drawing/2014/main" id="{16D81489-8CED-A215-3B33-6F8A9BFA2A4A}"/>
              </a:ext>
            </a:extLst>
          </p:cNvPr>
          <p:cNvSpPr txBox="1"/>
          <p:nvPr/>
        </p:nvSpPr>
        <p:spPr>
          <a:xfrm rot="1244221">
            <a:off x="1405310" y="2361626"/>
            <a:ext cx="240772" cy="261610"/>
          </a:xfrm>
          <a:prstGeom prst="rect">
            <a:avLst/>
          </a:prstGeom>
          <a:noFill/>
        </p:spPr>
        <p:txBody>
          <a:bodyPr wrap="square" rtlCol="0">
            <a:spAutoFit/>
          </a:bodyPr>
          <a:lstStyle/>
          <a:p>
            <a:r>
              <a:rPr lang="da-DK" sz="1100" dirty="0"/>
              <a:t>-</a:t>
            </a:r>
          </a:p>
        </p:txBody>
      </p:sp>
      <p:sp>
        <p:nvSpPr>
          <p:cNvPr id="30" name="TextBox 29">
            <a:extLst>
              <a:ext uri="{FF2B5EF4-FFF2-40B4-BE49-F238E27FC236}">
                <a16:creationId xmlns:a16="http://schemas.microsoft.com/office/drawing/2014/main" id="{E782F63F-97F3-F920-F6A0-6C939D2AA7E1}"/>
              </a:ext>
            </a:extLst>
          </p:cNvPr>
          <p:cNvSpPr txBox="1"/>
          <p:nvPr/>
        </p:nvSpPr>
        <p:spPr>
          <a:xfrm>
            <a:off x="1631361" y="2420544"/>
            <a:ext cx="240772" cy="261610"/>
          </a:xfrm>
          <a:prstGeom prst="rect">
            <a:avLst/>
          </a:prstGeom>
          <a:noFill/>
        </p:spPr>
        <p:txBody>
          <a:bodyPr wrap="square" rtlCol="0">
            <a:spAutoFit/>
          </a:bodyPr>
          <a:lstStyle/>
          <a:p>
            <a:r>
              <a:rPr lang="da-DK" sz="1100" dirty="0"/>
              <a:t>-</a:t>
            </a:r>
          </a:p>
        </p:txBody>
      </p:sp>
      <p:sp>
        <p:nvSpPr>
          <p:cNvPr id="31" name="TextBox 30">
            <a:extLst>
              <a:ext uri="{FF2B5EF4-FFF2-40B4-BE49-F238E27FC236}">
                <a16:creationId xmlns:a16="http://schemas.microsoft.com/office/drawing/2014/main" id="{644C2CD2-C148-E168-35A6-6F81B940D163}"/>
              </a:ext>
            </a:extLst>
          </p:cNvPr>
          <p:cNvSpPr txBox="1"/>
          <p:nvPr/>
        </p:nvSpPr>
        <p:spPr>
          <a:xfrm rot="2748234">
            <a:off x="1838758" y="2507724"/>
            <a:ext cx="240772" cy="261610"/>
          </a:xfrm>
          <a:prstGeom prst="rect">
            <a:avLst/>
          </a:prstGeom>
          <a:noFill/>
        </p:spPr>
        <p:txBody>
          <a:bodyPr wrap="square" rtlCol="0">
            <a:spAutoFit/>
          </a:bodyPr>
          <a:lstStyle/>
          <a:p>
            <a:r>
              <a:rPr lang="da-DK" sz="1100" dirty="0"/>
              <a:t>-</a:t>
            </a:r>
          </a:p>
        </p:txBody>
      </p:sp>
      <p:sp>
        <p:nvSpPr>
          <p:cNvPr id="35" name="TextBox 34">
            <a:extLst>
              <a:ext uri="{FF2B5EF4-FFF2-40B4-BE49-F238E27FC236}">
                <a16:creationId xmlns:a16="http://schemas.microsoft.com/office/drawing/2014/main" id="{FBFB68B3-2B18-1B6B-C7BD-A07BD8F007D5}"/>
              </a:ext>
            </a:extLst>
          </p:cNvPr>
          <p:cNvSpPr txBox="1"/>
          <p:nvPr/>
        </p:nvSpPr>
        <p:spPr>
          <a:xfrm>
            <a:off x="1666187" y="3536166"/>
            <a:ext cx="271228" cy="261610"/>
          </a:xfrm>
          <a:prstGeom prst="rect">
            <a:avLst/>
          </a:prstGeom>
          <a:noFill/>
        </p:spPr>
        <p:txBody>
          <a:bodyPr wrap="square" rtlCol="0">
            <a:spAutoFit/>
          </a:bodyPr>
          <a:lstStyle/>
          <a:p>
            <a:r>
              <a:rPr lang="da-DK" sz="1100" dirty="0"/>
              <a:t>C</a:t>
            </a:r>
          </a:p>
        </p:txBody>
      </p:sp>
      <p:sp>
        <p:nvSpPr>
          <p:cNvPr id="36" name="TextBox 35">
            <a:extLst>
              <a:ext uri="{FF2B5EF4-FFF2-40B4-BE49-F238E27FC236}">
                <a16:creationId xmlns:a16="http://schemas.microsoft.com/office/drawing/2014/main" id="{90ECEDA6-5D54-8735-6220-425DADA250B1}"/>
              </a:ext>
            </a:extLst>
          </p:cNvPr>
          <p:cNvSpPr txBox="1"/>
          <p:nvPr/>
        </p:nvSpPr>
        <p:spPr>
          <a:xfrm>
            <a:off x="1854483" y="3661018"/>
            <a:ext cx="290464" cy="261610"/>
          </a:xfrm>
          <a:prstGeom prst="rect">
            <a:avLst/>
          </a:prstGeom>
          <a:noFill/>
        </p:spPr>
        <p:txBody>
          <a:bodyPr wrap="square" rtlCol="0">
            <a:spAutoFit/>
          </a:bodyPr>
          <a:lstStyle/>
          <a:p>
            <a:r>
              <a:rPr lang="da-DK" sz="1100" dirty="0"/>
              <a:t>O</a:t>
            </a:r>
          </a:p>
        </p:txBody>
      </p:sp>
      <p:sp>
        <p:nvSpPr>
          <p:cNvPr id="38" name="TextBox 37">
            <a:extLst>
              <a:ext uri="{FF2B5EF4-FFF2-40B4-BE49-F238E27FC236}">
                <a16:creationId xmlns:a16="http://schemas.microsoft.com/office/drawing/2014/main" id="{25E18D2A-9FD3-BF96-5D19-9867A2569671}"/>
              </a:ext>
            </a:extLst>
          </p:cNvPr>
          <p:cNvSpPr txBox="1"/>
          <p:nvPr/>
        </p:nvSpPr>
        <p:spPr>
          <a:xfrm>
            <a:off x="1457217" y="3668566"/>
            <a:ext cx="290464" cy="261610"/>
          </a:xfrm>
          <a:prstGeom prst="rect">
            <a:avLst/>
          </a:prstGeom>
          <a:noFill/>
        </p:spPr>
        <p:txBody>
          <a:bodyPr wrap="square" rtlCol="0">
            <a:spAutoFit/>
          </a:bodyPr>
          <a:lstStyle/>
          <a:p>
            <a:r>
              <a:rPr lang="da-DK" sz="1100" dirty="0"/>
              <a:t>O</a:t>
            </a:r>
          </a:p>
        </p:txBody>
      </p:sp>
      <p:sp>
        <p:nvSpPr>
          <p:cNvPr id="39" name="TextBox 38">
            <a:extLst>
              <a:ext uri="{FF2B5EF4-FFF2-40B4-BE49-F238E27FC236}">
                <a16:creationId xmlns:a16="http://schemas.microsoft.com/office/drawing/2014/main" id="{F9EC8F1E-4745-431D-2D85-B95062BB480F}"/>
              </a:ext>
            </a:extLst>
          </p:cNvPr>
          <p:cNvSpPr txBox="1"/>
          <p:nvPr/>
        </p:nvSpPr>
        <p:spPr>
          <a:xfrm>
            <a:off x="1660443" y="3324283"/>
            <a:ext cx="284052" cy="261610"/>
          </a:xfrm>
          <a:prstGeom prst="rect">
            <a:avLst/>
          </a:prstGeom>
          <a:noFill/>
        </p:spPr>
        <p:txBody>
          <a:bodyPr wrap="square" rtlCol="0">
            <a:spAutoFit/>
          </a:bodyPr>
          <a:lstStyle/>
          <a:p>
            <a:r>
              <a:rPr lang="da-DK" sz="1100" dirty="0"/>
              <a:t>H</a:t>
            </a:r>
          </a:p>
        </p:txBody>
      </p:sp>
      <p:sp>
        <p:nvSpPr>
          <p:cNvPr id="41" name="TextBox 40">
            <a:extLst>
              <a:ext uri="{FF2B5EF4-FFF2-40B4-BE49-F238E27FC236}">
                <a16:creationId xmlns:a16="http://schemas.microsoft.com/office/drawing/2014/main" id="{C159926F-1C41-173A-3473-0369685265E8}"/>
              </a:ext>
            </a:extLst>
          </p:cNvPr>
          <p:cNvSpPr txBox="1"/>
          <p:nvPr/>
        </p:nvSpPr>
        <p:spPr>
          <a:xfrm rot="5400000">
            <a:off x="1679907" y="3402320"/>
            <a:ext cx="240772" cy="261610"/>
          </a:xfrm>
          <a:prstGeom prst="rect">
            <a:avLst/>
          </a:prstGeom>
          <a:noFill/>
        </p:spPr>
        <p:txBody>
          <a:bodyPr wrap="square" rtlCol="0">
            <a:spAutoFit/>
          </a:bodyPr>
          <a:lstStyle/>
          <a:p>
            <a:r>
              <a:rPr lang="da-DK" sz="1100" dirty="0"/>
              <a:t>-</a:t>
            </a:r>
          </a:p>
        </p:txBody>
      </p:sp>
      <p:sp>
        <p:nvSpPr>
          <p:cNvPr id="42" name="TextBox 41">
            <a:extLst>
              <a:ext uri="{FF2B5EF4-FFF2-40B4-BE49-F238E27FC236}">
                <a16:creationId xmlns:a16="http://schemas.microsoft.com/office/drawing/2014/main" id="{EEB5BA3E-AB02-4B54-6716-3A035161378C}"/>
              </a:ext>
            </a:extLst>
          </p:cNvPr>
          <p:cNvSpPr txBox="1"/>
          <p:nvPr/>
        </p:nvSpPr>
        <p:spPr>
          <a:xfrm rot="19516820">
            <a:off x="1583374" y="3591941"/>
            <a:ext cx="240772" cy="261610"/>
          </a:xfrm>
          <a:prstGeom prst="rect">
            <a:avLst/>
          </a:prstGeom>
          <a:noFill/>
        </p:spPr>
        <p:txBody>
          <a:bodyPr wrap="square" rtlCol="0">
            <a:spAutoFit/>
          </a:bodyPr>
          <a:lstStyle/>
          <a:p>
            <a:r>
              <a:rPr lang="da-DK" sz="1100" dirty="0"/>
              <a:t>-</a:t>
            </a:r>
          </a:p>
        </p:txBody>
      </p:sp>
      <p:sp>
        <p:nvSpPr>
          <p:cNvPr id="53" name="TextBox 52">
            <a:extLst>
              <a:ext uri="{FF2B5EF4-FFF2-40B4-BE49-F238E27FC236}">
                <a16:creationId xmlns:a16="http://schemas.microsoft.com/office/drawing/2014/main" id="{5CF49A8D-41B2-255F-D77D-CDC9F5DB9BEE}"/>
              </a:ext>
            </a:extLst>
          </p:cNvPr>
          <p:cNvSpPr txBox="1"/>
          <p:nvPr/>
        </p:nvSpPr>
        <p:spPr>
          <a:xfrm rot="2128010">
            <a:off x="1784514" y="3585952"/>
            <a:ext cx="240772" cy="261610"/>
          </a:xfrm>
          <a:prstGeom prst="rect">
            <a:avLst/>
          </a:prstGeom>
          <a:noFill/>
        </p:spPr>
        <p:txBody>
          <a:bodyPr wrap="square" rtlCol="0">
            <a:spAutoFit/>
          </a:bodyPr>
          <a:lstStyle/>
          <a:p>
            <a:r>
              <a:rPr lang="da-DK" sz="1100" dirty="0"/>
              <a:t>-</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B9A618-5C4D-E5BE-65E3-EB19B380175A}"/>
                  </a:ext>
                </a:extLst>
              </p:cNvPr>
              <p:cNvSpPr txBox="1"/>
              <p:nvPr/>
            </p:nvSpPr>
            <p:spPr>
              <a:xfrm>
                <a:off x="3041432" y="3390387"/>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0" name="TextBox 59">
                <a:extLst>
                  <a:ext uri="{FF2B5EF4-FFF2-40B4-BE49-F238E27FC236}">
                    <a16:creationId xmlns:a16="http://schemas.microsoft.com/office/drawing/2014/main" id="{DCB9A618-5C4D-E5BE-65E3-EB19B380175A}"/>
                  </a:ext>
                </a:extLst>
              </p:cNvPr>
              <p:cNvSpPr txBox="1">
                <a:spLocks noRot="1" noChangeAspect="1" noMove="1" noResize="1" noEditPoints="1" noAdjustHandles="1" noChangeArrowheads="1" noChangeShapeType="1" noTextEdit="1"/>
              </p:cNvSpPr>
              <p:nvPr/>
            </p:nvSpPr>
            <p:spPr>
              <a:xfrm>
                <a:off x="3041432" y="3390387"/>
                <a:ext cx="1318246" cy="276999"/>
              </a:xfrm>
              <a:prstGeom prst="rect">
                <a:avLst/>
              </a:prstGeom>
              <a:blipFill>
                <a:blip r:embed="rId2"/>
                <a:stretch>
                  <a:fillRect t="-8696"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A331D59-BCFC-1ED8-0085-67F908A65DC2}"/>
                  </a:ext>
                </a:extLst>
              </p:cNvPr>
              <p:cNvSpPr txBox="1"/>
              <p:nvPr/>
            </p:nvSpPr>
            <p:spPr>
              <a:xfrm>
                <a:off x="2988197" y="5418266"/>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1" name="TextBox 60">
                <a:extLst>
                  <a:ext uri="{FF2B5EF4-FFF2-40B4-BE49-F238E27FC236}">
                    <a16:creationId xmlns:a16="http://schemas.microsoft.com/office/drawing/2014/main" id="{3A331D59-BCFC-1ED8-0085-67F908A65DC2}"/>
                  </a:ext>
                </a:extLst>
              </p:cNvPr>
              <p:cNvSpPr txBox="1">
                <a:spLocks noRot="1" noChangeAspect="1" noMove="1" noResize="1" noEditPoints="1" noAdjustHandles="1" noChangeArrowheads="1" noChangeShapeType="1" noTextEdit="1"/>
              </p:cNvSpPr>
              <p:nvPr/>
            </p:nvSpPr>
            <p:spPr>
              <a:xfrm>
                <a:off x="2988197" y="5418266"/>
                <a:ext cx="1318246" cy="276999"/>
              </a:xfrm>
              <a:prstGeom prst="rect">
                <a:avLst/>
              </a:prstGeom>
              <a:blipFill>
                <a:blip r:embed="rId3"/>
                <a:stretch>
                  <a:fillRect t="-13043" b="-34783"/>
                </a:stretch>
              </a:blipFill>
            </p:spPr>
            <p:txBody>
              <a:bodyPr/>
              <a:lstStyle/>
              <a:p>
                <a:r>
                  <a:rPr lang="da-DK">
                    <a:noFill/>
                  </a:rPr>
                  <a:t> </a:t>
                </a:r>
              </a:p>
            </p:txBody>
          </p:sp>
        </mc:Fallback>
      </mc:AlternateContent>
      <p:sp>
        <p:nvSpPr>
          <p:cNvPr id="3" name="Arc 2">
            <a:extLst>
              <a:ext uri="{FF2B5EF4-FFF2-40B4-BE49-F238E27FC236}">
                <a16:creationId xmlns:a16="http://schemas.microsoft.com/office/drawing/2014/main" id="{3E64F225-F51A-1D12-3641-454AACE075A8}"/>
              </a:ext>
            </a:extLst>
          </p:cNvPr>
          <p:cNvSpPr/>
          <p:nvPr/>
        </p:nvSpPr>
        <p:spPr>
          <a:xfrm rot="19187964">
            <a:off x="1668795" y="3751584"/>
            <a:ext cx="266569" cy="258396"/>
          </a:xfrm>
          <a:prstGeom prst="arc">
            <a:avLst>
              <a:gd name="adj1" fmla="val 16058311"/>
              <a:gd name="adj2" fmla="val 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32" name="TextBox 31">
            <a:extLst>
              <a:ext uri="{FF2B5EF4-FFF2-40B4-BE49-F238E27FC236}">
                <a16:creationId xmlns:a16="http://schemas.microsoft.com/office/drawing/2014/main" id="{3A3A8396-F09D-C16A-F2A5-66093BC5B548}"/>
              </a:ext>
            </a:extLst>
          </p:cNvPr>
          <p:cNvSpPr txBox="1"/>
          <p:nvPr/>
        </p:nvSpPr>
        <p:spPr>
          <a:xfrm rot="5400000">
            <a:off x="1877643" y="3761603"/>
            <a:ext cx="240772" cy="261610"/>
          </a:xfrm>
          <a:prstGeom prst="rect">
            <a:avLst/>
          </a:prstGeom>
          <a:noFill/>
        </p:spPr>
        <p:txBody>
          <a:bodyPr wrap="square" rtlCol="0">
            <a:spAutoFit/>
          </a:bodyPr>
          <a:lstStyle/>
          <a:p>
            <a:r>
              <a:rPr lang="da-DK" sz="1100" dirty="0"/>
              <a:t>-</a:t>
            </a:r>
          </a:p>
        </p:txBody>
      </p:sp>
      <p:sp>
        <p:nvSpPr>
          <p:cNvPr id="33" name="TextBox 32">
            <a:extLst>
              <a:ext uri="{FF2B5EF4-FFF2-40B4-BE49-F238E27FC236}">
                <a16:creationId xmlns:a16="http://schemas.microsoft.com/office/drawing/2014/main" id="{65DD9BCF-CD24-4982-EBC3-D8F31451943E}"/>
              </a:ext>
            </a:extLst>
          </p:cNvPr>
          <p:cNvSpPr txBox="1"/>
          <p:nvPr/>
        </p:nvSpPr>
        <p:spPr>
          <a:xfrm rot="5400000">
            <a:off x="1483949" y="3772546"/>
            <a:ext cx="240772" cy="261610"/>
          </a:xfrm>
          <a:prstGeom prst="rect">
            <a:avLst/>
          </a:prstGeom>
          <a:noFill/>
        </p:spPr>
        <p:txBody>
          <a:bodyPr wrap="square" rtlCol="0">
            <a:spAutoFit/>
          </a:bodyPr>
          <a:lstStyle/>
          <a:p>
            <a:r>
              <a:rPr lang="da-DK" sz="1100" dirty="0"/>
              <a:t>-</a:t>
            </a:r>
          </a:p>
        </p:txBody>
      </p:sp>
      <p:cxnSp>
        <p:nvCxnSpPr>
          <p:cNvPr id="34" name="Straight Connector 33">
            <a:extLst>
              <a:ext uri="{FF2B5EF4-FFF2-40B4-BE49-F238E27FC236}">
                <a16:creationId xmlns:a16="http://schemas.microsoft.com/office/drawing/2014/main" id="{17814BF4-184C-7BB9-F77E-C386C3213A81}"/>
              </a:ext>
            </a:extLst>
          </p:cNvPr>
          <p:cNvCxnSpPr>
            <a:cxnSpLocks/>
          </p:cNvCxnSpPr>
          <p:nvPr/>
        </p:nvCxnSpPr>
        <p:spPr>
          <a:xfrm>
            <a:off x="826639" y="6020571"/>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B3B1D62-18B6-C2D9-C5F3-B0AD5230E7A2}"/>
              </a:ext>
            </a:extLst>
          </p:cNvPr>
          <p:cNvCxnSpPr>
            <a:cxnSpLocks/>
          </p:cNvCxnSpPr>
          <p:nvPr/>
        </p:nvCxnSpPr>
        <p:spPr>
          <a:xfrm flipV="1">
            <a:off x="1065841" y="60205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E4F455-7DE0-5FC5-556B-0B855458C23B}"/>
              </a:ext>
            </a:extLst>
          </p:cNvPr>
          <p:cNvCxnSpPr>
            <a:cxnSpLocks/>
          </p:cNvCxnSpPr>
          <p:nvPr/>
        </p:nvCxnSpPr>
        <p:spPr>
          <a:xfrm flipV="1">
            <a:off x="1510862" y="60205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C534B6A-093D-90D9-21D3-B5F2EF695012}"/>
              </a:ext>
            </a:extLst>
          </p:cNvPr>
          <p:cNvCxnSpPr>
            <a:cxnSpLocks/>
          </p:cNvCxnSpPr>
          <p:nvPr/>
        </p:nvCxnSpPr>
        <p:spPr>
          <a:xfrm flipV="1">
            <a:off x="1951568" y="602057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90CEA9-5323-9B51-2F71-6EB8796B6F24}"/>
              </a:ext>
            </a:extLst>
          </p:cNvPr>
          <p:cNvCxnSpPr>
            <a:cxnSpLocks/>
          </p:cNvCxnSpPr>
          <p:nvPr/>
        </p:nvCxnSpPr>
        <p:spPr>
          <a:xfrm flipV="1">
            <a:off x="2397772" y="602057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7AEADE-D7D5-2B51-96F3-77086D710234}"/>
              </a:ext>
            </a:extLst>
          </p:cNvPr>
          <p:cNvSpPr txBox="1"/>
          <p:nvPr/>
        </p:nvSpPr>
        <p:spPr>
          <a:xfrm>
            <a:off x="1562648" y="5481376"/>
            <a:ext cx="271228" cy="261610"/>
          </a:xfrm>
          <a:prstGeom prst="rect">
            <a:avLst/>
          </a:prstGeom>
          <a:noFill/>
        </p:spPr>
        <p:txBody>
          <a:bodyPr wrap="square" rtlCol="0">
            <a:spAutoFit/>
          </a:bodyPr>
          <a:lstStyle/>
          <a:p>
            <a:r>
              <a:rPr lang="da-DK" sz="1100" dirty="0"/>
              <a:t>C</a:t>
            </a:r>
          </a:p>
        </p:txBody>
      </p:sp>
      <p:sp>
        <p:nvSpPr>
          <p:cNvPr id="47" name="TextBox 46">
            <a:extLst>
              <a:ext uri="{FF2B5EF4-FFF2-40B4-BE49-F238E27FC236}">
                <a16:creationId xmlns:a16="http://schemas.microsoft.com/office/drawing/2014/main" id="{B2EDF931-9267-78C2-F8AE-6CA652FADE06}"/>
              </a:ext>
            </a:extLst>
          </p:cNvPr>
          <p:cNvSpPr txBox="1"/>
          <p:nvPr/>
        </p:nvSpPr>
        <p:spPr>
          <a:xfrm>
            <a:off x="1683555" y="5726560"/>
            <a:ext cx="290464" cy="261610"/>
          </a:xfrm>
          <a:prstGeom prst="rect">
            <a:avLst/>
          </a:prstGeom>
          <a:noFill/>
        </p:spPr>
        <p:txBody>
          <a:bodyPr wrap="square" rtlCol="0">
            <a:spAutoFit/>
          </a:bodyPr>
          <a:lstStyle/>
          <a:p>
            <a:r>
              <a:rPr lang="da-DK" sz="1100" dirty="0"/>
              <a:t>O</a:t>
            </a:r>
          </a:p>
        </p:txBody>
      </p:sp>
      <p:sp>
        <p:nvSpPr>
          <p:cNvPr id="48" name="TextBox 47">
            <a:extLst>
              <a:ext uri="{FF2B5EF4-FFF2-40B4-BE49-F238E27FC236}">
                <a16:creationId xmlns:a16="http://schemas.microsoft.com/office/drawing/2014/main" id="{E990EF1D-BEF0-FD46-782B-579E5B6E571F}"/>
              </a:ext>
            </a:extLst>
          </p:cNvPr>
          <p:cNvSpPr txBox="1"/>
          <p:nvPr/>
        </p:nvSpPr>
        <p:spPr>
          <a:xfrm>
            <a:off x="1468785" y="5246250"/>
            <a:ext cx="290464" cy="261610"/>
          </a:xfrm>
          <a:prstGeom prst="rect">
            <a:avLst/>
          </a:prstGeom>
          <a:noFill/>
        </p:spPr>
        <p:txBody>
          <a:bodyPr wrap="square" rtlCol="0">
            <a:spAutoFit/>
          </a:bodyPr>
          <a:lstStyle/>
          <a:p>
            <a:r>
              <a:rPr lang="da-DK" sz="1100" dirty="0"/>
              <a:t>O</a:t>
            </a:r>
          </a:p>
        </p:txBody>
      </p:sp>
      <p:sp>
        <p:nvSpPr>
          <p:cNvPr id="49" name="TextBox 48">
            <a:extLst>
              <a:ext uri="{FF2B5EF4-FFF2-40B4-BE49-F238E27FC236}">
                <a16:creationId xmlns:a16="http://schemas.microsoft.com/office/drawing/2014/main" id="{1E08E94D-5A15-2117-0205-623A73CAFB37}"/>
              </a:ext>
            </a:extLst>
          </p:cNvPr>
          <p:cNvSpPr txBox="1"/>
          <p:nvPr/>
        </p:nvSpPr>
        <p:spPr>
          <a:xfrm rot="3684801">
            <a:off x="1622022" y="5602937"/>
            <a:ext cx="280846" cy="261610"/>
          </a:xfrm>
          <a:prstGeom prst="rect">
            <a:avLst/>
          </a:prstGeom>
          <a:noFill/>
        </p:spPr>
        <p:txBody>
          <a:bodyPr wrap="square" rtlCol="0">
            <a:spAutoFit/>
          </a:bodyPr>
          <a:lstStyle/>
          <a:p>
            <a:r>
              <a:rPr lang="da-DK" sz="1100" dirty="0"/>
              <a:t>=</a:t>
            </a:r>
          </a:p>
        </p:txBody>
      </p:sp>
      <p:sp>
        <p:nvSpPr>
          <p:cNvPr id="50" name="TextBox 49">
            <a:extLst>
              <a:ext uri="{FF2B5EF4-FFF2-40B4-BE49-F238E27FC236}">
                <a16:creationId xmlns:a16="http://schemas.microsoft.com/office/drawing/2014/main" id="{6989458C-813B-7AB0-DDE1-6E8EC1B70381}"/>
              </a:ext>
            </a:extLst>
          </p:cNvPr>
          <p:cNvSpPr txBox="1"/>
          <p:nvPr/>
        </p:nvSpPr>
        <p:spPr>
          <a:xfrm rot="4375372">
            <a:off x="1509757" y="5359786"/>
            <a:ext cx="280846" cy="261610"/>
          </a:xfrm>
          <a:prstGeom prst="rect">
            <a:avLst/>
          </a:prstGeom>
          <a:noFill/>
        </p:spPr>
        <p:txBody>
          <a:bodyPr wrap="square" rtlCol="0">
            <a:spAutoFit/>
          </a:bodyPr>
          <a:lstStyle/>
          <a:p>
            <a:r>
              <a:rPr lang="da-DK" sz="1100" dirty="0"/>
              <a:t>=</a:t>
            </a:r>
          </a:p>
        </p:txBody>
      </p:sp>
      <p:pic>
        <p:nvPicPr>
          <p:cNvPr id="68" name="Picture 67" descr="A picture containing circle&#10;&#10;Description automatically generated">
            <a:extLst>
              <a:ext uri="{FF2B5EF4-FFF2-40B4-BE49-F238E27FC236}">
                <a16:creationId xmlns:a16="http://schemas.microsoft.com/office/drawing/2014/main" id="{96C0D817-CF50-33E5-83A2-213663DE8C64}"/>
              </a:ext>
            </a:extLst>
          </p:cNvPr>
          <p:cNvPicPr>
            <a:picLocks noChangeAspect="1"/>
          </p:cNvPicPr>
          <p:nvPr/>
        </p:nvPicPr>
        <p:blipFill>
          <a:blip r:embed="rId4"/>
          <a:stretch>
            <a:fillRect/>
          </a:stretch>
        </p:blipFill>
        <p:spPr>
          <a:xfrm rot="5400000">
            <a:off x="1637730" y="4339991"/>
            <a:ext cx="557098" cy="494200"/>
          </a:xfrm>
          <a:prstGeom prst="rect">
            <a:avLst/>
          </a:prstGeom>
        </p:spPr>
      </p:pic>
      <p:sp>
        <p:nvSpPr>
          <p:cNvPr id="69" name="TextBox 68">
            <a:extLst>
              <a:ext uri="{FF2B5EF4-FFF2-40B4-BE49-F238E27FC236}">
                <a16:creationId xmlns:a16="http://schemas.microsoft.com/office/drawing/2014/main" id="{3230563A-FD23-DED6-9215-4F0697875188}"/>
              </a:ext>
            </a:extLst>
          </p:cNvPr>
          <p:cNvSpPr txBox="1"/>
          <p:nvPr/>
        </p:nvSpPr>
        <p:spPr>
          <a:xfrm rot="5400000">
            <a:off x="1635914" y="4772348"/>
            <a:ext cx="240772" cy="261610"/>
          </a:xfrm>
          <a:prstGeom prst="rect">
            <a:avLst/>
          </a:prstGeom>
          <a:noFill/>
        </p:spPr>
        <p:txBody>
          <a:bodyPr wrap="square" rtlCol="0">
            <a:spAutoFit/>
          </a:bodyPr>
          <a:lstStyle/>
          <a:p>
            <a:r>
              <a:rPr lang="da-DK" sz="1100" dirty="0"/>
              <a:t>-</a:t>
            </a:r>
          </a:p>
        </p:txBody>
      </p:sp>
    </p:spTree>
    <p:extLst>
      <p:ext uri="{BB962C8B-B14F-4D97-AF65-F5344CB8AC3E}">
        <p14:creationId xmlns:p14="http://schemas.microsoft.com/office/powerpoint/2010/main" val="285239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D89702F3-0D6D-9087-3A00-7D99FCB32BD2}"/>
              </a:ext>
            </a:extLst>
          </p:cNvPr>
          <p:cNvSpPr/>
          <p:nvPr/>
        </p:nvSpPr>
        <p:spPr>
          <a:xfrm>
            <a:off x="4333875" y="581990"/>
            <a:ext cx="3743325" cy="1514475"/>
          </a:xfrm>
          <a:prstGeom prst="roundRect">
            <a:avLst>
              <a:gd name="adj" fmla="val 10184"/>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Rounded Rectangle 30">
            <a:extLst>
              <a:ext uri="{FF2B5EF4-FFF2-40B4-BE49-F238E27FC236}">
                <a16:creationId xmlns:a16="http://schemas.microsoft.com/office/drawing/2014/main" id="{94A50ADB-B12F-6796-FEBA-A29B0CC0CA8C}"/>
              </a:ext>
            </a:extLst>
          </p:cNvPr>
          <p:cNvSpPr/>
          <p:nvPr/>
        </p:nvSpPr>
        <p:spPr>
          <a:xfrm>
            <a:off x="1676400" y="581989"/>
            <a:ext cx="6400800" cy="1514475"/>
          </a:xfrm>
          <a:prstGeom prst="roundRect">
            <a:avLst>
              <a:gd name="adj" fmla="val 10184"/>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Date Placeholder 3">
            <a:extLst>
              <a:ext uri="{FF2B5EF4-FFF2-40B4-BE49-F238E27FC236}">
                <a16:creationId xmlns:a16="http://schemas.microsoft.com/office/drawing/2014/main" id="{F91B74D6-7171-0E5E-4BFC-898BA52500C4}"/>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8DA5B482-0F20-3A80-5484-F0F3D7A7A023}"/>
              </a:ext>
            </a:extLst>
          </p:cNvPr>
          <p:cNvSpPr>
            <a:spLocks noGrp="1"/>
          </p:cNvSpPr>
          <p:nvPr>
            <p:ph type="sldNum" sz="quarter" idx="12"/>
          </p:nvPr>
        </p:nvSpPr>
        <p:spPr/>
        <p:txBody>
          <a:bodyPr/>
          <a:lstStyle/>
          <a:p>
            <a:fld id="{091A926C-488A-4E3E-9C21-57CAA120E114}" type="slidenum">
              <a:rPr lang="da-DK" smtClean="0"/>
              <a:t>6</a:t>
            </a:fld>
            <a:endParaRPr lang="da-DK" dirty="0"/>
          </a:p>
        </p:txBody>
      </p:sp>
      <p:pic>
        <p:nvPicPr>
          <p:cNvPr id="6" name="Graphic 5" descr="Fuel with solid fill">
            <a:extLst>
              <a:ext uri="{FF2B5EF4-FFF2-40B4-BE49-F238E27FC236}">
                <a16:creationId xmlns:a16="http://schemas.microsoft.com/office/drawing/2014/main" id="{CC1FA392-26A0-B7E2-A3D8-009043B19D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0042" y="927698"/>
            <a:ext cx="914400" cy="914400"/>
          </a:xfrm>
          <a:prstGeom prst="rect">
            <a:avLst/>
          </a:prstGeom>
        </p:spPr>
      </p:pic>
      <p:pic>
        <p:nvPicPr>
          <p:cNvPr id="7" name="Graphic 6" descr="Factory with solid fill">
            <a:extLst>
              <a:ext uri="{FF2B5EF4-FFF2-40B4-BE49-F238E27FC236}">
                <a16:creationId xmlns:a16="http://schemas.microsoft.com/office/drawing/2014/main" id="{F811A9BB-64CD-B6E0-B5A1-E0BBF46DEA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5410" y="927698"/>
            <a:ext cx="914400" cy="914400"/>
          </a:xfrm>
          <a:prstGeom prst="rect">
            <a:avLst/>
          </a:prstGeom>
        </p:spPr>
      </p:pic>
      <p:sp>
        <p:nvSpPr>
          <p:cNvPr id="8" name="TextBox 7">
            <a:extLst>
              <a:ext uri="{FF2B5EF4-FFF2-40B4-BE49-F238E27FC236}">
                <a16:creationId xmlns:a16="http://schemas.microsoft.com/office/drawing/2014/main" id="{38639579-D630-B549-3491-221AB97AE8DE}"/>
              </a:ext>
            </a:extLst>
          </p:cNvPr>
          <p:cNvSpPr txBox="1"/>
          <p:nvPr/>
        </p:nvSpPr>
        <p:spPr>
          <a:xfrm>
            <a:off x="5653085" y="673331"/>
            <a:ext cx="1163738" cy="307777"/>
          </a:xfrm>
          <a:prstGeom prst="rect">
            <a:avLst/>
          </a:prstGeom>
          <a:noFill/>
        </p:spPr>
        <p:txBody>
          <a:bodyPr wrap="square" rtlCol="0">
            <a:spAutoFit/>
          </a:bodyPr>
          <a:lstStyle/>
          <a:p>
            <a:r>
              <a:rPr lang="en-GB" sz="1400" b="1" dirty="0"/>
              <a:t>Power-to-X</a:t>
            </a:r>
          </a:p>
        </p:txBody>
      </p:sp>
      <p:pic>
        <p:nvPicPr>
          <p:cNvPr id="22" name="Graphic 21" descr="Lightning bolt with solid fill">
            <a:extLst>
              <a:ext uri="{FF2B5EF4-FFF2-40B4-BE49-F238E27FC236}">
                <a16:creationId xmlns:a16="http://schemas.microsoft.com/office/drawing/2014/main" id="{11A5362C-CA2D-2DAB-FC5C-3071DB9C70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0779" y="927698"/>
            <a:ext cx="914400" cy="914400"/>
          </a:xfrm>
          <a:prstGeom prst="rect">
            <a:avLst/>
          </a:prstGeom>
        </p:spPr>
      </p:pic>
      <p:cxnSp>
        <p:nvCxnSpPr>
          <p:cNvPr id="24" name="Straight Arrow Connector 23">
            <a:extLst>
              <a:ext uri="{FF2B5EF4-FFF2-40B4-BE49-F238E27FC236}">
                <a16:creationId xmlns:a16="http://schemas.microsoft.com/office/drawing/2014/main" id="{E4F65494-5265-DD2D-4E78-BC202211E7C2}"/>
              </a:ext>
            </a:extLst>
          </p:cNvPr>
          <p:cNvCxnSpPr/>
          <p:nvPr/>
        </p:nvCxnSpPr>
        <p:spPr>
          <a:xfrm>
            <a:off x="5298979"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CECC816-D5A0-E829-A05E-5C6DE019EF8C}"/>
              </a:ext>
            </a:extLst>
          </p:cNvPr>
          <p:cNvCxnSpPr/>
          <p:nvPr/>
        </p:nvCxnSpPr>
        <p:spPr>
          <a:xfrm>
            <a:off x="6695936"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F41399B-CB59-9028-C747-D888E73014DB}"/>
              </a:ext>
            </a:extLst>
          </p:cNvPr>
          <p:cNvSpPr txBox="1"/>
          <p:nvPr/>
        </p:nvSpPr>
        <p:spPr>
          <a:xfrm>
            <a:off x="4548956" y="1768511"/>
            <a:ext cx="812075" cy="276999"/>
          </a:xfrm>
          <a:prstGeom prst="rect">
            <a:avLst/>
          </a:prstGeom>
          <a:noFill/>
        </p:spPr>
        <p:txBody>
          <a:bodyPr wrap="square" rtlCol="0">
            <a:spAutoFit/>
          </a:bodyPr>
          <a:lstStyle/>
          <a:p>
            <a:r>
              <a:rPr lang="en-GB" sz="1200" b="1" dirty="0"/>
              <a:t>Power</a:t>
            </a:r>
          </a:p>
        </p:txBody>
      </p:sp>
      <p:sp>
        <p:nvSpPr>
          <p:cNvPr id="29" name="TextBox 28">
            <a:extLst>
              <a:ext uri="{FF2B5EF4-FFF2-40B4-BE49-F238E27FC236}">
                <a16:creationId xmlns:a16="http://schemas.microsoft.com/office/drawing/2014/main" id="{F9376860-039A-2E60-761B-F2CAB22C7B9B}"/>
              </a:ext>
            </a:extLst>
          </p:cNvPr>
          <p:cNvSpPr txBox="1"/>
          <p:nvPr/>
        </p:nvSpPr>
        <p:spPr>
          <a:xfrm>
            <a:off x="5729285" y="1768511"/>
            <a:ext cx="1033467" cy="276999"/>
          </a:xfrm>
          <a:prstGeom prst="rect">
            <a:avLst/>
          </a:prstGeom>
          <a:noFill/>
        </p:spPr>
        <p:txBody>
          <a:bodyPr wrap="square" rtlCol="0">
            <a:spAutoFit/>
          </a:bodyPr>
          <a:lstStyle/>
          <a:p>
            <a:r>
              <a:rPr lang="en-GB" sz="1200" b="1" dirty="0"/>
              <a:t>Conversion</a:t>
            </a:r>
          </a:p>
        </p:txBody>
      </p:sp>
      <p:sp>
        <p:nvSpPr>
          <p:cNvPr id="30" name="TextBox 29">
            <a:extLst>
              <a:ext uri="{FF2B5EF4-FFF2-40B4-BE49-F238E27FC236}">
                <a16:creationId xmlns:a16="http://schemas.microsoft.com/office/drawing/2014/main" id="{411056FE-D1A9-2E4F-85B9-0145107082F4}"/>
              </a:ext>
            </a:extLst>
          </p:cNvPr>
          <p:cNvSpPr txBox="1"/>
          <p:nvPr/>
        </p:nvSpPr>
        <p:spPr>
          <a:xfrm>
            <a:off x="7168970" y="1768511"/>
            <a:ext cx="508182" cy="276999"/>
          </a:xfrm>
          <a:prstGeom prst="rect">
            <a:avLst/>
          </a:prstGeom>
          <a:noFill/>
        </p:spPr>
        <p:txBody>
          <a:bodyPr wrap="square" rtlCol="0">
            <a:spAutoFit/>
          </a:bodyPr>
          <a:lstStyle/>
          <a:p>
            <a:r>
              <a:rPr lang="en-GB" sz="1200" b="1" dirty="0"/>
              <a:t>Fuel</a:t>
            </a:r>
          </a:p>
        </p:txBody>
      </p:sp>
      <p:pic>
        <p:nvPicPr>
          <p:cNvPr id="35" name="Picture 34" descr="Background pattern&#10;&#10;Description automatically generated with low confidence">
            <a:extLst>
              <a:ext uri="{FF2B5EF4-FFF2-40B4-BE49-F238E27FC236}">
                <a16:creationId xmlns:a16="http://schemas.microsoft.com/office/drawing/2014/main" id="{CEF76618-DE9C-17ED-A557-66C30E0F0AE6}"/>
              </a:ext>
            </a:extLst>
          </p:cNvPr>
          <p:cNvPicPr>
            <a:picLocks noChangeAspect="1"/>
          </p:cNvPicPr>
          <p:nvPr/>
        </p:nvPicPr>
        <p:blipFill>
          <a:blip r:embed="rId9"/>
          <a:stretch>
            <a:fillRect/>
          </a:stretch>
        </p:blipFill>
        <p:spPr>
          <a:xfrm>
            <a:off x="530466" y="475023"/>
            <a:ext cx="4089102" cy="1744302"/>
          </a:xfrm>
          <a:prstGeom prst="rect">
            <a:avLst/>
          </a:prstGeom>
        </p:spPr>
      </p:pic>
      <p:sp>
        <p:nvSpPr>
          <p:cNvPr id="2" name="Title 1">
            <a:extLst>
              <a:ext uri="{FF2B5EF4-FFF2-40B4-BE49-F238E27FC236}">
                <a16:creationId xmlns:a16="http://schemas.microsoft.com/office/drawing/2014/main" id="{AEAED109-285C-2A5D-216A-0199CAC20909}"/>
              </a:ext>
            </a:extLst>
          </p:cNvPr>
          <p:cNvSpPr>
            <a:spLocks noGrp="1"/>
          </p:cNvSpPr>
          <p:nvPr>
            <p:ph type="title"/>
          </p:nvPr>
        </p:nvSpPr>
        <p:spPr>
          <a:xfrm>
            <a:off x="588963" y="621822"/>
            <a:ext cx="2058987" cy="446086"/>
          </a:xfrm>
        </p:spPr>
        <p:txBody>
          <a:bodyPr/>
          <a:lstStyle/>
          <a:p>
            <a:r>
              <a:rPr lang="da-DK" dirty="0"/>
              <a:t>Power-to-X</a:t>
            </a:r>
          </a:p>
        </p:txBody>
      </p:sp>
    </p:spTree>
    <p:extLst>
      <p:ext uri="{BB962C8B-B14F-4D97-AF65-F5344CB8AC3E}">
        <p14:creationId xmlns:p14="http://schemas.microsoft.com/office/powerpoint/2010/main" val="4330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 0 L 0.21797 0 " pathEditMode="relative" ptsTypes="AA">
                                      <p:cBhvr>
                                        <p:cTn id="38" dur="2000" fill="hold"/>
                                        <p:tgtEl>
                                          <p:spTgt spid="3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1" grpId="0" animBg="1"/>
      <p:bldP spid="31" grpId="1" animBg="1"/>
      <p:bldP spid="8"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838B0C03-50D8-90AF-2C35-F3F21EB3995D}"/>
              </a:ext>
            </a:extLst>
          </p:cNvPr>
          <p:cNvSpPr/>
          <p:nvPr/>
        </p:nvSpPr>
        <p:spPr>
          <a:xfrm>
            <a:off x="2652697" y="4528351"/>
            <a:ext cx="1400175" cy="1044296"/>
          </a:xfrm>
          <a:prstGeom prst="roundRect">
            <a:avLst>
              <a:gd name="adj" fmla="val 8458"/>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ounded Rectangle 13">
            <a:extLst>
              <a:ext uri="{FF2B5EF4-FFF2-40B4-BE49-F238E27FC236}">
                <a16:creationId xmlns:a16="http://schemas.microsoft.com/office/drawing/2014/main" id="{829FED12-FF7F-59C8-AF3C-013417430CCD}"/>
              </a:ext>
            </a:extLst>
          </p:cNvPr>
          <p:cNvSpPr/>
          <p:nvPr/>
        </p:nvSpPr>
        <p:spPr>
          <a:xfrm>
            <a:off x="725047" y="3157953"/>
            <a:ext cx="1590674" cy="290097"/>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14">
            <a:extLst>
              <a:ext uri="{FF2B5EF4-FFF2-40B4-BE49-F238E27FC236}">
                <a16:creationId xmlns:a16="http://schemas.microsoft.com/office/drawing/2014/main" id="{CBDFF420-9BF8-57D4-1E7A-C20D698696C6}"/>
              </a:ext>
            </a:extLst>
          </p:cNvPr>
          <p:cNvSpPr/>
          <p:nvPr/>
        </p:nvSpPr>
        <p:spPr>
          <a:xfrm>
            <a:off x="2644070" y="3157953"/>
            <a:ext cx="1590674" cy="290097"/>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ounded Rectangle 12">
            <a:extLst>
              <a:ext uri="{FF2B5EF4-FFF2-40B4-BE49-F238E27FC236}">
                <a16:creationId xmlns:a16="http://schemas.microsoft.com/office/drawing/2014/main" id="{CAC875D0-CDB1-1D81-BA17-01C959BCB015}"/>
              </a:ext>
            </a:extLst>
          </p:cNvPr>
          <p:cNvSpPr/>
          <p:nvPr/>
        </p:nvSpPr>
        <p:spPr>
          <a:xfrm>
            <a:off x="720019" y="2667000"/>
            <a:ext cx="3514725" cy="33855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ounded Rectangle 9">
            <a:extLst>
              <a:ext uri="{FF2B5EF4-FFF2-40B4-BE49-F238E27FC236}">
                <a16:creationId xmlns:a16="http://schemas.microsoft.com/office/drawing/2014/main" id="{D89702F3-0D6D-9087-3A00-7D99FCB32BD2}"/>
              </a:ext>
            </a:extLst>
          </p:cNvPr>
          <p:cNvSpPr/>
          <p:nvPr/>
        </p:nvSpPr>
        <p:spPr>
          <a:xfrm>
            <a:off x="4369981" y="581990"/>
            <a:ext cx="6364694" cy="1514475"/>
          </a:xfrm>
          <a:prstGeom prst="roundRect">
            <a:avLst>
              <a:gd name="adj" fmla="val 10184"/>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AEAED109-285C-2A5D-216A-0199CAC20909}"/>
              </a:ext>
            </a:extLst>
          </p:cNvPr>
          <p:cNvSpPr>
            <a:spLocks noGrp="1"/>
          </p:cNvSpPr>
          <p:nvPr>
            <p:ph type="title"/>
          </p:nvPr>
        </p:nvSpPr>
        <p:spPr>
          <a:xfrm>
            <a:off x="588963" y="620714"/>
            <a:ext cx="2058987" cy="446086"/>
          </a:xfrm>
        </p:spPr>
        <p:txBody>
          <a:bodyPr/>
          <a:lstStyle/>
          <a:p>
            <a:r>
              <a:rPr lang="da-DK" dirty="0"/>
              <a:t>Power-to-X</a:t>
            </a:r>
          </a:p>
        </p:txBody>
      </p:sp>
      <p:sp>
        <p:nvSpPr>
          <p:cNvPr id="4" name="Date Placeholder 3">
            <a:extLst>
              <a:ext uri="{FF2B5EF4-FFF2-40B4-BE49-F238E27FC236}">
                <a16:creationId xmlns:a16="http://schemas.microsoft.com/office/drawing/2014/main" id="{F91B74D6-7171-0E5E-4BFC-898BA52500C4}"/>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8DA5B482-0F20-3A80-5484-F0F3D7A7A023}"/>
              </a:ext>
            </a:extLst>
          </p:cNvPr>
          <p:cNvSpPr>
            <a:spLocks noGrp="1"/>
          </p:cNvSpPr>
          <p:nvPr>
            <p:ph type="sldNum" sz="quarter" idx="12"/>
          </p:nvPr>
        </p:nvSpPr>
        <p:spPr/>
        <p:txBody>
          <a:bodyPr/>
          <a:lstStyle/>
          <a:p>
            <a:fld id="{091A926C-488A-4E3E-9C21-57CAA120E114}" type="slidenum">
              <a:rPr lang="da-DK" smtClean="0"/>
              <a:t>7</a:t>
            </a:fld>
            <a:endParaRPr lang="da-DK" dirty="0"/>
          </a:p>
        </p:txBody>
      </p:sp>
      <p:pic>
        <p:nvPicPr>
          <p:cNvPr id="6" name="Graphic 5" descr="Fuel with solid fill">
            <a:extLst>
              <a:ext uri="{FF2B5EF4-FFF2-40B4-BE49-F238E27FC236}">
                <a16:creationId xmlns:a16="http://schemas.microsoft.com/office/drawing/2014/main" id="{CC1FA392-26A0-B7E2-A3D8-009043B19D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0042" y="927698"/>
            <a:ext cx="914400" cy="914400"/>
          </a:xfrm>
          <a:prstGeom prst="rect">
            <a:avLst/>
          </a:prstGeom>
        </p:spPr>
      </p:pic>
      <p:pic>
        <p:nvPicPr>
          <p:cNvPr id="7" name="Graphic 6" descr="Factory with solid fill">
            <a:extLst>
              <a:ext uri="{FF2B5EF4-FFF2-40B4-BE49-F238E27FC236}">
                <a16:creationId xmlns:a16="http://schemas.microsoft.com/office/drawing/2014/main" id="{F811A9BB-64CD-B6E0-B5A1-E0BBF46DEA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5410" y="927698"/>
            <a:ext cx="914400" cy="914400"/>
          </a:xfrm>
          <a:prstGeom prst="rect">
            <a:avLst/>
          </a:prstGeom>
        </p:spPr>
      </p:pic>
      <p:sp>
        <p:nvSpPr>
          <p:cNvPr id="8" name="TextBox 7">
            <a:extLst>
              <a:ext uri="{FF2B5EF4-FFF2-40B4-BE49-F238E27FC236}">
                <a16:creationId xmlns:a16="http://schemas.microsoft.com/office/drawing/2014/main" id="{38639579-D630-B549-3491-221AB97AE8DE}"/>
              </a:ext>
            </a:extLst>
          </p:cNvPr>
          <p:cNvSpPr txBox="1"/>
          <p:nvPr/>
        </p:nvSpPr>
        <p:spPr>
          <a:xfrm>
            <a:off x="5653085" y="673331"/>
            <a:ext cx="2209032" cy="307777"/>
          </a:xfrm>
          <a:prstGeom prst="rect">
            <a:avLst/>
          </a:prstGeom>
          <a:noFill/>
        </p:spPr>
        <p:txBody>
          <a:bodyPr wrap="square" rtlCol="0">
            <a:spAutoFit/>
          </a:bodyPr>
          <a:lstStyle/>
          <a:p>
            <a:r>
              <a:rPr lang="en-GB" sz="1400" b="1" dirty="0"/>
              <a:t>Power-to-X</a:t>
            </a:r>
          </a:p>
        </p:txBody>
      </p:sp>
      <p:sp>
        <p:nvSpPr>
          <p:cNvPr id="9" name="TextBox 8">
            <a:extLst>
              <a:ext uri="{FF2B5EF4-FFF2-40B4-BE49-F238E27FC236}">
                <a16:creationId xmlns:a16="http://schemas.microsoft.com/office/drawing/2014/main" id="{C591FF0C-CE5D-EA87-5BA9-AA758B35CFC0}"/>
              </a:ext>
            </a:extLst>
          </p:cNvPr>
          <p:cNvSpPr txBox="1"/>
          <p:nvPr/>
        </p:nvSpPr>
        <p:spPr>
          <a:xfrm>
            <a:off x="1903741" y="2681704"/>
            <a:ext cx="1157689" cy="338554"/>
          </a:xfrm>
          <a:prstGeom prst="rect">
            <a:avLst/>
          </a:prstGeom>
          <a:noFill/>
        </p:spPr>
        <p:txBody>
          <a:bodyPr wrap="none" rtlCol="0">
            <a:spAutoFit/>
          </a:bodyPr>
          <a:lstStyle/>
          <a:p>
            <a:r>
              <a:rPr lang="da-DK" sz="1600" b="1" dirty="0"/>
              <a:t>Fuel types</a:t>
            </a:r>
          </a:p>
        </p:txBody>
      </p:sp>
      <p:sp>
        <p:nvSpPr>
          <p:cNvPr id="11" name="TextBox 10">
            <a:extLst>
              <a:ext uri="{FF2B5EF4-FFF2-40B4-BE49-F238E27FC236}">
                <a16:creationId xmlns:a16="http://schemas.microsoft.com/office/drawing/2014/main" id="{9C3782FA-4FB2-0D67-A0FE-4C54435B8198}"/>
              </a:ext>
            </a:extLst>
          </p:cNvPr>
          <p:cNvSpPr txBox="1"/>
          <p:nvPr/>
        </p:nvSpPr>
        <p:spPr>
          <a:xfrm>
            <a:off x="1276567" y="3157953"/>
            <a:ext cx="487634" cy="307777"/>
          </a:xfrm>
          <a:prstGeom prst="rect">
            <a:avLst/>
          </a:prstGeom>
          <a:noFill/>
        </p:spPr>
        <p:txBody>
          <a:bodyPr wrap="none" rtlCol="0">
            <a:spAutoFit/>
          </a:bodyPr>
          <a:lstStyle/>
          <a:p>
            <a:r>
              <a:rPr lang="da-DK" sz="1400" b="1" dirty="0"/>
              <a:t>Gas</a:t>
            </a:r>
          </a:p>
        </p:txBody>
      </p:sp>
      <p:sp>
        <p:nvSpPr>
          <p:cNvPr id="12" name="TextBox 11">
            <a:extLst>
              <a:ext uri="{FF2B5EF4-FFF2-40B4-BE49-F238E27FC236}">
                <a16:creationId xmlns:a16="http://schemas.microsoft.com/office/drawing/2014/main" id="{2D8CFCF9-81C5-6211-E8FC-9DE0D8D06DD4}"/>
              </a:ext>
            </a:extLst>
          </p:cNvPr>
          <p:cNvSpPr txBox="1"/>
          <p:nvPr/>
        </p:nvSpPr>
        <p:spPr>
          <a:xfrm>
            <a:off x="3092143" y="3157953"/>
            <a:ext cx="708848" cy="307777"/>
          </a:xfrm>
          <a:prstGeom prst="rect">
            <a:avLst/>
          </a:prstGeom>
          <a:noFill/>
        </p:spPr>
        <p:txBody>
          <a:bodyPr wrap="none" rtlCol="0">
            <a:spAutoFit/>
          </a:bodyPr>
          <a:lstStyle/>
          <a:p>
            <a:r>
              <a:rPr lang="da-DK" sz="1400" b="1" dirty="0"/>
              <a:t>Liquid</a:t>
            </a:r>
          </a:p>
        </p:txBody>
      </p:sp>
      <p:sp>
        <p:nvSpPr>
          <p:cNvPr id="16" name="TextBox 15">
            <a:extLst>
              <a:ext uri="{FF2B5EF4-FFF2-40B4-BE49-F238E27FC236}">
                <a16:creationId xmlns:a16="http://schemas.microsoft.com/office/drawing/2014/main" id="{AA09F997-0A86-182B-3D51-6BF8AB7B9ABD}"/>
              </a:ext>
            </a:extLst>
          </p:cNvPr>
          <p:cNvSpPr txBox="1"/>
          <p:nvPr/>
        </p:nvSpPr>
        <p:spPr>
          <a:xfrm>
            <a:off x="720019" y="3585745"/>
            <a:ext cx="1590674" cy="738664"/>
          </a:xfrm>
          <a:prstGeom prst="rect">
            <a:avLst/>
          </a:prstGeom>
          <a:noFill/>
        </p:spPr>
        <p:txBody>
          <a:bodyPr wrap="square" rtlCol="0">
            <a:spAutoFit/>
          </a:bodyPr>
          <a:lstStyle/>
          <a:p>
            <a:r>
              <a:rPr lang="da-DK" sz="1400" b="1" dirty="0"/>
              <a:t>Hydrogen (H</a:t>
            </a:r>
            <a:r>
              <a:rPr lang="da-DK" sz="1400" b="1" baseline="-25000" dirty="0"/>
              <a:t>2</a:t>
            </a:r>
            <a:r>
              <a:rPr lang="da-DK" sz="1400" b="1" dirty="0"/>
              <a:t>)</a:t>
            </a:r>
          </a:p>
          <a:p>
            <a:r>
              <a:rPr lang="da-DK" sz="1400" dirty="0"/>
              <a:t>7 kJ/cm</a:t>
            </a:r>
            <a:r>
              <a:rPr lang="da-DK" sz="1400" baseline="30000" dirty="0"/>
              <a:t>3 </a:t>
            </a:r>
            <a:r>
              <a:rPr lang="da-DK" sz="1400" dirty="0"/>
              <a:t>(ideal)</a:t>
            </a:r>
          </a:p>
          <a:p>
            <a:r>
              <a:rPr lang="da-DK" sz="1400" dirty="0"/>
              <a:t>120 kJ/g (ideal)</a:t>
            </a:r>
          </a:p>
        </p:txBody>
      </p:sp>
      <p:pic>
        <p:nvPicPr>
          <p:cNvPr id="18" name="Picture 17" descr="Chart, scatter chart&#10;&#10;Description automatically generated">
            <a:extLst>
              <a:ext uri="{FF2B5EF4-FFF2-40B4-BE49-F238E27FC236}">
                <a16:creationId xmlns:a16="http://schemas.microsoft.com/office/drawing/2014/main" id="{C93AF433-0509-1E9C-A2E5-48F7FCA9CED2}"/>
              </a:ext>
            </a:extLst>
          </p:cNvPr>
          <p:cNvPicPr>
            <a:picLocks noChangeAspect="1"/>
          </p:cNvPicPr>
          <p:nvPr/>
        </p:nvPicPr>
        <p:blipFill>
          <a:blip r:embed="rId7"/>
          <a:stretch>
            <a:fillRect/>
          </a:stretch>
        </p:blipFill>
        <p:spPr>
          <a:xfrm>
            <a:off x="5661817" y="2415912"/>
            <a:ext cx="5371452" cy="3821374"/>
          </a:xfrm>
          <a:prstGeom prst="rect">
            <a:avLst/>
          </a:prstGeom>
        </p:spPr>
      </p:pic>
      <p:sp>
        <p:nvSpPr>
          <p:cNvPr id="19" name="TextBox 18">
            <a:extLst>
              <a:ext uri="{FF2B5EF4-FFF2-40B4-BE49-F238E27FC236}">
                <a16:creationId xmlns:a16="http://schemas.microsoft.com/office/drawing/2014/main" id="{E8204D57-E55F-61B9-171F-58FB05E003FF}"/>
              </a:ext>
            </a:extLst>
          </p:cNvPr>
          <p:cNvSpPr txBox="1"/>
          <p:nvPr/>
        </p:nvSpPr>
        <p:spPr>
          <a:xfrm>
            <a:off x="7197228" y="6237286"/>
            <a:ext cx="2300630" cy="276999"/>
          </a:xfrm>
          <a:prstGeom prst="rect">
            <a:avLst/>
          </a:prstGeom>
          <a:noFill/>
        </p:spPr>
        <p:txBody>
          <a:bodyPr wrap="none" rtlCol="0">
            <a:spAutoFit/>
          </a:bodyPr>
          <a:lstStyle/>
          <a:p>
            <a:r>
              <a:rPr lang="da-DK" sz="1200" b="1" dirty="0" err="1"/>
              <a:t>Figure</a:t>
            </a:r>
            <a:r>
              <a:rPr lang="da-DK" sz="1200" b="1" dirty="0"/>
              <a:t> made by Jack NOT ME</a:t>
            </a:r>
          </a:p>
        </p:txBody>
      </p:sp>
      <p:sp>
        <p:nvSpPr>
          <p:cNvPr id="20" name="TextBox 19">
            <a:extLst>
              <a:ext uri="{FF2B5EF4-FFF2-40B4-BE49-F238E27FC236}">
                <a16:creationId xmlns:a16="http://schemas.microsoft.com/office/drawing/2014/main" id="{33FFB390-8C7B-BE1E-FC29-34A27BB75C5B}"/>
              </a:ext>
            </a:extLst>
          </p:cNvPr>
          <p:cNvSpPr txBox="1"/>
          <p:nvPr/>
        </p:nvSpPr>
        <p:spPr>
          <a:xfrm>
            <a:off x="2610201" y="3585745"/>
            <a:ext cx="1719794" cy="738664"/>
          </a:xfrm>
          <a:prstGeom prst="rect">
            <a:avLst/>
          </a:prstGeom>
          <a:noFill/>
        </p:spPr>
        <p:txBody>
          <a:bodyPr wrap="square" rtlCol="0">
            <a:spAutoFit/>
          </a:bodyPr>
          <a:lstStyle/>
          <a:p>
            <a:r>
              <a:rPr lang="da-DK" sz="1400" b="1" dirty="0" err="1"/>
              <a:t>Methanol</a:t>
            </a:r>
            <a:r>
              <a:rPr lang="da-DK" sz="1400" b="1" dirty="0"/>
              <a:t> (</a:t>
            </a:r>
            <a:r>
              <a:rPr lang="da-DK" sz="1400" b="1" dirty="0" err="1"/>
              <a:t>MeOH</a:t>
            </a:r>
            <a:r>
              <a:rPr lang="da-DK" sz="1400" b="1" dirty="0"/>
              <a:t>)</a:t>
            </a:r>
          </a:p>
          <a:p>
            <a:r>
              <a:rPr lang="da-DK" sz="1400" dirty="0"/>
              <a:t>17 kJ/cm</a:t>
            </a:r>
            <a:r>
              <a:rPr lang="da-DK" sz="1400" baseline="30000" dirty="0"/>
              <a:t>3</a:t>
            </a:r>
            <a:r>
              <a:rPr lang="da-DK" sz="1400" dirty="0"/>
              <a:t> (ideal)</a:t>
            </a:r>
          </a:p>
          <a:p>
            <a:r>
              <a:rPr lang="da-DK" sz="1400" dirty="0"/>
              <a:t>24 kJ/g (ideal)</a:t>
            </a:r>
          </a:p>
        </p:txBody>
      </p:sp>
      <p:sp>
        <p:nvSpPr>
          <p:cNvPr id="21" name="TextBox 20">
            <a:extLst>
              <a:ext uri="{FF2B5EF4-FFF2-40B4-BE49-F238E27FC236}">
                <a16:creationId xmlns:a16="http://schemas.microsoft.com/office/drawing/2014/main" id="{F5E7F74E-7301-B0F7-4984-03986793935E}"/>
              </a:ext>
            </a:extLst>
          </p:cNvPr>
          <p:cNvSpPr txBox="1"/>
          <p:nvPr/>
        </p:nvSpPr>
        <p:spPr>
          <a:xfrm>
            <a:off x="2610201" y="4546879"/>
            <a:ext cx="1719794" cy="954107"/>
          </a:xfrm>
          <a:prstGeom prst="rect">
            <a:avLst/>
          </a:prstGeom>
          <a:noFill/>
        </p:spPr>
        <p:txBody>
          <a:bodyPr wrap="square" rtlCol="0">
            <a:spAutoFit/>
          </a:bodyPr>
          <a:lstStyle/>
          <a:p>
            <a:r>
              <a:rPr lang="da-DK" sz="1400" b="1" dirty="0"/>
              <a:t>Formic Acid (HCOOH)</a:t>
            </a:r>
          </a:p>
          <a:p>
            <a:r>
              <a:rPr lang="da-DK" sz="1400" dirty="0"/>
              <a:t>7 kJ/cm</a:t>
            </a:r>
            <a:r>
              <a:rPr lang="da-DK" sz="1400" baseline="30000" dirty="0"/>
              <a:t>3</a:t>
            </a:r>
            <a:r>
              <a:rPr lang="da-DK" sz="1400" dirty="0"/>
              <a:t> (ideal)</a:t>
            </a:r>
          </a:p>
          <a:p>
            <a:r>
              <a:rPr lang="da-DK" sz="1400" dirty="0"/>
              <a:t>6 kJ/g (ideal)</a:t>
            </a:r>
          </a:p>
        </p:txBody>
      </p:sp>
      <p:pic>
        <p:nvPicPr>
          <p:cNvPr id="22" name="Graphic 21" descr="Lightning bolt with solid fill">
            <a:extLst>
              <a:ext uri="{FF2B5EF4-FFF2-40B4-BE49-F238E27FC236}">
                <a16:creationId xmlns:a16="http://schemas.microsoft.com/office/drawing/2014/main" id="{11A5362C-CA2D-2DAB-FC5C-3071DB9C70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0779" y="927698"/>
            <a:ext cx="914400" cy="914400"/>
          </a:xfrm>
          <a:prstGeom prst="rect">
            <a:avLst/>
          </a:prstGeom>
        </p:spPr>
      </p:pic>
      <p:cxnSp>
        <p:nvCxnSpPr>
          <p:cNvPr id="24" name="Straight Arrow Connector 23">
            <a:extLst>
              <a:ext uri="{FF2B5EF4-FFF2-40B4-BE49-F238E27FC236}">
                <a16:creationId xmlns:a16="http://schemas.microsoft.com/office/drawing/2014/main" id="{E4F65494-5265-DD2D-4E78-BC202211E7C2}"/>
              </a:ext>
            </a:extLst>
          </p:cNvPr>
          <p:cNvCxnSpPr/>
          <p:nvPr/>
        </p:nvCxnSpPr>
        <p:spPr>
          <a:xfrm>
            <a:off x="5298979"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CECC816-D5A0-E829-A05E-5C6DE019EF8C}"/>
              </a:ext>
            </a:extLst>
          </p:cNvPr>
          <p:cNvCxnSpPr/>
          <p:nvPr/>
        </p:nvCxnSpPr>
        <p:spPr>
          <a:xfrm>
            <a:off x="6695936"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F41399B-CB59-9028-C747-D888E73014DB}"/>
              </a:ext>
            </a:extLst>
          </p:cNvPr>
          <p:cNvSpPr txBox="1"/>
          <p:nvPr/>
        </p:nvSpPr>
        <p:spPr>
          <a:xfrm>
            <a:off x="4548956" y="1773274"/>
            <a:ext cx="812075" cy="276999"/>
          </a:xfrm>
          <a:prstGeom prst="rect">
            <a:avLst/>
          </a:prstGeom>
          <a:noFill/>
        </p:spPr>
        <p:txBody>
          <a:bodyPr wrap="square" rtlCol="0">
            <a:spAutoFit/>
          </a:bodyPr>
          <a:lstStyle/>
          <a:p>
            <a:r>
              <a:rPr lang="en-GB" sz="1200" b="1" dirty="0"/>
              <a:t>Power</a:t>
            </a:r>
          </a:p>
        </p:txBody>
      </p:sp>
      <p:sp>
        <p:nvSpPr>
          <p:cNvPr id="29" name="TextBox 28">
            <a:extLst>
              <a:ext uri="{FF2B5EF4-FFF2-40B4-BE49-F238E27FC236}">
                <a16:creationId xmlns:a16="http://schemas.microsoft.com/office/drawing/2014/main" id="{F9376860-039A-2E60-761B-F2CAB22C7B9B}"/>
              </a:ext>
            </a:extLst>
          </p:cNvPr>
          <p:cNvSpPr txBox="1"/>
          <p:nvPr/>
        </p:nvSpPr>
        <p:spPr>
          <a:xfrm>
            <a:off x="5729285" y="1773274"/>
            <a:ext cx="1033467" cy="276999"/>
          </a:xfrm>
          <a:prstGeom prst="rect">
            <a:avLst/>
          </a:prstGeom>
          <a:noFill/>
        </p:spPr>
        <p:txBody>
          <a:bodyPr wrap="square" rtlCol="0">
            <a:spAutoFit/>
          </a:bodyPr>
          <a:lstStyle/>
          <a:p>
            <a:r>
              <a:rPr lang="en-GB" sz="1200" b="1" dirty="0"/>
              <a:t>Conversion</a:t>
            </a:r>
          </a:p>
        </p:txBody>
      </p:sp>
      <p:sp>
        <p:nvSpPr>
          <p:cNvPr id="30" name="TextBox 29">
            <a:extLst>
              <a:ext uri="{FF2B5EF4-FFF2-40B4-BE49-F238E27FC236}">
                <a16:creationId xmlns:a16="http://schemas.microsoft.com/office/drawing/2014/main" id="{411056FE-D1A9-2E4F-85B9-0145107082F4}"/>
              </a:ext>
            </a:extLst>
          </p:cNvPr>
          <p:cNvSpPr txBox="1"/>
          <p:nvPr/>
        </p:nvSpPr>
        <p:spPr>
          <a:xfrm>
            <a:off x="7168970" y="1773274"/>
            <a:ext cx="508182" cy="276999"/>
          </a:xfrm>
          <a:prstGeom prst="rect">
            <a:avLst/>
          </a:prstGeom>
          <a:noFill/>
        </p:spPr>
        <p:txBody>
          <a:bodyPr wrap="square" rtlCol="0">
            <a:spAutoFit/>
          </a:bodyPr>
          <a:lstStyle/>
          <a:p>
            <a:r>
              <a:rPr lang="en-GB" sz="1200" b="1" dirty="0"/>
              <a:t>Fuel</a:t>
            </a:r>
          </a:p>
        </p:txBody>
      </p:sp>
      <p:cxnSp>
        <p:nvCxnSpPr>
          <p:cNvPr id="17" name="Straight Arrow Connector 16">
            <a:extLst>
              <a:ext uri="{FF2B5EF4-FFF2-40B4-BE49-F238E27FC236}">
                <a16:creationId xmlns:a16="http://schemas.microsoft.com/office/drawing/2014/main" id="{C200F546-298A-7596-08A0-CE60524A9794}"/>
              </a:ext>
            </a:extLst>
          </p:cNvPr>
          <p:cNvCxnSpPr/>
          <p:nvPr/>
        </p:nvCxnSpPr>
        <p:spPr>
          <a:xfrm>
            <a:off x="7945114"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EDBD7A05-AB08-1994-122E-72CD21AF548C}"/>
              </a:ext>
            </a:extLst>
          </p:cNvPr>
          <p:cNvSpPr txBox="1"/>
          <p:nvPr/>
        </p:nvSpPr>
        <p:spPr>
          <a:xfrm>
            <a:off x="8458416" y="1773274"/>
            <a:ext cx="1033467" cy="276999"/>
          </a:xfrm>
          <a:prstGeom prst="rect">
            <a:avLst/>
          </a:prstGeom>
          <a:noFill/>
        </p:spPr>
        <p:txBody>
          <a:bodyPr wrap="square" rtlCol="0">
            <a:spAutoFit/>
          </a:bodyPr>
          <a:lstStyle/>
          <a:p>
            <a:r>
              <a:rPr lang="en-GB" sz="1200" b="1" dirty="0"/>
              <a:t>Fuel cell</a:t>
            </a:r>
          </a:p>
        </p:txBody>
      </p:sp>
      <p:cxnSp>
        <p:nvCxnSpPr>
          <p:cNvPr id="26" name="Straight Arrow Connector 25">
            <a:extLst>
              <a:ext uri="{FF2B5EF4-FFF2-40B4-BE49-F238E27FC236}">
                <a16:creationId xmlns:a16="http://schemas.microsoft.com/office/drawing/2014/main" id="{EB20B9EF-58D4-419D-490A-D4569FD053B5}"/>
              </a:ext>
            </a:extLst>
          </p:cNvPr>
          <p:cNvCxnSpPr/>
          <p:nvPr/>
        </p:nvCxnSpPr>
        <p:spPr>
          <a:xfrm>
            <a:off x="9408887"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1" name="Graphic 30" descr="Lightning bolt with solid fill">
            <a:extLst>
              <a:ext uri="{FF2B5EF4-FFF2-40B4-BE49-F238E27FC236}">
                <a16:creationId xmlns:a16="http://schemas.microsoft.com/office/drawing/2014/main" id="{B13F3388-56B7-4FBB-DADF-C2B476708C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3048" y="927698"/>
            <a:ext cx="914400" cy="914400"/>
          </a:xfrm>
          <a:prstGeom prst="rect">
            <a:avLst/>
          </a:prstGeom>
        </p:spPr>
      </p:pic>
      <p:sp>
        <p:nvSpPr>
          <p:cNvPr id="32" name="TextBox 31">
            <a:extLst>
              <a:ext uri="{FF2B5EF4-FFF2-40B4-BE49-F238E27FC236}">
                <a16:creationId xmlns:a16="http://schemas.microsoft.com/office/drawing/2014/main" id="{6CAB50F4-B184-EE83-48CF-EFEF38E44179}"/>
              </a:ext>
            </a:extLst>
          </p:cNvPr>
          <p:cNvSpPr txBox="1"/>
          <p:nvPr/>
        </p:nvSpPr>
        <p:spPr>
          <a:xfrm>
            <a:off x="9841225" y="1773274"/>
            <a:ext cx="812075" cy="276999"/>
          </a:xfrm>
          <a:prstGeom prst="rect">
            <a:avLst/>
          </a:prstGeom>
          <a:noFill/>
        </p:spPr>
        <p:txBody>
          <a:bodyPr wrap="square" rtlCol="0">
            <a:spAutoFit/>
          </a:bodyPr>
          <a:lstStyle/>
          <a:p>
            <a:r>
              <a:rPr lang="en-GB" sz="1200" b="1" dirty="0"/>
              <a:t>Power</a:t>
            </a:r>
          </a:p>
        </p:txBody>
      </p:sp>
      <p:pic>
        <p:nvPicPr>
          <p:cNvPr id="34" name="Graphic 33" descr="Washing Machine with solid fill">
            <a:extLst>
              <a:ext uri="{FF2B5EF4-FFF2-40B4-BE49-F238E27FC236}">
                <a16:creationId xmlns:a16="http://schemas.microsoft.com/office/drawing/2014/main" id="{948BAB78-AF7E-8559-F15E-08658B0C85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96780" y="924146"/>
            <a:ext cx="909260" cy="909260"/>
          </a:xfrm>
          <a:prstGeom prst="rect">
            <a:avLst/>
          </a:prstGeom>
        </p:spPr>
      </p:pic>
    </p:spTree>
    <p:extLst>
      <p:ext uri="{BB962C8B-B14F-4D97-AF65-F5344CB8AC3E}">
        <p14:creationId xmlns:p14="http://schemas.microsoft.com/office/powerpoint/2010/main" val="201442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4" grpId="0" animBg="1"/>
      <p:bldP spid="15" grpId="0" animBg="1"/>
      <p:bldP spid="13" grpId="0" animBg="1"/>
      <p:bldP spid="9" grpId="0"/>
      <p:bldP spid="11" grpId="0"/>
      <p:bldP spid="12" grpId="0"/>
      <p:bldP spid="16" grpId="0"/>
      <p:bldP spid="19" grpId="0"/>
      <p:bldP spid="20" grpId="0"/>
      <p:bldP spid="21" grpId="0"/>
      <p:bldP spid="23"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AB48-E810-08AD-5A9C-6AB3FB99EA0B}"/>
              </a:ext>
            </a:extLst>
          </p:cNvPr>
          <p:cNvSpPr>
            <a:spLocks noGrp="1"/>
          </p:cNvSpPr>
          <p:nvPr>
            <p:ph type="title"/>
          </p:nvPr>
        </p:nvSpPr>
        <p:spPr>
          <a:xfrm>
            <a:off x="588963" y="620714"/>
            <a:ext cx="2232895" cy="470667"/>
          </a:xfrm>
        </p:spPr>
        <p:txBody>
          <a:bodyPr/>
          <a:lstStyle/>
          <a:p>
            <a:r>
              <a:rPr lang="da-DK" dirty="0"/>
              <a:t>Formic Acid</a:t>
            </a:r>
          </a:p>
        </p:txBody>
      </p:sp>
      <p:sp>
        <p:nvSpPr>
          <p:cNvPr id="4" name="Date Placeholder 3">
            <a:extLst>
              <a:ext uri="{FF2B5EF4-FFF2-40B4-BE49-F238E27FC236}">
                <a16:creationId xmlns:a16="http://schemas.microsoft.com/office/drawing/2014/main" id="{2B683A4C-48FD-33D6-F752-17F5EAA0BB85}"/>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87BF6DFB-0417-B371-6A83-06C60314DA46}"/>
              </a:ext>
            </a:extLst>
          </p:cNvPr>
          <p:cNvSpPr>
            <a:spLocks noGrp="1"/>
          </p:cNvSpPr>
          <p:nvPr>
            <p:ph type="sldNum" sz="quarter" idx="12"/>
          </p:nvPr>
        </p:nvSpPr>
        <p:spPr/>
        <p:txBody>
          <a:bodyPr/>
          <a:lstStyle/>
          <a:p>
            <a:fld id="{091A926C-488A-4E3E-9C21-57CAA120E114}" type="slidenum">
              <a:rPr lang="da-DK" smtClean="0"/>
              <a:t>8</a:t>
            </a:fld>
            <a:endParaRPr lang="da-DK" dirty="0"/>
          </a:p>
        </p:txBody>
      </p:sp>
      <p:sp>
        <p:nvSpPr>
          <p:cNvPr id="7" name="Oval 6">
            <a:extLst>
              <a:ext uri="{FF2B5EF4-FFF2-40B4-BE49-F238E27FC236}">
                <a16:creationId xmlns:a16="http://schemas.microsoft.com/office/drawing/2014/main" id="{1AA43D60-7871-5A1C-A1F6-DE6B8D7F6535}"/>
              </a:ext>
            </a:extLst>
          </p:cNvPr>
          <p:cNvSpPr>
            <a:spLocks noChangeAspect="1"/>
          </p:cNvSpPr>
          <p:nvPr/>
        </p:nvSpPr>
        <p:spPr>
          <a:xfrm>
            <a:off x="6491017" y="312105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416CDD1E-19A5-23E0-9204-1A1A8DC8153F}"/>
              </a:ext>
            </a:extLst>
          </p:cNvPr>
          <p:cNvSpPr>
            <a:spLocks noChangeAspect="1"/>
          </p:cNvSpPr>
          <p:nvPr/>
        </p:nvSpPr>
        <p:spPr>
          <a:xfrm>
            <a:off x="6797953" y="30759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7AC35CD-F614-7612-6767-D250CD298BED}"/>
              </a:ext>
            </a:extLst>
          </p:cNvPr>
          <p:cNvSpPr>
            <a:spLocks noChangeAspect="1"/>
          </p:cNvSpPr>
          <p:nvPr/>
        </p:nvSpPr>
        <p:spPr>
          <a:xfrm>
            <a:off x="6307995" y="297124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DBB7D2CA-E470-39E4-6D70-CE176FEDBD4E}"/>
              </a:ext>
            </a:extLst>
          </p:cNvPr>
          <p:cNvSpPr>
            <a:spLocks noChangeAspect="1"/>
          </p:cNvSpPr>
          <p:nvPr/>
        </p:nvSpPr>
        <p:spPr>
          <a:xfrm>
            <a:off x="6595920" y="34388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B9ACA54F-6443-E5D2-2CA4-0BD31D174AD2}"/>
              </a:ext>
            </a:extLst>
          </p:cNvPr>
          <p:cNvSpPr>
            <a:spLocks noChangeAspect="1"/>
          </p:cNvSpPr>
          <p:nvPr/>
        </p:nvSpPr>
        <p:spPr>
          <a:xfrm>
            <a:off x="6246095" y="30759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5D1E9A5-2295-5C8F-D241-3D17172451D7}"/>
              </a:ext>
            </a:extLst>
          </p:cNvPr>
          <p:cNvSpPr>
            <a:spLocks noChangeAspect="1"/>
          </p:cNvSpPr>
          <p:nvPr/>
        </p:nvSpPr>
        <p:spPr>
          <a:xfrm>
            <a:off x="4579985" y="30857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C628BB2A-8E42-2D91-38E6-92E001BEC499}"/>
              </a:ext>
            </a:extLst>
          </p:cNvPr>
          <p:cNvSpPr>
            <a:spLocks noChangeAspect="1"/>
          </p:cNvSpPr>
          <p:nvPr/>
        </p:nvSpPr>
        <p:spPr>
          <a:xfrm>
            <a:off x="4902272" y="310299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3C0FF757-F100-AE9E-8884-156897A11201}"/>
              </a:ext>
            </a:extLst>
          </p:cNvPr>
          <p:cNvSpPr>
            <a:spLocks noChangeAspect="1"/>
          </p:cNvSpPr>
          <p:nvPr/>
        </p:nvSpPr>
        <p:spPr>
          <a:xfrm>
            <a:off x="4325745" y="31194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TextBox 18">
            <a:extLst>
              <a:ext uri="{FF2B5EF4-FFF2-40B4-BE49-F238E27FC236}">
                <a16:creationId xmlns:a16="http://schemas.microsoft.com/office/drawing/2014/main" id="{66AADE19-D739-10B2-4BF2-66715EFCA209}"/>
              </a:ext>
            </a:extLst>
          </p:cNvPr>
          <p:cNvSpPr txBox="1"/>
          <p:nvPr/>
        </p:nvSpPr>
        <p:spPr>
          <a:xfrm>
            <a:off x="5244584" y="2338167"/>
            <a:ext cx="857927" cy="261610"/>
          </a:xfrm>
          <a:prstGeom prst="rect">
            <a:avLst/>
          </a:prstGeom>
          <a:noFill/>
        </p:spPr>
        <p:txBody>
          <a:bodyPr wrap="none" rtlCol="0">
            <a:spAutoFit/>
          </a:bodyPr>
          <a:lstStyle/>
          <a:p>
            <a:r>
              <a:rPr lang="da-DK" sz="1100" b="1" dirty="0"/>
              <a:t>Reduction</a:t>
            </a:r>
          </a:p>
        </p:txBody>
      </p:sp>
      <p:sp>
        <p:nvSpPr>
          <p:cNvPr id="20" name="TextBox 19">
            <a:extLst>
              <a:ext uri="{FF2B5EF4-FFF2-40B4-BE49-F238E27FC236}">
                <a16:creationId xmlns:a16="http://schemas.microsoft.com/office/drawing/2014/main" id="{C444D47A-CA83-D0C2-38FF-2CC70708F46B}"/>
              </a:ext>
            </a:extLst>
          </p:cNvPr>
          <p:cNvSpPr txBox="1"/>
          <p:nvPr/>
        </p:nvSpPr>
        <p:spPr>
          <a:xfrm>
            <a:off x="5263820" y="4078534"/>
            <a:ext cx="838691" cy="261610"/>
          </a:xfrm>
          <a:prstGeom prst="rect">
            <a:avLst/>
          </a:prstGeom>
          <a:noFill/>
        </p:spPr>
        <p:txBody>
          <a:bodyPr wrap="none" rtlCol="0">
            <a:spAutoFit/>
          </a:bodyPr>
          <a:lstStyle/>
          <a:p>
            <a:r>
              <a:rPr lang="da-DK" sz="1100" b="1" dirty="0"/>
              <a:t>Oxidation</a:t>
            </a:r>
          </a:p>
        </p:txBody>
      </p:sp>
      <p:sp>
        <p:nvSpPr>
          <p:cNvPr id="22" name="U-turn Arrow 21">
            <a:extLst>
              <a:ext uri="{FF2B5EF4-FFF2-40B4-BE49-F238E27FC236}">
                <a16:creationId xmlns:a16="http://schemas.microsoft.com/office/drawing/2014/main" id="{092983C8-F2E4-D34D-67C7-0EDBF699DCE7}"/>
              </a:ext>
            </a:extLst>
          </p:cNvPr>
          <p:cNvSpPr/>
          <p:nvPr/>
        </p:nvSpPr>
        <p:spPr>
          <a:xfrm flipH="1" flipV="1">
            <a:off x="4710000" y="3773174"/>
            <a:ext cx="1939920" cy="252000"/>
          </a:xfrm>
          <a:prstGeom prst="uturnArrow">
            <a:avLst>
              <a:gd name="adj1" fmla="val 1590"/>
              <a:gd name="adj2" fmla="val 25000"/>
              <a:gd name="adj3" fmla="val 40607"/>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3" name="U-turn Arrow 22">
            <a:extLst>
              <a:ext uri="{FF2B5EF4-FFF2-40B4-BE49-F238E27FC236}">
                <a16:creationId xmlns:a16="http://schemas.microsoft.com/office/drawing/2014/main" id="{AD1F134F-3205-9477-4621-2C6F58F08BAA}"/>
              </a:ext>
            </a:extLst>
          </p:cNvPr>
          <p:cNvSpPr/>
          <p:nvPr/>
        </p:nvSpPr>
        <p:spPr>
          <a:xfrm rot="10800000" flipH="1" flipV="1">
            <a:off x="4710000" y="2615167"/>
            <a:ext cx="1939920" cy="252000"/>
          </a:xfrm>
          <a:prstGeom prst="uturnArrow">
            <a:avLst>
              <a:gd name="adj1" fmla="val 1590"/>
              <a:gd name="adj2" fmla="val 25000"/>
              <a:gd name="adj3" fmla="val 40607"/>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4" name="TextBox 23">
            <a:extLst>
              <a:ext uri="{FF2B5EF4-FFF2-40B4-BE49-F238E27FC236}">
                <a16:creationId xmlns:a16="http://schemas.microsoft.com/office/drawing/2014/main" id="{EF24D9EF-ADBB-A90C-1087-8967304EF3E0}"/>
              </a:ext>
            </a:extLst>
          </p:cNvPr>
          <p:cNvSpPr txBox="1"/>
          <p:nvPr/>
        </p:nvSpPr>
        <p:spPr>
          <a:xfrm>
            <a:off x="4524727" y="3462646"/>
            <a:ext cx="428322" cy="261610"/>
          </a:xfrm>
          <a:prstGeom prst="rect">
            <a:avLst/>
          </a:prstGeom>
          <a:noFill/>
        </p:spPr>
        <p:txBody>
          <a:bodyPr wrap="none" rtlCol="0">
            <a:spAutoFit/>
          </a:bodyPr>
          <a:lstStyle/>
          <a:p>
            <a:r>
              <a:rPr lang="da-DK" sz="1050" b="1" dirty="0"/>
              <a:t>CO</a:t>
            </a:r>
            <a:r>
              <a:rPr lang="da-DK" sz="1050" b="1" baseline="-25000" dirty="0"/>
              <a:t>2</a:t>
            </a:r>
          </a:p>
        </p:txBody>
      </p:sp>
      <p:sp>
        <p:nvSpPr>
          <p:cNvPr id="26" name="TextBox 25">
            <a:extLst>
              <a:ext uri="{FF2B5EF4-FFF2-40B4-BE49-F238E27FC236}">
                <a16:creationId xmlns:a16="http://schemas.microsoft.com/office/drawing/2014/main" id="{DD676FE7-C2CD-34AD-9E8D-7E05A5FFE231}"/>
              </a:ext>
            </a:extLst>
          </p:cNvPr>
          <p:cNvSpPr txBox="1"/>
          <p:nvPr/>
        </p:nvSpPr>
        <p:spPr>
          <a:xfrm>
            <a:off x="6310724" y="3532248"/>
            <a:ext cx="678391" cy="253916"/>
          </a:xfrm>
          <a:prstGeom prst="rect">
            <a:avLst/>
          </a:prstGeom>
          <a:noFill/>
        </p:spPr>
        <p:txBody>
          <a:bodyPr wrap="none" rtlCol="0">
            <a:spAutoFit/>
          </a:bodyPr>
          <a:lstStyle/>
          <a:p>
            <a:r>
              <a:rPr lang="da-DK" sz="1050" b="1" dirty="0"/>
              <a:t>HCOOH</a:t>
            </a:r>
            <a:endParaRPr lang="da-DK" sz="1050" b="1" baseline="-2500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C6F40A-9C69-F013-13DB-54015878B64D}"/>
                  </a:ext>
                </a:extLst>
              </p:cNvPr>
              <p:cNvSpPr txBox="1"/>
              <p:nvPr/>
            </p:nvSpPr>
            <p:spPr>
              <a:xfrm>
                <a:off x="3787725" y="4417876"/>
                <a:ext cx="3900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𝐻𝐶𝑂𝑂𝐻</m:t>
                      </m:r>
                      <m:d>
                        <m:dPr>
                          <m:ctrlPr>
                            <a:rPr lang="da-DK" b="0" i="1" smtClean="0">
                              <a:latin typeface="Cambria Math" panose="02040503050406030204" pitchFamily="18" charset="0"/>
                            </a:rPr>
                          </m:ctrlPr>
                        </m:dPr>
                        <m:e>
                          <m:r>
                            <a:rPr lang="da-DK" b="0" i="1" smtClean="0">
                              <a:latin typeface="Cambria Math" panose="02040503050406030204" pitchFamily="18" charset="0"/>
                            </a:rPr>
                            <m:t>𝑙</m:t>
                          </m:r>
                        </m:e>
                      </m:d>
                      <m:r>
                        <a:rPr lang="da-DK" b="0" i="1" smtClean="0">
                          <a:latin typeface="Cambria Math" panose="02040503050406030204" pitchFamily="18" charset="0"/>
                        </a:rPr>
                        <m:t>+ ∗ </m:t>
                      </m:r>
                      <m:r>
                        <a:rPr lang="da-DK" b="0" i="1" smtClean="0">
                          <a:latin typeface="Cambria Math" panose="02040503050406030204" pitchFamily="18" charset="0"/>
                          <a:ea typeface="Cambria Math" panose="02040503050406030204" pitchFamily="18" charset="0"/>
                        </a:rPr>
                        <m:t>⇌ ∗</m:t>
                      </m:r>
                      <m:r>
                        <a:rPr lang="da-DK" b="0" i="1" smtClean="0">
                          <a:latin typeface="Cambria Math" panose="02040503050406030204" pitchFamily="18" charset="0"/>
                          <a:ea typeface="Cambria Math" panose="02040503050406030204" pitchFamily="18" charset="0"/>
                        </a:rPr>
                        <m:t>𝐶𝑂𝑂𝐻</m:t>
                      </m:r>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31C6F40A-9C69-F013-13DB-54015878B64D}"/>
                  </a:ext>
                </a:extLst>
              </p:cNvPr>
              <p:cNvSpPr txBox="1">
                <a:spLocks noRot="1" noChangeAspect="1" noMove="1" noResize="1" noEditPoints="1" noAdjustHandles="1" noChangeArrowheads="1" noChangeShapeType="1" noTextEdit="1"/>
              </p:cNvSpPr>
              <p:nvPr/>
            </p:nvSpPr>
            <p:spPr>
              <a:xfrm>
                <a:off x="3787725" y="4417876"/>
                <a:ext cx="3900619" cy="276999"/>
              </a:xfrm>
              <a:prstGeom prst="rect">
                <a:avLst/>
              </a:prstGeom>
              <a:blipFill>
                <a:blip r:embed="rId3"/>
                <a:stretch>
                  <a:fillRect l="-974" t="-9091" r="-1623" b="-40909"/>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7454249-AD8C-0417-B647-2F02DB4BFBA3}"/>
                  </a:ext>
                </a:extLst>
              </p:cNvPr>
              <p:cNvSpPr txBox="1"/>
              <p:nvPr/>
            </p:nvSpPr>
            <p:spPr>
              <a:xfrm>
                <a:off x="3944274" y="4756765"/>
                <a:ext cx="34721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rPr>
                        <m:t>∗</m:t>
                      </m:r>
                      <m:r>
                        <a:rPr lang="da-DK" b="0" i="1" smtClean="0">
                          <a:latin typeface="Cambria Math" panose="02040503050406030204" pitchFamily="18" charset="0"/>
                        </a:rPr>
                        <m:t>𝐶𝑂𝑂𝐻</m:t>
                      </m:r>
                      <m:r>
                        <a:rPr lang="da-DK" i="1">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 ∗+</m:t>
                      </m:r>
                      <m:r>
                        <a:rPr lang="da-DK" b="0" i="1" smtClean="0">
                          <a:latin typeface="Cambria Math" panose="02040503050406030204" pitchFamily="18" charset="0"/>
                          <a:ea typeface="Cambria Math" panose="02040503050406030204" pitchFamily="18" charset="0"/>
                        </a:rPr>
                        <m:t>𝐶</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𝑂</m:t>
                          </m:r>
                        </m:e>
                        <m:sub>
                          <m:r>
                            <a:rPr lang="da-DK" b="0" i="1" smtClean="0">
                              <a:latin typeface="Cambria Math" panose="02040503050406030204" pitchFamily="18" charset="0"/>
                              <a:ea typeface="Cambria Math" panose="02040503050406030204" pitchFamily="18" charset="0"/>
                            </a:rPr>
                            <m:t>2</m:t>
                          </m:r>
                        </m:sub>
                      </m:sSub>
                      <m:d>
                        <m:dPr>
                          <m:ctrlPr>
                            <a:rPr lang="da-DK" b="0" i="1" smtClean="0">
                              <a:latin typeface="Cambria Math" panose="02040503050406030204" pitchFamily="18" charset="0"/>
                              <a:ea typeface="Cambria Math" panose="02040503050406030204" pitchFamily="18" charset="0"/>
                            </a:rPr>
                          </m:ctrlPr>
                        </m:dPr>
                        <m:e>
                          <m:r>
                            <a:rPr lang="da-DK" b="0" i="1" smtClean="0">
                              <a:latin typeface="Cambria Math" panose="02040503050406030204" pitchFamily="18" charset="0"/>
                              <a:ea typeface="Cambria Math" panose="02040503050406030204" pitchFamily="18" charset="0"/>
                            </a:rPr>
                            <m:t>𝑔</m:t>
                          </m:r>
                        </m:e>
                      </m:d>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57454249-AD8C-0417-B647-2F02DB4BFBA3}"/>
                  </a:ext>
                </a:extLst>
              </p:cNvPr>
              <p:cNvSpPr txBox="1">
                <a:spLocks noRot="1" noChangeAspect="1" noMove="1" noResize="1" noEditPoints="1" noAdjustHandles="1" noChangeArrowheads="1" noChangeShapeType="1" noTextEdit="1"/>
              </p:cNvSpPr>
              <p:nvPr/>
            </p:nvSpPr>
            <p:spPr>
              <a:xfrm>
                <a:off x="3944274" y="4756765"/>
                <a:ext cx="3472104" cy="276999"/>
              </a:xfrm>
              <a:prstGeom prst="rect">
                <a:avLst/>
              </a:prstGeom>
              <a:blipFill>
                <a:blip r:embed="rId4"/>
                <a:stretch>
                  <a:fillRect l="-1091" t="-8696" r="-1455"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BAE808-7DB7-D349-E6A5-882337879AA0}"/>
                  </a:ext>
                </a:extLst>
              </p:cNvPr>
              <p:cNvSpPr txBox="1"/>
              <p:nvPr/>
            </p:nvSpPr>
            <p:spPr>
              <a:xfrm>
                <a:off x="3787725" y="1745250"/>
                <a:ext cx="38621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𝐶𝑂𝑂𝐻</m:t>
                      </m:r>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r>
                        <a:rPr lang="da-DK" i="1">
                          <a:latin typeface="Cambria Math" panose="02040503050406030204" pitchFamily="18" charset="0"/>
                          <a:ea typeface="Cambria Math" panose="02040503050406030204" pitchFamily="18" charset="0"/>
                        </a:rPr>
                        <m:t>⇌</m:t>
                      </m:r>
                      <m:r>
                        <a:rPr lang="da-DK" i="1">
                          <a:latin typeface="Cambria Math" panose="02040503050406030204" pitchFamily="18" charset="0"/>
                        </a:rPr>
                        <m:t>𝐻𝐶𝑂𝑂𝐻</m:t>
                      </m:r>
                      <m:d>
                        <m:dPr>
                          <m:ctrlPr>
                            <a:rPr lang="da-DK" i="1">
                              <a:latin typeface="Cambria Math" panose="02040503050406030204" pitchFamily="18" charset="0"/>
                            </a:rPr>
                          </m:ctrlPr>
                        </m:dPr>
                        <m:e>
                          <m:r>
                            <a:rPr lang="da-DK" i="1">
                              <a:latin typeface="Cambria Math" panose="02040503050406030204" pitchFamily="18" charset="0"/>
                            </a:rPr>
                            <m:t>𝑙</m:t>
                          </m:r>
                        </m:e>
                      </m:d>
                      <m:r>
                        <a:rPr lang="da-DK" i="1">
                          <a:latin typeface="Cambria Math" panose="02040503050406030204" pitchFamily="18" charset="0"/>
                        </a:rPr>
                        <m:t>+ ∗</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FCBAE808-7DB7-D349-E6A5-882337879AA0}"/>
                  </a:ext>
                </a:extLst>
              </p:cNvPr>
              <p:cNvSpPr txBox="1">
                <a:spLocks noRot="1" noChangeAspect="1" noMove="1" noResize="1" noEditPoints="1" noAdjustHandles="1" noChangeArrowheads="1" noChangeShapeType="1" noTextEdit="1"/>
              </p:cNvSpPr>
              <p:nvPr/>
            </p:nvSpPr>
            <p:spPr>
              <a:xfrm>
                <a:off x="3787725" y="1745250"/>
                <a:ext cx="3862148" cy="276999"/>
              </a:xfrm>
              <a:prstGeom prst="rect">
                <a:avLst/>
              </a:prstGeom>
              <a:blipFill>
                <a:blip r:embed="rId5"/>
                <a:stretch>
                  <a:fillRect l="-984" t="-8696"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B32490-5C9C-0A86-15BA-94C3689AAC77}"/>
                  </a:ext>
                </a:extLst>
              </p:cNvPr>
              <p:cNvSpPr txBox="1"/>
              <p:nvPr/>
            </p:nvSpPr>
            <p:spPr>
              <a:xfrm>
                <a:off x="3951072" y="1350183"/>
                <a:ext cx="3535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ea typeface="Cambria Math" panose="02040503050406030204" pitchFamily="18" charset="0"/>
                        </a:rPr>
                        <m:t>𝐶</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𝑂</m:t>
                          </m:r>
                        </m:e>
                        <m:sub>
                          <m:r>
                            <a:rPr lang="da-DK" b="0" i="1" smtClean="0">
                              <a:latin typeface="Cambria Math" panose="02040503050406030204" pitchFamily="18" charset="0"/>
                              <a:ea typeface="Cambria Math" panose="02040503050406030204" pitchFamily="18" charset="0"/>
                            </a:rPr>
                            <m:t>2</m:t>
                          </m:r>
                        </m:sub>
                      </m:sSub>
                      <m:d>
                        <m:dPr>
                          <m:ctrlPr>
                            <a:rPr lang="da-DK" b="0" i="1" smtClean="0">
                              <a:latin typeface="Cambria Math" panose="02040503050406030204" pitchFamily="18" charset="0"/>
                              <a:ea typeface="Cambria Math" panose="02040503050406030204" pitchFamily="18" charset="0"/>
                            </a:rPr>
                          </m:ctrlPr>
                        </m:dPr>
                        <m:e>
                          <m:r>
                            <a:rPr lang="da-DK" b="0" i="1" smtClean="0">
                              <a:latin typeface="Cambria Math" panose="02040503050406030204" pitchFamily="18" charset="0"/>
                              <a:ea typeface="Cambria Math" panose="02040503050406030204" pitchFamily="18" charset="0"/>
                            </a:rPr>
                            <m:t>𝑔</m:t>
                          </m:r>
                        </m:e>
                      </m:d>
                      <m:r>
                        <a:rPr lang="da-DK" b="0" i="1" smtClean="0">
                          <a:latin typeface="Cambria Math" panose="02040503050406030204" pitchFamily="18" charset="0"/>
                          <a:ea typeface="Cambria Math" panose="02040503050406030204" pitchFamily="18" charset="0"/>
                        </a:rPr>
                        <m:t>+ ∗+</m:t>
                      </m:r>
                      <m:d>
                        <m:dPr>
                          <m:ctrlPr>
                            <a:rPr lang="da-DK" b="0" i="1" smtClean="0">
                              <a:latin typeface="Cambria Math" panose="02040503050406030204" pitchFamily="18" charset="0"/>
                              <a:ea typeface="Cambria Math" panose="02040503050406030204" pitchFamily="18" charset="0"/>
                            </a:rPr>
                          </m:ctrlPr>
                        </m:dPr>
                        <m:e>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e>
                      </m:d>
                      <m:r>
                        <a:rPr lang="da-DK" i="1">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 </m:t>
                      </m:r>
                      <m:r>
                        <a:rPr lang="da-DK" i="1">
                          <a:latin typeface="Cambria Math" panose="02040503050406030204" pitchFamily="18" charset="0"/>
                        </a:rPr>
                        <m:t>∗</m:t>
                      </m:r>
                      <m:r>
                        <a:rPr lang="da-DK" i="1">
                          <a:latin typeface="Cambria Math" panose="02040503050406030204" pitchFamily="18" charset="0"/>
                        </a:rPr>
                        <m:t>𝐶𝑂𝑂𝐻</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3" name="TextBox 32">
                <a:extLst>
                  <a:ext uri="{FF2B5EF4-FFF2-40B4-BE49-F238E27FC236}">
                    <a16:creationId xmlns:a16="http://schemas.microsoft.com/office/drawing/2014/main" id="{15B32490-5C9C-0A86-15BA-94C3689AAC77}"/>
                  </a:ext>
                </a:extLst>
              </p:cNvPr>
              <p:cNvSpPr txBox="1">
                <a:spLocks noRot="1" noChangeAspect="1" noMove="1" noResize="1" noEditPoints="1" noAdjustHandles="1" noChangeArrowheads="1" noChangeShapeType="1" noTextEdit="1"/>
              </p:cNvSpPr>
              <p:nvPr/>
            </p:nvSpPr>
            <p:spPr>
              <a:xfrm>
                <a:off x="3951072" y="1350183"/>
                <a:ext cx="3535455" cy="276999"/>
              </a:xfrm>
              <a:prstGeom prst="rect">
                <a:avLst/>
              </a:prstGeom>
              <a:blipFill>
                <a:blip r:embed="rId6"/>
                <a:stretch>
                  <a:fillRect l="-1075" t="-8696" r="-717" b="-34783"/>
                </a:stretch>
              </a:blipFill>
            </p:spPr>
            <p:txBody>
              <a:bodyPr/>
              <a:lstStyle/>
              <a:p>
                <a:r>
                  <a:rPr lang="da-DK">
                    <a:noFill/>
                  </a:rPr>
                  <a:t> </a:t>
                </a:r>
              </a:p>
            </p:txBody>
          </p:sp>
        </mc:Fallback>
      </mc:AlternateContent>
    </p:spTree>
    <p:extLst>
      <p:ext uri="{BB962C8B-B14F-4D97-AF65-F5344CB8AC3E}">
        <p14:creationId xmlns:p14="http://schemas.microsoft.com/office/powerpoint/2010/main" val="335769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8" grpId="0" animBg="1"/>
      <p:bldP spid="19" grpId="0"/>
      <p:bldP spid="20" grpId="0"/>
      <p:bldP spid="22" grpId="0" animBg="1"/>
      <p:bldP spid="23" grpId="0" animBg="1"/>
      <p:bldP spid="24" grpId="0"/>
      <p:bldP spid="26" grpId="0"/>
      <p:bldP spid="30" grpId="0"/>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355C5-C3F9-DCC4-1E01-9E5FA175A122}"/>
              </a:ext>
            </a:extLst>
          </p:cNvPr>
          <p:cNvSpPr>
            <a:spLocks noGrp="1"/>
          </p:cNvSpPr>
          <p:nvPr>
            <p:ph type="title"/>
          </p:nvPr>
        </p:nvSpPr>
        <p:spPr/>
        <p:txBody>
          <a:bodyPr/>
          <a:lstStyle/>
          <a:p>
            <a:r>
              <a:rPr lang="da-DK" dirty="0"/>
              <a:t>Formic acid oxidation reactions</a:t>
            </a:r>
          </a:p>
        </p:txBody>
      </p:sp>
      <p:sp>
        <p:nvSpPr>
          <p:cNvPr id="4" name="Date Placeholder 3">
            <a:extLst>
              <a:ext uri="{FF2B5EF4-FFF2-40B4-BE49-F238E27FC236}">
                <a16:creationId xmlns:a16="http://schemas.microsoft.com/office/drawing/2014/main" id="{57247A27-CB7F-4880-0235-89BAB96F8590}"/>
              </a:ext>
            </a:extLst>
          </p:cNvPr>
          <p:cNvSpPr>
            <a:spLocks noGrp="1"/>
          </p:cNvSpPr>
          <p:nvPr>
            <p:ph type="dt" sz="half" idx="10"/>
          </p:nvPr>
        </p:nvSpPr>
        <p:spPr/>
        <p:txBody>
          <a:bodyPr/>
          <a:lstStyle/>
          <a:p>
            <a:fld id="{3C829339-1C74-4825-ADEB-BCD7E13EFC81}" type="datetime1">
              <a:rPr lang="da-DK" smtClean="0"/>
              <a:t>11.08.2023</a:t>
            </a:fld>
            <a:endParaRPr lang="da-DK" dirty="0"/>
          </a:p>
        </p:txBody>
      </p:sp>
      <p:sp>
        <p:nvSpPr>
          <p:cNvPr id="5" name="Slide Number Placeholder 4">
            <a:extLst>
              <a:ext uri="{FF2B5EF4-FFF2-40B4-BE49-F238E27FC236}">
                <a16:creationId xmlns:a16="http://schemas.microsoft.com/office/drawing/2014/main" id="{A6630044-E671-8E61-0DC3-CC309D62C82C}"/>
              </a:ext>
            </a:extLst>
          </p:cNvPr>
          <p:cNvSpPr>
            <a:spLocks noGrp="1"/>
          </p:cNvSpPr>
          <p:nvPr>
            <p:ph type="sldNum" sz="quarter" idx="12"/>
          </p:nvPr>
        </p:nvSpPr>
        <p:spPr/>
        <p:txBody>
          <a:bodyPr/>
          <a:lstStyle/>
          <a:p>
            <a:fld id="{091A926C-488A-4E3E-9C21-57CAA120E114}" type="slidenum">
              <a:rPr lang="da-DK" smtClean="0"/>
              <a:t>9</a:t>
            </a:fld>
            <a:endParaRPr lang="da-DK" dirty="0"/>
          </a:p>
        </p:txBody>
      </p:sp>
      <p:pic>
        <p:nvPicPr>
          <p:cNvPr id="6" name="Content Placeholder 7">
            <a:extLst>
              <a:ext uri="{FF2B5EF4-FFF2-40B4-BE49-F238E27FC236}">
                <a16:creationId xmlns:a16="http://schemas.microsoft.com/office/drawing/2014/main" id="{AA6C4DEC-678B-ECAA-6CB0-ACA6551877A1}"/>
              </a:ext>
            </a:extLst>
          </p:cNvPr>
          <p:cNvPicPr>
            <a:picLocks noGrp="1" noChangeAspect="1"/>
          </p:cNvPicPr>
          <p:nvPr>
            <p:ph idx="1"/>
          </p:nvPr>
        </p:nvPicPr>
        <p:blipFill rotWithShape="1">
          <a:blip r:embed="rId3"/>
          <a:srcRect r="36468"/>
          <a:stretch/>
        </p:blipFill>
        <p:spPr>
          <a:xfrm>
            <a:off x="3454974" y="1409700"/>
            <a:ext cx="5280466" cy="4675188"/>
          </a:xfrm>
        </p:spPr>
      </p:pic>
      <p:sp>
        <p:nvSpPr>
          <p:cNvPr id="7" name="TextBox 6">
            <a:extLst>
              <a:ext uri="{FF2B5EF4-FFF2-40B4-BE49-F238E27FC236}">
                <a16:creationId xmlns:a16="http://schemas.microsoft.com/office/drawing/2014/main" id="{F97EEAC6-28A1-E671-EF42-9DAA304E5169}"/>
              </a:ext>
            </a:extLst>
          </p:cNvPr>
          <p:cNvSpPr txBox="1"/>
          <p:nvPr/>
        </p:nvSpPr>
        <p:spPr>
          <a:xfrm>
            <a:off x="0" y="6604084"/>
            <a:ext cx="10023898" cy="253916"/>
          </a:xfrm>
          <a:prstGeom prst="rect">
            <a:avLst/>
          </a:prstGeom>
          <a:noFill/>
        </p:spPr>
        <p:txBody>
          <a:bodyPr wrap="none" rtlCol="0">
            <a:spAutoFit/>
          </a:bodyPr>
          <a:lstStyle/>
          <a:p>
            <a:r>
              <a:rPr lang="da-DK" sz="1050" dirty="0" err="1"/>
              <a:t>Figure</a:t>
            </a:r>
            <a:r>
              <a:rPr lang="da-DK" sz="1050" dirty="0"/>
              <a:t> source: </a:t>
            </a:r>
            <a:r>
              <a:rPr lang="en-GB" sz="1050" b="0" i="0" u="none" strike="noStrike" dirty="0">
                <a:solidFill>
                  <a:srgbClr val="222222"/>
                </a:solidFill>
                <a:effectLst/>
                <a:latin typeface="Arial" panose="020B0604020202020204" pitchFamily="34" charset="0"/>
              </a:rPr>
              <a:t>Bagger, Alexander, et al. "Correlations between experiments and simulations for formic acid oxidation." </a:t>
            </a:r>
            <a:r>
              <a:rPr lang="en-GB" sz="1050" b="0" i="1" u="none" strike="noStrike" dirty="0">
                <a:solidFill>
                  <a:srgbClr val="222222"/>
                </a:solidFill>
                <a:effectLst/>
                <a:latin typeface="Arial" panose="020B0604020202020204" pitchFamily="34" charset="0"/>
              </a:rPr>
              <a:t>Chemical Science</a:t>
            </a:r>
            <a:r>
              <a:rPr lang="en-GB" sz="1050" b="0" i="0" u="none" strike="noStrike" dirty="0">
                <a:solidFill>
                  <a:srgbClr val="222222"/>
                </a:solidFill>
                <a:effectLst/>
                <a:latin typeface="Arial" panose="020B0604020202020204" pitchFamily="34" charset="0"/>
              </a:rPr>
              <a:t> 13.45 (2022): 13409-13417.</a:t>
            </a:r>
            <a:endParaRPr lang="da-DK" sz="1050" dirty="0"/>
          </a:p>
        </p:txBody>
      </p:sp>
      <p:sp>
        <p:nvSpPr>
          <p:cNvPr id="8" name="Oval 7">
            <a:extLst>
              <a:ext uri="{FF2B5EF4-FFF2-40B4-BE49-F238E27FC236}">
                <a16:creationId xmlns:a16="http://schemas.microsoft.com/office/drawing/2014/main" id="{D63E0D51-555C-4326-4F7E-E9668891A60D}"/>
              </a:ext>
            </a:extLst>
          </p:cNvPr>
          <p:cNvSpPr/>
          <p:nvPr/>
        </p:nvSpPr>
        <p:spPr>
          <a:xfrm>
            <a:off x="6872748" y="4068095"/>
            <a:ext cx="432000" cy="432000"/>
          </a:xfrm>
          <a:prstGeom prst="ellipse">
            <a:avLst/>
          </a:prstGeom>
          <a:solidFill>
            <a:srgbClr val="FFFFFF">
              <a:alpha val="0"/>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01E6ED82-08A5-45D2-A3EC-98376A3A307D}"/>
              </a:ext>
            </a:extLst>
          </p:cNvPr>
          <p:cNvSpPr/>
          <p:nvPr/>
        </p:nvSpPr>
        <p:spPr>
          <a:xfrm>
            <a:off x="7516760" y="5134895"/>
            <a:ext cx="432000" cy="432000"/>
          </a:xfrm>
          <a:prstGeom prst="ellipse">
            <a:avLst/>
          </a:prstGeom>
          <a:solidFill>
            <a:srgbClr val="FFFFFF">
              <a:alpha val="0"/>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TextBox 9">
            <a:extLst>
              <a:ext uri="{FF2B5EF4-FFF2-40B4-BE49-F238E27FC236}">
                <a16:creationId xmlns:a16="http://schemas.microsoft.com/office/drawing/2014/main" id="{58378A9D-36F2-1766-D01E-91A44B968C08}"/>
              </a:ext>
            </a:extLst>
          </p:cNvPr>
          <p:cNvSpPr txBox="1"/>
          <p:nvPr/>
        </p:nvSpPr>
        <p:spPr>
          <a:xfrm>
            <a:off x="9365063" y="3683930"/>
            <a:ext cx="1779024" cy="1200329"/>
          </a:xfrm>
          <a:prstGeom prst="rect">
            <a:avLst/>
          </a:prstGeom>
          <a:noFill/>
          <a:ln>
            <a:noFill/>
          </a:ln>
        </p:spPr>
        <p:txBody>
          <a:bodyPr wrap="square" rtlCol="0">
            <a:spAutoFit/>
          </a:bodyPr>
          <a:lstStyle/>
          <a:p>
            <a:r>
              <a:rPr lang="da-DK" dirty="0"/>
              <a:t>*CO </a:t>
            </a:r>
            <a:r>
              <a:rPr lang="da-DK" dirty="0" err="1"/>
              <a:t>desorbs</a:t>
            </a:r>
            <a:r>
              <a:rPr lang="da-DK" dirty="0"/>
              <a:t> at high potentials, ruining the surface</a:t>
            </a:r>
          </a:p>
        </p:txBody>
      </p:sp>
    </p:spTree>
    <p:extLst>
      <p:ext uri="{BB962C8B-B14F-4D97-AF65-F5344CB8AC3E}">
        <p14:creationId xmlns:p14="http://schemas.microsoft.com/office/powerpoint/2010/main" val="203118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DK_fuld.potx" id="{60E0EC36-883E-44E8-9950-4576E5703A74}" vid="{4677909B-C992-40AE-90DB-042763996D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16_9_DK_fuld</Template>
  <TotalTime>0</TotalTime>
  <Words>2477</Words>
  <Application>Microsoft Macintosh PowerPoint</Application>
  <PresentationFormat>Widescreen</PresentationFormat>
  <Paragraphs>684</Paragraphs>
  <Slides>55</Slides>
  <Notes>15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Cambria Math</vt:lpstr>
      <vt:lpstr>CMR10</vt:lpstr>
      <vt:lpstr>CMTI10</vt:lpstr>
      <vt:lpstr>Microsoft New Tai Lue</vt:lpstr>
      <vt:lpstr>Times New Roman</vt:lpstr>
      <vt:lpstr>Brugerdefineret design</vt:lpstr>
      <vt:lpstr>PowerPoint Presentation</vt:lpstr>
      <vt:lpstr>Table of contents</vt:lpstr>
      <vt:lpstr>Power-to-X</vt:lpstr>
      <vt:lpstr>Power-to-X</vt:lpstr>
      <vt:lpstr>Power-to-X</vt:lpstr>
      <vt:lpstr>Power-to-X</vt:lpstr>
      <vt:lpstr>Power-to-X</vt:lpstr>
      <vt:lpstr>Formic Acid</vt:lpstr>
      <vt:lpstr>Formic acid oxidation reactions</vt:lpstr>
      <vt:lpstr>Reaction pathways</vt:lpstr>
      <vt:lpstr>Formic acid oxidation reactions</vt:lpstr>
      <vt:lpstr>Formic acid oxidation reactions</vt:lpstr>
      <vt:lpstr>DFT data from Jack</vt:lpstr>
      <vt:lpstr>Formic acid oxidation reactions</vt:lpstr>
      <vt:lpstr>DFT calculations performed</vt:lpstr>
      <vt:lpstr>DFT calculations performed</vt:lpstr>
      <vt:lpstr>Microkinetic models</vt:lpstr>
      <vt:lpstr>Microkinetic models</vt:lpstr>
      <vt:lpstr>Microkinetic models</vt:lpstr>
      <vt:lpstr>Microkinetic models</vt:lpstr>
      <vt:lpstr>Microkinetic models</vt:lpstr>
      <vt:lpstr>Microkinetic models</vt:lpstr>
      <vt:lpstr>Modelling the activity of reactions</vt:lpstr>
      <vt:lpstr>Modelling the activity of reactions</vt:lpstr>
      <vt:lpstr>Modelling the activity of reactions</vt:lpstr>
      <vt:lpstr>Modelling the activity of reactions</vt:lpstr>
      <vt:lpstr>Show reaction diagrams for the ones I had data on initially</vt:lpstr>
      <vt:lpstr>Show the thing about if you go too low in voltage you adsorb H, and then you have to go really high to remove the CO that forms. But if you don’t go all the way down, then you have shite efficiency, so solving the H + COOH problem is neccessary</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Binding energy prediction models for -H and -COOH</vt:lpstr>
      <vt:lpstr>Methods – Predicting binding energies </vt:lpstr>
      <vt:lpstr>Methods – Predicting binding energies </vt:lpstr>
      <vt:lpstr>To do</vt:lpstr>
      <vt:lpstr>Further work (or just completing my thesis)</vt:lpstr>
      <vt:lpstr>Which reactions couldn’t I look at yet? Why? Hence -&gt; new DFT data</vt:lpstr>
      <vt:lpstr>So formic acid is pretty cool</vt:lpstr>
      <vt:lpstr>Reaction pathways</vt:lpstr>
      <vt:lpstr>Reaction pathways</vt:lpstr>
      <vt:lpstr>PowerPoint Presentation</vt:lpstr>
      <vt:lpstr>DFT data</vt:lpstr>
      <vt:lpstr>DFT data</vt:lpstr>
      <vt:lpstr>DFT data - slabs</vt:lpstr>
      <vt:lpstr>DFT calculations performed</vt:lpstr>
      <vt:lpstr>DFT calculations performed – Neighbour interactions</vt:lpstr>
      <vt:lpstr>DFT calculations performed – Swim rings</vt:lpstr>
      <vt:lpstr>Storage of extra stuff from the slideshow</vt:lpstr>
      <vt:lpstr>Reaction pathways</vt:lpstr>
      <vt:lpstr>Reaction pathways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2023-07-25T15:39:47Z</cp:lastPrinted>
  <dcterms:created xsi:type="dcterms:W3CDTF">2019-09-15T17:18:49Z</dcterms:created>
  <dcterms:modified xsi:type="dcterms:W3CDTF">2023-08-11T17:03:40Z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y fmtid="{D5CDD505-2E9C-101B-9397-08002B2CF9AE}" pid="3" name="MSIP_Label_6a2630e2-1ac5-455e-8217-0156b1936a76_Enabled">
    <vt:lpwstr>true</vt:lpwstr>
  </property>
  <property fmtid="{D5CDD505-2E9C-101B-9397-08002B2CF9AE}" pid="4" name="MSIP_Label_6a2630e2-1ac5-455e-8217-0156b1936a76_SetDate">
    <vt:lpwstr>2023-04-07T11:29:40Z</vt:lpwstr>
  </property>
  <property fmtid="{D5CDD505-2E9C-101B-9397-08002B2CF9AE}" pid="5" name="MSIP_Label_6a2630e2-1ac5-455e-8217-0156b1936a76_Method">
    <vt:lpwstr>Standard</vt:lpwstr>
  </property>
  <property fmtid="{D5CDD505-2E9C-101B-9397-08002B2CF9AE}" pid="6" name="MSIP_Label_6a2630e2-1ac5-455e-8217-0156b1936a76_Name">
    <vt:lpwstr>Notclass</vt:lpwstr>
  </property>
  <property fmtid="{D5CDD505-2E9C-101B-9397-08002B2CF9AE}" pid="7" name="MSIP_Label_6a2630e2-1ac5-455e-8217-0156b1936a76_SiteId">
    <vt:lpwstr>a3927f91-cda1-4696-af89-8c9f1ceffa91</vt:lpwstr>
  </property>
  <property fmtid="{D5CDD505-2E9C-101B-9397-08002B2CF9AE}" pid="8" name="MSIP_Label_6a2630e2-1ac5-455e-8217-0156b1936a76_ActionId">
    <vt:lpwstr>48df2bb0-8d36-41df-a145-4abb8eeebdca</vt:lpwstr>
  </property>
  <property fmtid="{D5CDD505-2E9C-101B-9397-08002B2CF9AE}" pid="9" name="MSIP_Label_6a2630e2-1ac5-455e-8217-0156b1936a76_ContentBits">
    <vt:lpwstr>0</vt:lpwstr>
  </property>
</Properties>
</file>